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318" r:id="rId5"/>
    <p:sldId id="345" r:id="rId6"/>
    <p:sldId id="346" r:id="rId7"/>
    <p:sldId id="347" r:id="rId8"/>
    <p:sldId id="348" r:id="rId9"/>
    <p:sldId id="349" r:id="rId10"/>
    <p:sldId id="350" r:id="rId11"/>
    <p:sldId id="351" r:id="rId12"/>
    <p:sldId id="355" r:id="rId13"/>
    <p:sldId id="360" r:id="rId14"/>
    <p:sldId id="361" r:id="rId15"/>
    <p:sldId id="307" r:id="rId16"/>
    <p:sldId id="312" r:id="rId17"/>
    <p:sldId id="340" r:id="rId18"/>
    <p:sldId id="341" r:id="rId19"/>
    <p:sldId id="359" r:id="rId20"/>
    <p:sldId id="284" r:id="rId21"/>
    <p:sldId id="283" r:id="rId22"/>
  </p:sldIdLst>
  <p:sldSz cx="7734300" cy="5689600"/>
  <p:notesSz cx="7734300" cy="56896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A3E"/>
    <a:srgbClr val="EF5B2D"/>
    <a:srgbClr val="FF6600"/>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3" d="100"/>
          <a:sy n="133" d="100"/>
        </p:scale>
        <p:origin x="-168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User\Downloads\&#1054;&#1057;&#1041;&#1041;%20&#1082;&#1088;&#1077;&#1076;&#1080;&#1090;&#1080;_&#1059;&#1052;&#1056;%20(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User\Downloads\&#1054;&#1057;&#1041;&#1041;%20&#1082;&#1088;&#1077;&#1076;&#1080;&#1090;&#1080;_&#1059;&#1052;&#1056;%20(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User\Downloads\&#1054;&#1057;&#1041;&#1041;%20&#1082;&#1088;&#1077;&#1076;&#1080;&#1090;&#1080;_&#1059;&#1052;&#1056;%20(7).xlsx" TargetMode="External"/></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2200" dirty="0" err="1" smtClean="0">
                <a:solidFill>
                  <a:schemeClr val="accent3">
                    <a:lumMod val="50000"/>
                  </a:schemeClr>
                </a:solidFill>
                <a:latin typeface="Times New Roman" pitchFamily="18" charset="0"/>
                <a:cs typeface="Times New Roman" pitchFamily="18" charset="0"/>
              </a:rPr>
              <a:t>Загальна</a:t>
            </a:r>
            <a:r>
              <a:rPr lang="ru-RU" sz="2200" dirty="0" smtClean="0">
                <a:solidFill>
                  <a:schemeClr val="accent3">
                    <a:lumMod val="50000"/>
                  </a:schemeClr>
                </a:solidFill>
                <a:latin typeface="Times New Roman" pitchFamily="18" charset="0"/>
                <a:cs typeface="Times New Roman" pitchFamily="18" charset="0"/>
              </a:rPr>
              <a:t> </a:t>
            </a:r>
            <a:r>
              <a:rPr lang="ru-RU" sz="2200" dirty="0" err="1" smtClean="0">
                <a:solidFill>
                  <a:schemeClr val="accent3">
                    <a:lumMod val="50000"/>
                  </a:schemeClr>
                </a:solidFill>
                <a:latin typeface="Times New Roman" pitchFamily="18" charset="0"/>
                <a:cs typeface="Times New Roman" pitchFamily="18" charset="0"/>
              </a:rPr>
              <a:t>площа</a:t>
            </a:r>
            <a:r>
              <a:rPr lang="ru-RU" sz="2200" dirty="0" smtClean="0">
                <a:solidFill>
                  <a:schemeClr val="accent3">
                    <a:lumMod val="50000"/>
                  </a:schemeClr>
                </a:solidFill>
                <a:latin typeface="Times New Roman" pitchFamily="18" charset="0"/>
                <a:cs typeface="Times New Roman" pitchFamily="18" charset="0"/>
              </a:rPr>
              <a:t> </a:t>
            </a:r>
            <a:r>
              <a:rPr lang="ru-RU" sz="2200" dirty="0" err="1" smtClean="0">
                <a:solidFill>
                  <a:schemeClr val="accent3">
                    <a:lumMod val="50000"/>
                  </a:schemeClr>
                </a:solidFill>
                <a:latin typeface="Times New Roman" pitchFamily="18" charset="0"/>
                <a:cs typeface="Times New Roman" pitchFamily="18" charset="0"/>
              </a:rPr>
              <a:t>багатоквартирного</a:t>
            </a:r>
            <a:r>
              <a:rPr lang="ru-RU" sz="2200" dirty="0" smtClean="0">
                <a:solidFill>
                  <a:schemeClr val="accent3">
                    <a:lumMod val="50000"/>
                  </a:schemeClr>
                </a:solidFill>
                <a:latin typeface="Times New Roman" pitchFamily="18" charset="0"/>
                <a:cs typeface="Times New Roman" pitchFamily="18" charset="0"/>
              </a:rPr>
              <a:t> </a:t>
            </a:r>
            <a:r>
              <a:rPr lang="ru-RU" sz="2200" dirty="0" err="1" smtClean="0">
                <a:solidFill>
                  <a:schemeClr val="accent3">
                    <a:lumMod val="50000"/>
                  </a:schemeClr>
                </a:solidFill>
                <a:latin typeface="Times New Roman" pitchFamily="18" charset="0"/>
                <a:cs typeface="Times New Roman" pitchFamily="18" charset="0"/>
              </a:rPr>
              <a:t>житлового</a:t>
            </a:r>
            <a:r>
              <a:rPr lang="ru-RU" sz="2200" dirty="0" smtClean="0">
                <a:solidFill>
                  <a:schemeClr val="accent3">
                    <a:lumMod val="50000"/>
                  </a:schemeClr>
                </a:solidFill>
                <a:latin typeface="Times New Roman" pitchFamily="18" charset="0"/>
                <a:cs typeface="Times New Roman" pitchFamily="18" charset="0"/>
              </a:rPr>
              <a:t> фонду -  4 450 747,73 м²</a:t>
            </a:r>
            <a:endParaRPr lang="ru-RU" sz="2200" dirty="0">
              <a:solidFill>
                <a:schemeClr val="accent3">
                  <a:lumMod val="50000"/>
                </a:schemeClr>
              </a:solidFill>
              <a:latin typeface="Times New Roman" pitchFamily="18" charset="0"/>
              <a:cs typeface="Times New Roman" pitchFamily="18" charset="0"/>
            </a:endParaRPr>
          </a:p>
        </c:rich>
      </c:tx>
      <c:layout>
        <c:manualLayout>
          <c:xMode val="edge"/>
          <c:yMode val="edge"/>
          <c:x val="0.10429073520982306"/>
          <c:y val="1.6333926001185335E-2"/>
        </c:manualLayout>
      </c:layout>
    </c:title>
    <c:view3D>
      <c:rotX val="30"/>
      <c:perspective val="30"/>
    </c:view3D>
    <c:plotArea>
      <c:layout>
        <c:manualLayout>
          <c:layoutTarget val="inner"/>
          <c:xMode val="edge"/>
          <c:yMode val="edge"/>
          <c:x val="2.8053771239121426E-2"/>
          <c:y val="0.16364739169301884"/>
          <c:w val="0.60382010530892261"/>
          <c:h val="0.82818108876286756"/>
        </c:manualLayout>
      </c:layout>
      <c:pie3DChart>
        <c:varyColors val="1"/>
        <c:ser>
          <c:idx val="0"/>
          <c:order val="0"/>
          <c:tx>
            <c:strRef>
              <c:f>Лист1!$B$1</c:f>
              <c:strCache>
                <c:ptCount val="1"/>
                <c:pt idx="0">
                  <c:v>Загальна площа житлового фонду - 4 450 747,73м²</c:v>
                </c:pt>
              </c:strCache>
            </c:strRef>
          </c:tx>
          <c:explosion val="16"/>
          <c:dPt>
            <c:idx val="1"/>
            <c:explosion val="14"/>
          </c:dPt>
          <c:dLbls>
            <c:dLbl>
              <c:idx val="0"/>
              <c:layout>
                <c:manualLayout>
                  <c:x val="-9.9438271903128539E-2"/>
                  <c:y val="2.0997194003599288E-2"/>
                </c:manualLayout>
              </c:layout>
              <c:showVal val="1"/>
            </c:dLbl>
            <c:dLbl>
              <c:idx val="1"/>
              <c:layout>
                <c:manualLayout>
                  <c:x val="0.10692744311869012"/>
                  <c:y val="-9.0281098282403868E-2"/>
                </c:manualLayout>
              </c:layout>
              <c:showVal val="1"/>
            </c:dLbl>
            <c:dLbl>
              <c:idx val="2"/>
              <c:layout/>
              <c:showVal val="1"/>
            </c:dLbl>
            <c:delete val="1"/>
          </c:dLbls>
          <c:cat>
            <c:strRef>
              <c:f>Лист1!$A$2:$A$5</c:f>
              <c:strCache>
                <c:ptCount val="3"/>
                <c:pt idx="0">
                  <c:v>ОСББ - 1888856,44 м² (ОСББ-373, буд.- 425)</c:v>
                </c:pt>
                <c:pt idx="1">
                  <c:v>Управителі - 2495000,29 м² (21 упр. 977 - буд.)</c:v>
                </c:pt>
                <c:pt idx="2">
                  <c:v>ЖБК №1 - 66891 м²</c:v>
                </c:pt>
              </c:strCache>
            </c:strRef>
          </c:cat>
          <c:val>
            <c:numRef>
              <c:f>Лист1!$B$2:$B$5</c:f>
              <c:numCache>
                <c:formatCode>0.0%</c:formatCode>
                <c:ptCount val="4"/>
                <c:pt idx="0">
                  <c:v>0.42400000000000032</c:v>
                </c:pt>
                <c:pt idx="1">
                  <c:v>0.56100000000000005</c:v>
                </c:pt>
                <c:pt idx="2">
                  <c:v>1.4999999999999998E-2</c:v>
                </c:pt>
              </c:numCache>
            </c:numRef>
          </c:val>
        </c:ser>
        <c:ser>
          <c:idx val="1"/>
          <c:order val="1"/>
          <c:tx>
            <c:strRef>
              <c:f>Лист1!$C$1</c:f>
              <c:strCache>
                <c:ptCount val="1"/>
                <c:pt idx="0">
                  <c:v>Площа </c:v>
                </c:pt>
              </c:strCache>
            </c:strRef>
          </c:tx>
          <c:explosion val="25"/>
          <c:cat>
            <c:strRef>
              <c:f>Лист1!$A$2:$A$5</c:f>
              <c:strCache>
                <c:ptCount val="3"/>
                <c:pt idx="0">
                  <c:v>ОСББ - 1888856,44 м² (ОСББ-373, буд.- 425)</c:v>
                </c:pt>
                <c:pt idx="1">
                  <c:v>Управителі - 2495000,29 м² (21 упр. 977 - буд.)</c:v>
                </c:pt>
                <c:pt idx="2">
                  <c:v>ЖБК №1 - 66891 м²</c:v>
                </c:pt>
              </c:strCache>
            </c:strRef>
          </c:cat>
          <c:val>
            <c:numRef>
              <c:f>Лист1!$C$2:$C$5</c:f>
              <c:numCache>
                <c:formatCode>General</c:formatCode>
                <c:ptCount val="4"/>
                <c:pt idx="0">
                  <c:v>1888856.44</c:v>
                </c:pt>
                <c:pt idx="1">
                  <c:v>2495000.29</c:v>
                </c:pt>
                <c:pt idx="2">
                  <c:v>66891</c:v>
                </c:pt>
                <c:pt idx="3">
                  <c:v>4450747.7300000004</c:v>
                </c:pt>
              </c:numCache>
            </c:numRef>
          </c:val>
        </c:ser>
        <c:ser>
          <c:idx val="2"/>
          <c:order val="2"/>
          <c:tx>
            <c:strRef>
              <c:f>Лист1!$D$1</c:f>
              <c:strCache>
                <c:ptCount val="1"/>
                <c:pt idx="0">
                  <c:v>шт</c:v>
                </c:pt>
              </c:strCache>
            </c:strRef>
          </c:tx>
          <c:explosion val="25"/>
          <c:cat>
            <c:strRef>
              <c:f>Лист1!$A$2:$A$5</c:f>
              <c:strCache>
                <c:ptCount val="3"/>
                <c:pt idx="0">
                  <c:v>ОСББ - 1888856,44 м² (ОСББ-373, буд.- 425)</c:v>
                </c:pt>
                <c:pt idx="1">
                  <c:v>Управителі - 2495000,29 м² (21 упр. 977 - буд.)</c:v>
                </c:pt>
                <c:pt idx="2">
                  <c:v>ЖБК №1 - 66891 м²</c:v>
                </c:pt>
              </c:strCache>
            </c:strRef>
          </c:cat>
          <c:val>
            <c:numRef>
              <c:f>Лист1!$D$2:$D$5</c:f>
              <c:numCache>
                <c:formatCode>General</c:formatCode>
                <c:ptCount val="4"/>
                <c:pt idx="0">
                  <c:v>373</c:v>
                </c:pt>
                <c:pt idx="1">
                  <c:v>21</c:v>
                </c:pt>
                <c:pt idx="2">
                  <c:v>1</c:v>
                </c:pt>
              </c:numCache>
            </c:numRef>
          </c:val>
        </c:ser>
        <c:ser>
          <c:idx val="3"/>
          <c:order val="3"/>
          <c:tx>
            <c:strRef>
              <c:f>Лист1!$E$1</c:f>
              <c:strCache>
                <c:ptCount val="1"/>
                <c:pt idx="0">
                  <c:v>Буд.</c:v>
                </c:pt>
              </c:strCache>
            </c:strRef>
          </c:tx>
          <c:explosion val="25"/>
          <c:cat>
            <c:strRef>
              <c:f>Лист1!$A$2:$A$5</c:f>
              <c:strCache>
                <c:ptCount val="3"/>
                <c:pt idx="0">
                  <c:v>ОСББ - 1888856,44 м² (ОСББ-373, буд.- 425)</c:v>
                </c:pt>
                <c:pt idx="1">
                  <c:v>Управителі - 2495000,29 м² (21 упр. 977 - буд.)</c:v>
                </c:pt>
                <c:pt idx="2">
                  <c:v>ЖБК №1 - 66891 м²</c:v>
                </c:pt>
              </c:strCache>
            </c:strRef>
          </c:cat>
          <c:val>
            <c:numRef>
              <c:f>Лист1!$E$2:$E$5</c:f>
              <c:numCache>
                <c:formatCode>General</c:formatCode>
                <c:ptCount val="4"/>
                <c:pt idx="0">
                  <c:v>425</c:v>
                </c:pt>
                <c:pt idx="1">
                  <c:v>978</c:v>
                </c:pt>
                <c:pt idx="2">
                  <c:v>20</c:v>
                </c:pt>
              </c:numCache>
            </c:numRef>
          </c:val>
        </c:ser>
      </c:pie3DChart>
    </c:plotArea>
    <c:legend>
      <c:legendPos val="r"/>
      <c:legendEntry>
        <c:idx val="3"/>
        <c:delete val="1"/>
      </c:legendEntry>
      <c:layout>
        <c:manualLayout>
          <c:xMode val="edge"/>
          <c:yMode val="edge"/>
          <c:x val="0.60846245512414388"/>
          <c:y val="0.22749343832021038"/>
          <c:w val="0.38913246873552582"/>
          <c:h val="0.1958252899839133"/>
        </c:manualLayout>
      </c:layout>
    </c:legend>
    <c:plotVisOnly val="1"/>
  </c:chart>
  <c:spPr>
    <a:noFill/>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style val="3"/>
  <c:chart>
    <c:title>
      <c:tx>
        <c:rich>
          <a:bodyPr rot="0" spcFirstLastPara="1" vertOverflow="ellipsis" vert="horz" wrap="square" anchor="ctr" anchorCtr="1"/>
          <a:lstStyle/>
          <a:p>
            <a:pPr>
              <a:defRPr sz="1400" b="1" i="0" u="none" strike="noStrike" kern="1200" baseline="0">
                <a:solidFill>
                  <a:srgbClr val="00B050"/>
                </a:solidFill>
                <a:latin typeface="+mn-lt"/>
                <a:ea typeface="+mn-ea"/>
                <a:cs typeface="+mn-cs"/>
              </a:defRPr>
            </a:pPr>
            <a:r>
              <a:rPr lang="ru-RU" sz="1800" dirty="0" err="1">
                <a:solidFill>
                  <a:schemeClr val="tx1"/>
                </a:solidFill>
                <a:latin typeface="Times New Roman" pitchFamily="18" charset="0"/>
                <a:cs typeface="Times New Roman" pitchFamily="18" charset="0"/>
              </a:rPr>
              <a:t>Кількість</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виданих</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кредитів</a:t>
            </a:r>
            <a:r>
              <a:rPr lang="ru-RU" sz="1800" dirty="0">
                <a:solidFill>
                  <a:schemeClr val="tx1"/>
                </a:solidFill>
                <a:latin typeface="Times New Roman" pitchFamily="18" charset="0"/>
                <a:cs typeface="Times New Roman" pitchFamily="18" charset="0"/>
              </a:rPr>
              <a:t> ОСББ </a:t>
            </a:r>
            <a:r>
              <a:rPr lang="ru-RU" sz="1800" dirty="0" smtClean="0">
                <a:solidFill>
                  <a:schemeClr val="tx1"/>
                </a:solidFill>
                <a:latin typeface="Times New Roman" pitchFamily="18" charset="0"/>
                <a:cs typeface="Times New Roman" pitchFamily="18" charset="0"/>
              </a:rPr>
              <a:t>м.Житомира</a:t>
            </a:r>
            <a:endParaRPr lang="ru-RU" sz="1800" dirty="0">
              <a:solidFill>
                <a:schemeClr val="tx1"/>
              </a:solidFill>
              <a:latin typeface="Times New Roman" pitchFamily="18" charset="0"/>
              <a:cs typeface="Times New Roman" pitchFamily="18" charset="0"/>
            </a:endParaRPr>
          </a:p>
        </c:rich>
      </c:tx>
      <c:layout>
        <c:manualLayout>
          <c:xMode val="edge"/>
          <c:yMode val="edge"/>
          <c:x val="0.14302164860971317"/>
          <c:y val="1.3797900262467239E-3"/>
        </c:manualLayout>
      </c:layout>
      <c:spPr>
        <a:noFill/>
        <a:ln>
          <a:noFill/>
        </a:ln>
        <a:effectLst/>
      </c:spPr>
    </c:title>
    <c:view3D>
      <c:perspective val="30"/>
    </c:view3D>
    <c:sideWall>
      <c:spPr>
        <a:noFill/>
        <a:ln>
          <a:noFill/>
        </a:ln>
        <a:effectLst/>
      </c:spPr>
    </c:sideWall>
    <c:backWall>
      <c:spPr>
        <a:noFill/>
        <a:ln>
          <a:noFill/>
        </a:ln>
        <a:effectLst/>
      </c:spPr>
    </c:backWall>
    <c:plotArea>
      <c:layout>
        <c:manualLayout>
          <c:layoutTarget val="inner"/>
          <c:xMode val="edge"/>
          <c:yMode val="edge"/>
          <c:x val="2.3810549997039836E-2"/>
          <c:y val="0.12081954041459102"/>
          <c:w val="0.93888888888889765"/>
          <c:h val="0.81906583105683262"/>
        </c:manualLayout>
      </c:layout>
      <c:bar3DChart>
        <c:barDir val="col"/>
        <c:grouping val="stacked"/>
        <c:ser>
          <c:idx val="1"/>
          <c:order val="0"/>
          <c:spPr>
            <a:gradFill rotWithShape="1">
              <a:gsLst>
                <a:gs pos="0">
                  <a:schemeClr val="accent1">
                    <a:tint val="77000"/>
                    <a:shade val="51000"/>
                    <a:satMod val="130000"/>
                  </a:schemeClr>
                </a:gs>
                <a:gs pos="80000">
                  <a:schemeClr val="accent1">
                    <a:tint val="77000"/>
                    <a:shade val="93000"/>
                    <a:satMod val="130000"/>
                  </a:schemeClr>
                </a:gs>
                <a:gs pos="100000">
                  <a:schemeClr val="accent1">
                    <a:tint val="77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Lbls>
            <c:dLbl>
              <c:idx val="0"/>
              <c:layout>
                <c:manualLayout>
                  <c:x val="-5.5248618784530064E-3"/>
                  <c:y val="0.16281633804261478"/>
                </c:manualLayout>
              </c:layout>
              <c:showVal val="1"/>
            </c:dLbl>
            <c:dLbl>
              <c:idx val="1"/>
              <c:layout>
                <c:manualLayout>
                  <c:x val="-9.2081031307550652E-3"/>
                  <c:y val="0.1716172211800529"/>
                </c:manualLayout>
              </c:layout>
              <c:tx>
                <c:rich>
                  <a:bodyPr/>
                  <a:lstStyle/>
                  <a:p>
                    <a:r>
                      <a:rPr lang="en-US" sz="1200" b="1">
                        <a:latin typeface="Times New Roman" pitchFamily="18" charset="0"/>
                        <a:cs typeface="Times New Roman" pitchFamily="18" charset="0"/>
                      </a:rPr>
                      <a:t>2</a:t>
                    </a:r>
                    <a:r>
                      <a:rPr lang="en-US" sz="1200">
                        <a:latin typeface="Times New Roman" pitchFamily="18" charset="0"/>
                        <a:cs typeface="Times New Roman" pitchFamily="18" charset="0"/>
                      </a:rPr>
                      <a:t>01</a:t>
                    </a:r>
                    <a:r>
                      <a:rPr lang="uk-UA" sz="1200">
                        <a:latin typeface="Times New Roman" pitchFamily="18" charset="0"/>
                        <a:cs typeface="Times New Roman" pitchFamily="18" charset="0"/>
                      </a:rPr>
                      <a:t>8</a:t>
                    </a:r>
                    <a:endParaRPr lang="en-US" sz="1200"/>
                  </a:p>
                </c:rich>
              </c:tx>
              <c:showVal val="1"/>
            </c:dLbl>
            <c:dLbl>
              <c:idx val="2"/>
              <c:layout>
                <c:manualLayout>
                  <c:x val="-1.8416496280506383E-2"/>
                  <c:y val="0.15791868122578248"/>
                </c:manualLayout>
              </c:layout>
              <c:tx>
                <c:rich>
                  <a:bodyPr/>
                  <a:lstStyle/>
                  <a:p>
                    <a:r>
                      <a:rPr lang="en-US" sz="1200" b="1">
                        <a:latin typeface="Times New Roman" pitchFamily="18" charset="0"/>
                        <a:cs typeface="Times New Roman" pitchFamily="18" charset="0"/>
                      </a:rPr>
                      <a:t>2</a:t>
                    </a:r>
                    <a:r>
                      <a:rPr lang="en-US"/>
                      <a:t>0</a:t>
                    </a:r>
                    <a:r>
                      <a:rPr lang="uk-UA"/>
                      <a:t>19</a:t>
                    </a:r>
                    <a:endParaRPr lang="en-US"/>
                  </a:p>
                </c:rich>
              </c:tx>
              <c:showVal val="1"/>
            </c:dLbl>
            <c:dLbl>
              <c:idx val="3"/>
              <c:layout>
                <c:manualLayout>
                  <c:x val="-1.6574585635359889E-2"/>
                  <c:y val="0.1716172211800529"/>
                </c:manualLayout>
              </c:layout>
              <c:showVal val="1"/>
            </c:dLbl>
            <c:dLbl>
              <c:idx val="4"/>
              <c:layout>
                <c:manualLayout>
                  <c:x val="0"/>
                  <c:y val="0.1760000739107922"/>
                </c:manualLayout>
              </c:layout>
              <c:showVal val="1"/>
            </c:dLbl>
            <c:dLbl>
              <c:idx val="5"/>
              <c:layout>
                <c:manualLayout>
                  <c:x val="4.2666666666666834E-3"/>
                  <c:y val="0.16533340276468375"/>
                </c:manualLayout>
              </c:layout>
              <c:showVal val="1"/>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Times New Roman" pitchFamily="18" charset="0"/>
                    <a:ea typeface="+mn-ea"/>
                    <a:cs typeface="Times New Roman" pitchFamily="18" charset="0"/>
                  </a:defRPr>
                </a:pPr>
                <a:endParaRPr lang="ru-RU"/>
              </a:p>
            </c:txPr>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Лист1!$C$45:$H$45</c:f>
              <c:numCache>
                <c:formatCode>General</c:formatCode>
                <c:ptCount val="6"/>
                <c:pt idx="0">
                  <c:v>2015</c:v>
                </c:pt>
                <c:pt idx="1">
                  <c:v>2016</c:v>
                </c:pt>
                <c:pt idx="2">
                  <c:v>2017</c:v>
                </c:pt>
                <c:pt idx="3">
                  <c:v>2018</c:v>
                </c:pt>
                <c:pt idx="4">
                  <c:v>2019</c:v>
                </c:pt>
                <c:pt idx="5">
                  <c:v>2020</c:v>
                </c:pt>
              </c:numCache>
            </c:numRef>
          </c:val>
        </c:ser>
        <c:ser>
          <c:idx val="0"/>
          <c:order val="1"/>
          <c:dLbls>
            <c:dLbl>
              <c:idx val="0"/>
              <c:layout>
                <c:manualLayout>
                  <c:x val="9.2081031307550999E-3"/>
                  <c:y val="7.9207948236947573E-2"/>
                </c:manualLayout>
              </c:layout>
              <c:showVal val="1"/>
            </c:dLbl>
            <c:dLbl>
              <c:idx val="1"/>
              <c:layout>
                <c:manualLayout>
                  <c:x val="0"/>
                  <c:y val="0.11001103921798261"/>
                </c:manualLayout>
              </c:layout>
              <c:showVal val="1"/>
            </c:dLbl>
            <c:dLbl>
              <c:idx val="2"/>
              <c:layout>
                <c:manualLayout>
                  <c:x val="1.0666666666666694E-2"/>
                  <c:y val="8.7216834526754633E-2"/>
                </c:manualLayout>
              </c:layout>
              <c:showVal val="1"/>
            </c:dLbl>
            <c:dLbl>
              <c:idx val="3"/>
              <c:layout>
                <c:manualLayout>
                  <c:x val="4.4533884379375593E-4"/>
                  <c:y val="0.10149979347966742"/>
                </c:manualLayout>
              </c:layout>
              <c:showVal val="1"/>
            </c:dLbl>
            <c:txPr>
              <a:bodyPr/>
              <a:lstStyle/>
              <a:p>
                <a:pPr>
                  <a:defRPr sz="1200" b="1">
                    <a:latin typeface="Times New Roman" pitchFamily="18" charset="0"/>
                    <a:cs typeface="Times New Roman" pitchFamily="18" charset="0"/>
                  </a:defRPr>
                </a:pPr>
                <a:endParaRPr lang="ru-RU"/>
              </a:p>
            </c:txPr>
            <c:showVal val="1"/>
          </c:dLbls>
          <c:val>
            <c:numRef>
              <c:f>Лист1!$C$46:$H$46</c:f>
              <c:numCache>
                <c:formatCode>General</c:formatCode>
                <c:ptCount val="6"/>
                <c:pt idx="0">
                  <c:v>3</c:v>
                </c:pt>
                <c:pt idx="1">
                  <c:v>8</c:v>
                </c:pt>
                <c:pt idx="2">
                  <c:v>21</c:v>
                </c:pt>
                <c:pt idx="3">
                  <c:v>57</c:v>
                </c:pt>
                <c:pt idx="4">
                  <c:v>81</c:v>
                </c:pt>
                <c:pt idx="5">
                  <c:v>54</c:v>
                </c:pt>
              </c:numCache>
            </c:numRef>
          </c:val>
        </c:ser>
        <c:gapWidth val="100"/>
        <c:shape val="box"/>
        <c:axId val="10470912"/>
        <c:axId val="40187776"/>
        <c:axId val="0"/>
      </c:bar3DChart>
      <c:catAx>
        <c:axId val="10470912"/>
        <c:scaling>
          <c:orientation val="minMax"/>
        </c:scaling>
        <c:delete val="1"/>
        <c:axPos val="b"/>
        <c:numFmt formatCode="General" sourceLinked="1"/>
        <c:majorTickMark val="none"/>
        <c:tickLblPos val="none"/>
        <c:crossAx val="40187776"/>
        <c:crosses val="autoZero"/>
        <c:auto val="1"/>
        <c:lblAlgn val="ctr"/>
        <c:lblOffset val="100"/>
      </c:catAx>
      <c:valAx>
        <c:axId val="40187776"/>
        <c:scaling>
          <c:orientation val="minMax"/>
        </c:scaling>
        <c:delete val="1"/>
        <c:axPos val="l"/>
        <c:numFmt formatCode="General" sourceLinked="1"/>
        <c:majorTickMark val="none"/>
        <c:tickLblPos val="none"/>
        <c:crossAx val="10470912"/>
        <c:crosses val="autoZero"/>
        <c:crossBetween val="between"/>
        <c:majorUnit val="5"/>
      </c:valAx>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ru-RU"/>
  <c:style val="3"/>
  <c:chart>
    <c:title>
      <c:tx>
        <c:rich>
          <a:bodyPr rot="0" spcFirstLastPara="1" vertOverflow="ellipsis" vert="horz" wrap="square" anchor="ctr" anchorCtr="1"/>
          <a:lstStyle/>
          <a:p>
            <a:pPr>
              <a:defRPr sz="1400" b="1" i="0" u="none" strike="noStrike" kern="1200" baseline="0">
                <a:solidFill>
                  <a:srgbClr val="00B050"/>
                </a:solidFill>
                <a:latin typeface="+mn-lt"/>
                <a:ea typeface="+mn-ea"/>
                <a:cs typeface="+mn-cs"/>
              </a:defRPr>
            </a:pPr>
            <a:r>
              <a:rPr lang="ru-RU" sz="1900" dirty="0">
                <a:solidFill>
                  <a:schemeClr val="tx1"/>
                </a:solidFill>
                <a:latin typeface="Times New Roman" pitchFamily="18" charset="0"/>
                <a:cs typeface="Times New Roman" pitchFamily="18" charset="0"/>
              </a:rPr>
              <a:t>Сума </a:t>
            </a:r>
            <a:r>
              <a:rPr lang="ru-RU" sz="1900" dirty="0" err="1">
                <a:solidFill>
                  <a:schemeClr val="tx1"/>
                </a:solidFill>
                <a:latin typeface="Times New Roman" pitchFamily="18" charset="0"/>
                <a:cs typeface="Times New Roman" pitchFamily="18" charset="0"/>
              </a:rPr>
              <a:t>виданих</a:t>
            </a:r>
            <a:r>
              <a:rPr lang="ru-RU" sz="1900" dirty="0">
                <a:solidFill>
                  <a:schemeClr val="tx1"/>
                </a:solidFill>
                <a:latin typeface="Times New Roman" pitchFamily="18" charset="0"/>
                <a:cs typeface="Times New Roman" pitchFamily="18" charset="0"/>
              </a:rPr>
              <a:t> </a:t>
            </a:r>
            <a:r>
              <a:rPr lang="ru-RU" sz="1900" dirty="0" err="1">
                <a:solidFill>
                  <a:schemeClr val="tx1"/>
                </a:solidFill>
                <a:latin typeface="Times New Roman" pitchFamily="18" charset="0"/>
                <a:cs typeface="Times New Roman" pitchFamily="18" charset="0"/>
              </a:rPr>
              <a:t>кредитів</a:t>
            </a:r>
            <a:r>
              <a:rPr lang="ru-RU" sz="1900" dirty="0">
                <a:solidFill>
                  <a:schemeClr val="tx1"/>
                </a:solidFill>
                <a:latin typeface="Times New Roman" pitchFamily="18" charset="0"/>
                <a:cs typeface="Times New Roman" pitchFamily="18" charset="0"/>
              </a:rPr>
              <a:t> ОСББ м. Житомира, </a:t>
            </a:r>
            <a:r>
              <a:rPr lang="ru-RU" sz="1900" dirty="0" err="1">
                <a:solidFill>
                  <a:schemeClr val="tx1"/>
                </a:solidFill>
                <a:latin typeface="Times New Roman" pitchFamily="18" charset="0"/>
                <a:cs typeface="Times New Roman" pitchFamily="18" charset="0"/>
              </a:rPr>
              <a:t>грн</a:t>
            </a:r>
            <a:r>
              <a:rPr lang="ru-RU" sz="1900" dirty="0">
                <a:solidFill>
                  <a:schemeClr val="tx1"/>
                </a:solidFill>
                <a:latin typeface="Times New Roman" pitchFamily="18" charset="0"/>
                <a:cs typeface="Times New Roman" pitchFamily="18" charset="0"/>
              </a:rPr>
              <a:t>.</a:t>
            </a:r>
          </a:p>
        </c:rich>
      </c:tx>
      <c:layout>
        <c:manualLayout>
          <c:xMode val="edge"/>
          <c:yMode val="edge"/>
          <c:x val="0.13081004297539744"/>
          <c:y val="4.9522128699429797E-2"/>
        </c:manualLayout>
      </c:layout>
      <c:spPr>
        <a:noFill/>
        <a:ln>
          <a:noFill/>
        </a:ln>
        <a:effectLst/>
      </c:spPr>
    </c:title>
    <c:view3D>
      <c:perspective val="30"/>
    </c:view3D>
    <c:sideWall>
      <c:spPr>
        <a:noFill/>
        <a:ln>
          <a:noFill/>
        </a:ln>
        <a:effectLst/>
      </c:spPr>
    </c:sideWall>
    <c:backWall>
      <c:spPr>
        <a:noFill/>
        <a:ln>
          <a:noFill/>
        </a:ln>
        <a:effectLst/>
      </c:spPr>
    </c:backWall>
    <c:plotArea>
      <c:layout>
        <c:manualLayout>
          <c:layoutTarget val="inner"/>
          <c:xMode val="edge"/>
          <c:yMode val="edge"/>
          <c:x val="2.5333598335707717E-2"/>
          <c:y val="0.14760383386581474"/>
          <c:w val="0.94933280332859382"/>
          <c:h val="0.80553780617678383"/>
        </c:manualLayout>
      </c:layout>
      <c:bar3DChart>
        <c:barDir val="col"/>
        <c:grouping val="stacked"/>
        <c:ser>
          <c:idx val="1"/>
          <c:order val="0"/>
          <c:spPr>
            <a:gradFill rotWithShape="1">
              <a:gsLst>
                <a:gs pos="0">
                  <a:schemeClr val="accent1">
                    <a:tint val="77000"/>
                    <a:shade val="51000"/>
                    <a:satMod val="130000"/>
                  </a:schemeClr>
                </a:gs>
                <a:gs pos="80000">
                  <a:schemeClr val="accent1">
                    <a:tint val="77000"/>
                    <a:shade val="93000"/>
                    <a:satMod val="130000"/>
                  </a:schemeClr>
                </a:gs>
                <a:gs pos="100000">
                  <a:schemeClr val="accent1">
                    <a:tint val="77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Lbls>
            <c:dLbl>
              <c:idx val="0"/>
              <c:layout>
                <c:manualLayout>
                  <c:x val="-1.1065906769009363E-2"/>
                  <c:y val="0.10922682163511961"/>
                </c:manualLayout>
              </c:layout>
              <c:showVal val="1"/>
            </c:dLbl>
            <c:dLbl>
              <c:idx val="1"/>
              <c:layout>
                <c:manualLayout>
                  <c:x val="-3.6886355896697891E-3"/>
                  <c:y val="0.10922682163511914"/>
                </c:manualLayout>
              </c:layout>
              <c:showVal val="1"/>
            </c:dLbl>
            <c:dLbl>
              <c:idx val="2"/>
              <c:layout>
                <c:manualLayout>
                  <c:x val="-1.475454235867915E-2"/>
                  <c:y val="9.6623726831062726E-2"/>
                </c:manualLayout>
              </c:layout>
              <c:showVal val="1"/>
            </c:dLbl>
            <c:dLbl>
              <c:idx val="3"/>
              <c:layout>
                <c:manualLayout>
                  <c:x val="-2.7664766922524498E-2"/>
                  <c:y val="8.4020632027011044E-2"/>
                </c:manualLayout>
              </c:layout>
              <c:tx>
                <c:rich>
                  <a:bodyPr/>
                  <a:lstStyle/>
                  <a:p>
                    <a:r>
                      <a:rPr lang="uk-UA" sz="1200"/>
                      <a:t> </a:t>
                    </a:r>
                    <a:r>
                      <a:rPr lang="en-US"/>
                      <a:t>20</a:t>
                    </a:r>
                    <a:r>
                      <a:rPr lang="uk-UA"/>
                      <a:t>18</a:t>
                    </a:r>
                    <a:endParaRPr lang="en-US"/>
                  </a:p>
                </c:rich>
              </c:tx>
              <c:showVal val="1"/>
            </c:dLbl>
            <c:dLbl>
              <c:idx val="4"/>
              <c:layout>
                <c:manualLayout>
                  <c:x val="-1.3818326364931481E-2"/>
                  <c:y val="7.2417465388711924E-2"/>
                </c:manualLayout>
              </c:layout>
              <c:showVal val="1"/>
            </c:dLbl>
            <c:dLbl>
              <c:idx val="5"/>
              <c:layout>
                <c:manualLayout>
                  <c:x val="-6.3801835851775533E-3"/>
                  <c:y val="5.9964726631393787E-2"/>
                </c:manualLayout>
              </c:layout>
              <c:showVal val="1"/>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mn-lt"/>
                    <a:ea typeface="+mn-ea"/>
                    <a:cs typeface="+mn-cs"/>
                  </a:defRPr>
                </a:pPr>
                <a:endParaRPr lang="ru-RU"/>
              </a:p>
            </c:txPr>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Лист1!$B$61:$G$61</c:f>
              <c:numCache>
                <c:formatCode>General</c:formatCode>
                <c:ptCount val="6"/>
                <c:pt idx="0">
                  <c:v>2015</c:v>
                </c:pt>
                <c:pt idx="1">
                  <c:v>2016</c:v>
                </c:pt>
                <c:pt idx="2">
                  <c:v>2017</c:v>
                </c:pt>
                <c:pt idx="3">
                  <c:v>2018</c:v>
                </c:pt>
                <c:pt idx="4">
                  <c:v>2019</c:v>
                </c:pt>
                <c:pt idx="5">
                  <c:v>2020</c:v>
                </c:pt>
              </c:numCache>
            </c:numRef>
          </c:val>
        </c:ser>
        <c:ser>
          <c:idx val="0"/>
          <c:order val="1"/>
          <c:dLbls>
            <c:dLbl>
              <c:idx val="0"/>
              <c:layout>
                <c:manualLayout>
                  <c:x val="7.3772711793397934E-3"/>
                  <c:y val="-0.13863404284456804"/>
                </c:manualLayout>
              </c:layout>
              <c:showVal val="1"/>
            </c:dLbl>
            <c:dLbl>
              <c:idx val="1"/>
              <c:layout>
                <c:manualLayout>
                  <c:x val="2.9509017818025229E-2"/>
                  <c:y val="-0.24389524791829353"/>
                </c:manualLayout>
              </c:layout>
              <c:showVal val="1"/>
            </c:dLbl>
            <c:dLbl>
              <c:idx val="2"/>
              <c:layout>
                <c:manualLayout>
                  <c:x val="2.7196714937719611E-2"/>
                  <c:y val="-0.36643069776022874"/>
                </c:manualLayout>
              </c:layout>
              <c:showVal val="1"/>
            </c:dLbl>
            <c:dLbl>
              <c:idx val="3"/>
              <c:layout>
                <c:manualLayout>
                  <c:x val="1.7463450004730721E-2"/>
                  <c:y val="-0.34012470663389338"/>
                </c:manualLayout>
              </c:layout>
              <c:showVal val="1"/>
            </c:dLbl>
            <c:dLbl>
              <c:idx val="4"/>
              <c:layout>
                <c:manualLayout>
                  <c:x val="7.7432989233231775E-2"/>
                  <c:y val="-0.35235040064436635"/>
                </c:manualLayout>
              </c:layout>
              <c:tx>
                <c:rich>
                  <a:bodyPr/>
                  <a:lstStyle/>
                  <a:p>
                    <a:r>
                      <a:rPr lang="en-US"/>
                      <a:t>32</a:t>
                    </a:r>
                    <a:r>
                      <a:rPr lang="uk-UA"/>
                      <a:t> </a:t>
                    </a:r>
                    <a:r>
                      <a:rPr lang="en-US"/>
                      <a:t>937</a:t>
                    </a:r>
                    <a:r>
                      <a:rPr lang="uk-UA"/>
                      <a:t> </a:t>
                    </a:r>
                    <a:r>
                      <a:rPr lang="en-US"/>
                      <a:t>918,69</a:t>
                    </a:r>
                  </a:p>
                </c:rich>
              </c:tx>
              <c:showVal val="1"/>
            </c:dLbl>
            <c:dLbl>
              <c:idx val="5"/>
              <c:layout>
                <c:manualLayout>
                  <c:x val="6.3801835851775471E-2"/>
                  <c:y val="-0.25044091710758382"/>
                </c:manualLayout>
              </c:layout>
              <c:tx>
                <c:rich>
                  <a:bodyPr/>
                  <a:lstStyle/>
                  <a:p>
                    <a:r>
                      <a:rPr lang="en-US"/>
                      <a:t>20</a:t>
                    </a:r>
                    <a:r>
                      <a:rPr lang="uk-UA"/>
                      <a:t> </a:t>
                    </a:r>
                    <a:r>
                      <a:rPr lang="en-US"/>
                      <a:t>013</a:t>
                    </a:r>
                    <a:r>
                      <a:rPr lang="uk-UA"/>
                      <a:t> </a:t>
                    </a:r>
                    <a:r>
                      <a:rPr lang="en-US"/>
                      <a:t>039,45</a:t>
                    </a:r>
                  </a:p>
                </c:rich>
              </c:tx>
              <c:showVal val="1"/>
            </c:dLbl>
            <c:txPr>
              <a:bodyPr/>
              <a:lstStyle/>
              <a:p>
                <a:pPr>
                  <a:defRPr sz="1200" b="1"/>
                </a:pPr>
                <a:endParaRPr lang="ru-RU"/>
              </a:p>
            </c:txPr>
            <c:showVal val="1"/>
          </c:dLbls>
          <c:val>
            <c:numRef>
              <c:f>Лист1!$B$62:$G$62</c:f>
              <c:numCache>
                <c:formatCode>#,##0.00</c:formatCode>
                <c:ptCount val="6"/>
                <c:pt idx="0" formatCode="General">
                  <c:v>313536</c:v>
                </c:pt>
                <c:pt idx="1">
                  <c:v>2407709.8099999987</c:v>
                </c:pt>
                <c:pt idx="2">
                  <c:v>3836641.9899999998</c:v>
                </c:pt>
                <c:pt idx="3">
                  <c:v>20095708.32</c:v>
                </c:pt>
                <c:pt idx="4" formatCode="0.00">
                  <c:v>32937918.689999994</c:v>
                </c:pt>
                <c:pt idx="5" formatCode="0.00">
                  <c:v>20013039.450000003</c:v>
                </c:pt>
              </c:numCache>
            </c:numRef>
          </c:val>
        </c:ser>
        <c:gapWidth val="100"/>
        <c:shape val="box"/>
        <c:axId val="92790784"/>
        <c:axId val="92793472"/>
        <c:axId val="0"/>
      </c:bar3DChart>
      <c:catAx>
        <c:axId val="92790784"/>
        <c:scaling>
          <c:orientation val="minMax"/>
        </c:scaling>
        <c:delete val="1"/>
        <c:axPos val="b"/>
        <c:numFmt formatCode="General" sourceLinked="1"/>
        <c:majorTickMark val="none"/>
        <c:tickLblPos val="none"/>
        <c:crossAx val="92793472"/>
        <c:crosses val="autoZero"/>
        <c:auto val="1"/>
        <c:lblAlgn val="ctr"/>
        <c:lblOffset val="100"/>
      </c:catAx>
      <c:valAx>
        <c:axId val="92793472"/>
        <c:scaling>
          <c:orientation val="minMax"/>
        </c:scaling>
        <c:delete val="1"/>
        <c:axPos val="l"/>
        <c:numFmt formatCode="General" sourceLinked="1"/>
        <c:majorTickMark val="none"/>
        <c:tickLblPos val="none"/>
        <c:crossAx val="92790784"/>
        <c:crosses val="autoZero"/>
        <c:crossBetween val="between"/>
      </c:valAx>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ru-RU"/>
  <c:style val="3"/>
  <c:chart>
    <c:title>
      <c:tx>
        <c:rich>
          <a:bodyPr rot="0" vert="horz"/>
          <a:lstStyle/>
          <a:p>
            <a:pPr>
              <a:defRPr sz="1400">
                <a:solidFill>
                  <a:srgbClr val="00B050"/>
                </a:solidFill>
              </a:defRPr>
            </a:pPr>
            <a:r>
              <a:rPr lang="ru-RU" sz="1800" dirty="0">
                <a:solidFill>
                  <a:schemeClr val="tx1"/>
                </a:solidFill>
                <a:latin typeface="Times New Roman" pitchFamily="18" charset="0"/>
                <a:cs typeface="Times New Roman" pitchFamily="18" charset="0"/>
              </a:rPr>
              <a:t>Сума </a:t>
            </a:r>
            <a:r>
              <a:rPr lang="ru-RU" sz="1800" dirty="0" err="1">
                <a:solidFill>
                  <a:schemeClr val="tx1"/>
                </a:solidFill>
                <a:latin typeface="Times New Roman" pitchFamily="18" charset="0"/>
                <a:cs typeface="Times New Roman" pitchFamily="18" charset="0"/>
              </a:rPr>
              <a:t>компенсації</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з</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міського</a:t>
            </a:r>
            <a:r>
              <a:rPr lang="ru-RU" sz="1800" dirty="0">
                <a:solidFill>
                  <a:schemeClr val="tx1"/>
                </a:solidFill>
                <a:latin typeface="Times New Roman" pitchFamily="18" charset="0"/>
                <a:cs typeface="Times New Roman" pitchFamily="18" charset="0"/>
              </a:rPr>
              <a:t> бюджету, </a:t>
            </a:r>
            <a:r>
              <a:rPr lang="ru-RU" sz="1800" dirty="0" err="1">
                <a:solidFill>
                  <a:schemeClr val="tx1"/>
                </a:solidFill>
                <a:latin typeface="Times New Roman" pitchFamily="18" charset="0"/>
                <a:cs typeface="Times New Roman" pitchFamily="18" charset="0"/>
              </a:rPr>
              <a:t>грн</a:t>
            </a:r>
            <a:r>
              <a:rPr lang="ru-RU" sz="1800" dirty="0">
                <a:solidFill>
                  <a:schemeClr val="tx1"/>
                </a:solidFill>
                <a:latin typeface="Times New Roman" pitchFamily="18" charset="0"/>
                <a:cs typeface="Times New Roman" pitchFamily="18" charset="0"/>
              </a:rPr>
              <a:t>.</a:t>
            </a:r>
          </a:p>
        </c:rich>
      </c:tx>
      <c:layout>
        <c:manualLayout>
          <c:xMode val="edge"/>
          <c:yMode val="edge"/>
          <c:x val="0.10980256634587343"/>
          <c:y val="3.4899515323858848E-2"/>
        </c:manualLayout>
      </c:layout>
    </c:title>
    <c:view3D>
      <c:perspective val="30"/>
    </c:view3D>
    <c:plotArea>
      <c:layout>
        <c:manualLayout>
          <c:layoutTarget val="inner"/>
          <c:xMode val="edge"/>
          <c:yMode val="edge"/>
          <c:x val="2.2930412305000682E-2"/>
          <c:y val="0.13093904182693464"/>
          <c:w val="0.97706963588467965"/>
          <c:h val="0.7863050804450048"/>
        </c:manualLayout>
      </c:layout>
      <c:bar3DChart>
        <c:barDir val="col"/>
        <c:grouping val="stacked"/>
        <c:ser>
          <c:idx val="1"/>
          <c:order val="0"/>
          <c:dLbls>
            <c:dLbl>
              <c:idx val="0"/>
              <c:layout>
                <c:manualLayout>
                  <c:x val="0"/>
                  <c:y val="6.9720801516124739E-2"/>
                </c:manualLayout>
              </c:layout>
              <c:showVal val="1"/>
            </c:dLbl>
            <c:dLbl>
              <c:idx val="1"/>
              <c:layout>
                <c:manualLayout>
                  <c:x val="7.2256475267955568E-3"/>
                  <c:y val="8.5738119593057063E-2"/>
                </c:manualLayout>
              </c:layout>
              <c:showVal val="1"/>
            </c:dLbl>
            <c:dLbl>
              <c:idx val="2"/>
              <c:layout>
                <c:manualLayout>
                  <c:x val="6.5640288402017289E-3"/>
                  <c:y val="7.8541285058400939E-2"/>
                </c:manualLayout>
              </c:layout>
              <c:showVal val="1"/>
            </c:dLbl>
            <c:dLbl>
              <c:idx val="3"/>
              <c:layout>
                <c:manualLayout>
                  <c:x val="-7.3074903453147124E-3"/>
                  <c:y val="8.2173006319829364E-2"/>
                </c:manualLayout>
              </c:layout>
              <c:showVal val="1"/>
            </c:dLbl>
            <c:dLbl>
              <c:idx val="4"/>
              <c:layout>
                <c:manualLayout>
                  <c:x val="6.8476276232259424E-3"/>
                  <c:y val="7.6519591061347383E-2"/>
                </c:manualLayout>
              </c:layout>
              <c:tx>
                <c:rich>
                  <a:bodyPr/>
                  <a:lstStyle/>
                  <a:p>
                    <a:r>
                      <a:rPr lang="uk-UA" sz="1200" b="1"/>
                      <a:t>2019</a:t>
                    </a:r>
                    <a:endParaRPr lang="en-US" sz="1200"/>
                  </a:p>
                </c:rich>
              </c:tx>
              <c:showVal val="1"/>
            </c:dLbl>
            <c:dLbl>
              <c:idx val="5"/>
              <c:layout>
                <c:manualLayout>
                  <c:x val="0"/>
                  <c:y val="6.4791133844843127E-2"/>
                </c:manualLayout>
              </c:layout>
              <c:showVal val="1"/>
            </c:dLbl>
            <c:txPr>
              <a:bodyPr rot="0" vert="horz"/>
              <a:lstStyle/>
              <a:p>
                <a:pPr>
                  <a:defRPr sz="1200" b="1"/>
                </a:pPr>
                <a:endParaRPr lang="ru-RU"/>
              </a:p>
            </c:txPr>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Лист1!$C$67:$H$67</c:f>
              <c:numCache>
                <c:formatCode>General</c:formatCode>
                <c:ptCount val="6"/>
                <c:pt idx="0">
                  <c:v>2015</c:v>
                </c:pt>
                <c:pt idx="1">
                  <c:v>2016</c:v>
                </c:pt>
                <c:pt idx="2">
                  <c:v>2017</c:v>
                </c:pt>
                <c:pt idx="3">
                  <c:v>2018</c:v>
                </c:pt>
                <c:pt idx="4">
                  <c:v>2019</c:v>
                </c:pt>
                <c:pt idx="5">
                  <c:v>2020</c:v>
                </c:pt>
              </c:numCache>
            </c:numRef>
          </c:val>
        </c:ser>
        <c:ser>
          <c:idx val="0"/>
          <c:order val="1"/>
          <c:dLbls>
            <c:dLbl>
              <c:idx val="0"/>
              <c:layout>
                <c:manualLayout>
                  <c:x val="1.4909480668743143E-2"/>
                  <c:y val="-0.10473313192346563"/>
                </c:manualLayout>
              </c:layout>
              <c:showVal val="1"/>
            </c:dLbl>
            <c:dLbl>
              <c:idx val="1"/>
              <c:layout>
                <c:manualLayout>
                  <c:x val="2.1299258098204411E-2"/>
                  <c:y val="-0.18529707955690192"/>
                </c:manualLayout>
              </c:layout>
              <c:showVal val="1"/>
            </c:dLbl>
            <c:dLbl>
              <c:idx val="2"/>
              <c:layout>
                <c:manualLayout>
                  <c:x val="4.2598516196408814E-3"/>
                  <c:y val="-0.26428472655751789"/>
                </c:manualLayout>
              </c:layout>
              <c:showVal val="1"/>
            </c:dLbl>
            <c:dLbl>
              <c:idx val="3"/>
              <c:layout>
                <c:manualLayout>
                  <c:x val="2.8519538882801922E-2"/>
                  <c:y val="-0.27200862732038056"/>
                </c:manualLayout>
              </c:layout>
              <c:showVal val="1"/>
            </c:dLbl>
            <c:dLbl>
              <c:idx val="4"/>
              <c:layout>
                <c:manualLayout>
                  <c:x val="2.8880866425992802E-2"/>
                  <c:y val="-0.35876840696117807"/>
                </c:manualLayout>
              </c:layout>
              <c:showVal val="1"/>
            </c:dLbl>
            <c:dLbl>
              <c:idx val="5"/>
              <c:layout>
                <c:manualLayout>
                  <c:x val="5.3414843977836114E-2"/>
                  <c:y val="-0.38729606096962255"/>
                </c:manualLayout>
              </c:layout>
              <c:showVal val="1"/>
            </c:dLbl>
            <c:txPr>
              <a:bodyPr/>
              <a:lstStyle/>
              <a:p>
                <a:pPr>
                  <a:defRPr sz="1300" b="1"/>
                </a:pPr>
                <a:endParaRPr lang="ru-RU"/>
              </a:p>
            </c:txPr>
            <c:showVal val="1"/>
          </c:dLbls>
          <c:val>
            <c:numRef>
              <c:f>Лист1!$C$68:$H$68</c:f>
              <c:numCache>
                <c:formatCode>#,##0.00</c:formatCode>
                <c:ptCount val="6"/>
                <c:pt idx="0">
                  <c:v>15588.31</c:v>
                </c:pt>
                <c:pt idx="1">
                  <c:v>446757.93000000028</c:v>
                </c:pt>
                <c:pt idx="2">
                  <c:v>1144192.6000000001</c:v>
                </c:pt>
                <c:pt idx="3">
                  <c:v>3569715.02</c:v>
                </c:pt>
                <c:pt idx="4" formatCode="0.00">
                  <c:v>7995705.3800000008</c:v>
                </c:pt>
                <c:pt idx="5" formatCode="0.00">
                  <c:v>10460382.98</c:v>
                </c:pt>
              </c:numCache>
            </c:numRef>
          </c:val>
        </c:ser>
        <c:ser>
          <c:idx val="2"/>
          <c:order val="2"/>
          <c:val>
            <c:numRef>
              <c:f>Лист1!$C$69:$H$69</c:f>
              <c:numCache>
                <c:formatCode>General</c:formatCode>
                <c:ptCount val="6"/>
              </c:numCache>
            </c:numRef>
          </c:val>
        </c:ser>
        <c:gapWidth val="100"/>
        <c:shape val="box"/>
        <c:axId val="154693632"/>
        <c:axId val="163104640"/>
        <c:axId val="0"/>
      </c:bar3DChart>
      <c:catAx>
        <c:axId val="154693632"/>
        <c:scaling>
          <c:orientation val="minMax"/>
        </c:scaling>
        <c:delete val="1"/>
        <c:axPos val="b"/>
        <c:numFmt formatCode="General" sourceLinked="1"/>
        <c:majorTickMark val="none"/>
        <c:tickLblPos val="none"/>
        <c:crossAx val="163104640"/>
        <c:crosses val="autoZero"/>
        <c:auto val="1"/>
        <c:lblAlgn val="ctr"/>
        <c:lblOffset val="100"/>
      </c:catAx>
      <c:valAx>
        <c:axId val="163104640"/>
        <c:scaling>
          <c:orientation val="minMax"/>
        </c:scaling>
        <c:delete val="1"/>
        <c:axPos val="l"/>
        <c:numFmt formatCode="General" sourceLinked="1"/>
        <c:majorTickMark val="none"/>
        <c:tickLblPos val="none"/>
        <c:crossAx val="154693632"/>
        <c:crosses val="autoZero"/>
        <c:crossBetween val="between"/>
      </c:valAx>
    </c:plotArea>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2400">
                <a:latin typeface="Times New Roman" pitchFamily="18" charset="0"/>
                <a:cs typeface="Times New Roman" pitchFamily="18" charset="0"/>
              </a:defRPr>
            </a:pPr>
            <a:r>
              <a:rPr lang="uk-UA" sz="2000" noProof="0" dirty="0" smtClean="0"/>
              <a:t>Частка коштів співвласників, залучених для проведення </a:t>
            </a:r>
            <a:r>
              <a:rPr lang="uk-UA" sz="2000" noProof="0" dirty="0" err="1" smtClean="0"/>
              <a:t>енергоефективних</a:t>
            </a:r>
            <a:r>
              <a:rPr lang="uk-UA" sz="2000" noProof="0" dirty="0" smtClean="0"/>
              <a:t>  </a:t>
            </a:r>
            <a:r>
              <a:rPr lang="uk-UA" sz="2000" noProof="0" dirty="0" err="1" smtClean="0"/>
              <a:t>проєктів</a:t>
            </a:r>
            <a:endParaRPr lang="uk-UA" sz="2000" noProof="0" dirty="0"/>
          </a:p>
        </c:rich>
      </c:tx>
      <c:layout>
        <c:manualLayout>
          <c:xMode val="edge"/>
          <c:yMode val="edge"/>
          <c:x val="0.1745619233162865"/>
          <c:y val="3.1091699475065664E-2"/>
        </c:manualLayout>
      </c:layout>
    </c:title>
    <c:view3D>
      <c:rAngAx val="1"/>
    </c:view3D>
    <c:plotArea>
      <c:layout/>
      <c:bar3DChart>
        <c:barDir val="col"/>
        <c:grouping val="stacked"/>
        <c:ser>
          <c:idx val="0"/>
          <c:order val="0"/>
          <c:tx>
            <c:strRef>
              <c:f>Лист1!$B$1</c:f>
              <c:strCache>
                <c:ptCount val="1"/>
                <c:pt idx="0">
                  <c:v>Власні кошти ОСББ</c:v>
                </c:pt>
              </c:strCache>
            </c:strRef>
          </c:tx>
          <c:dLbls>
            <c:dLbl>
              <c:idx val="0"/>
              <c:layout>
                <c:manualLayout>
                  <c:x val="0"/>
                  <c:y val="-0.1111111111111111"/>
                </c:manualLayout>
              </c:layout>
              <c:tx>
                <c:rich>
                  <a:bodyPr/>
                  <a:lstStyle/>
                  <a:p>
                    <a:r>
                      <a:rPr lang="en-US"/>
                      <a:t>481</a:t>
                    </a:r>
                    <a:r>
                      <a:rPr lang="uk-UA"/>
                      <a:t> </a:t>
                    </a:r>
                    <a:r>
                      <a:rPr lang="en-US"/>
                      <a:t>541,96</a:t>
                    </a:r>
                  </a:p>
                </c:rich>
              </c:tx>
              <c:showVal val="1"/>
            </c:dLbl>
            <c:dLbl>
              <c:idx val="1"/>
              <c:layout>
                <c:manualLayout>
                  <c:x val="6.9444444444445195E-3"/>
                  <c:y val="-0.11904761904761912"/>
                </c:manualLayout>
              </c:layout>
              <c:tx>
                <c:rich>
                  <a:bodyPr/>
                  <a:lstStyle/>
                  <a:p>
                    <a:r>
                      <a:rPr lang="en-US"/>
                      <a:t>767</a:t>
                    </a:r>
                    <a:r>
                      <a:rPr lang="uk-UA"/>
                      <a:t> </a:t>
                    </a:r>
                    <a:r>
                      <a:rPr lang="en-US"/>
                      <a:t>328,4</a:t>
                    </a:r>
                  </a:p>
                </c:rich>
              </c:tx>
              <c:showVal val="1"/>
            </c:dLbl>
            <c:dLbl>
              <c:idx val="2"/>
              <c:layout>
                <c:manualLayout>
                  <c:x val="9.8377351268591467E-3"/>
                  <c:y val="-0.2783658564418578"/>
                </c:manualLayout>
              </c:layout>
              <c:tx>
                <c:rich>
                  <a:bodyPr/>
                  <a:lstStyle/>
                  <a:p>
                    <a:r>
                      <a:rPr lang="en-US"/>
                      <a:t>4</a:t>
                    </a:r>
                    <a:r>
                      <a:rPr lang="uk-UA"/>
                      <a:t> </a:t>
                    </a:r>
                    <a:r>
                      <a:rPr lang="en-US"/>
                      <a:t>019</a:t>
                    </a:r>
                    <a:r>
                      <a:rPr lang="uk-UA"/>
                      <a:t> </a:t>
                    </a:r>
                    <a:r>
                      <a:rPr lang="en-US"/>
                      <a:t>141,66</a:t>
                    </a:r>
                  </a:p>
                </c:rich>
              </c:tx>
              <c:showVal val="1"/>
            </c:dLbl>
            <c:dLbl>
              <c:idx val="3"/>
              <c:layout>
                <c:manualLayout>
                  <c:x val="3.2354276027996516E-2"/>
                  <c:y val="-0.38106318231960407"/>
                </c:manualLayout>
              </c:layout>
              <c:tx>
                <c:rich>
                  <a:bodyPr/>
                  <a:lstStyle/>
                  <a:p>
                    <a:r>
                      <a:rPr lang="uk-UA" dirty="0" smtClean="0"/>
                      <a:t>6 587 583,74</a:t>
                    </a:r>
                    <a:endParaRPr lang="en-US" dirty="0"/>
                  </a:p>
                </c:rich>
              </c:tx>
              <c:showVal val="1"/>
            </c:dLbl>
            <c:dLbl>
              <c:idx val="4"/>
              <c:layout>
                <c:manualLayout>
                  <c:x val="3.0927835051546396E-2"/>
                  <c:y val="-0.28906250000000039"/>
                </c:manualLayout>
              </c:layout>
              <c:showVal val="1"/>
            </c:dLbl>
            <c:txPr>
              <a:bodyPr/>
              <a:lstStyle/>
              <a:p>
                <a:pPr>
                  <a:defRPr sz="1800" b="1">
                    <a:latin typeface="Times New Roman" pitchFamily="18" charset="0"/>
                    <a:cs typeface="Times New Roman" pitchFamily="18" charset="0"/>
                  </a:defRPr>
                </a:pPr>
                <a:endParaRPr lang="ru-RU"/>
              </a:p>
            </c:txPr>
            <c:showVal val="1"/>
          </c:dLbls>
          <c:cat>
            <c:numRef>
              <c:f>Лист1!$A$2:$A$6</c:f>
              <c:numCache>
                <c:formatCode>General</c:formatCode>
                <c:ptCount val="5"/>
                <c:pt idx="0">
                  <c:v>2016</c:v>
                </c:pt>
                <c:pt idx="1">
                  <c:v>2017</c:v>
                </c:pt>
                <c:pt idx="2">
                  <c:v>2018</c:v>
                </c:pt>
                <c:pt idx="3">
                  <c:v>2019</c:v>
                </c:pt>
                <c:pt idx="4">
                  <c:v>2020</c:v>
                </c:pt>
              </c:numCache>
            </c:numRef>
          </c:cat>
          <c:val>
            <c:numRef>
              <c:f>Лист1!$B$2:$B$6</c:f>
              <c:numCache>
                <c:formatCode>General</c:formatCode>
                <c:ptCount val="5"/>
                <c:pt idx="0">
                  <c:v>481541.96</c:v>
                </c:pt>
                <c:pt idx="1">
                  <c:v>767328.4</c:v>
                </c:pt>
                <c:pt idx="2">
                  <c:v>4019141.66</c:v>
                </c:pt>
                <c:pt idx="3">
                  <c:v>6490440.1400000006</c:v>
                </c:pt>
                <c:pt idx="4">
                  <c:v>4002607.8899999997</c:v>
                </c:pt>
              </c:numCache>
            </c:numRef>
          </c:val>
        </c:ser>
        <c:shape val="box"/>
        <c:axId val="210751872"/>
        <c:axId val="210753408"/>
        <c:axId val="0"/>
      </c:bar3DChart>
      <c:catAx>
        <c:axId val="210751872"/>
        <c:scaling>
          <c:orientation val="minMax"/>
        </c:scaling>
        <c:axPos val="b"/>
        <c:numFmt formatCode="General" sourceLinked="1"/>
        <c:tickLblPos val="nextTo"/>
        <c:txPr>
          <a:bodyPr/>
          <a:lstStyle/>
          <a:p>
            <a:pPr>
              <a:defRPr sz="1600" b="1">
                <a:latin typeface="Times New Roman" pitchFamily="18" charset="0"/>
                <a:cs typeface="Times New Roman" pitchFamily="18" charset="0"/>
              </a:defRPr>
            </a:pPr>
            <a:endParaRPr lang="ru-RU"/>
          </a:p>
        </c:txPr>
        <c:crossAx val="210753408"/>
        <c:crosses val="autoZero"/>
        <c:auto val="1"/>
        <c:lblAlgn val="ctr"/>
        <c:lblOffset val="100"/>
      </c:catAx>
      <c:valAx>
        <c:axId val="210753408"/>
        <c:scaling>
          <c:orientation val="minMax"/>
        </c:scaling>
        <c:delete val="1"/>
        <c:axPos val="l"/>
        <c:numFmt formatCode="General" sourceLinked="1"/>
        <c:tickLblPos val="none"/>
        <c:crossAx val="210751872"/>
        <c:crosses val="autoZero"/>
        <c:crossBetween val="between"/>
      </c:valAx>
    </c:plotArea>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351213" cy="28416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381500" y="0"/>
            <a:ext cx="3351213" cy="284163"/>
          </a:xfrm>
          <a:prstGeom prst="rect">
            <a:avLst/>
          </a:prstGeom>
        </p:spPr>
        <p:txBody>
          <a:bodyPr vert="horz" lIns="91440" tIns="45720" rIns="91440" bIns="45720" rtlCol="0"/>
          <a:lstStyle>
            <a:lvl1pPr algn="r">
              <a:defRPr sz="1200"/>
            </a:lvl1pPr>
          </a:lstStyle>
          <a:p>
            <a:fld id="{E0A79ADB-3B39-4CAC-A754-26F79C6494B3}" type="datetimeFigureOut">
              <a:rPr lang="ru-RU" smtClean="0"/>
              <a:pPr/>
              <a:t>12.01.2023</a:t>
            </a:fld>
            <a:endParaRPr lang="ru-RU"/>
          </a:p>
        </p:txBody>
      </p:sp>
      <p:sp>
        <p:nvSpPr>
          <p:cNvPr id="4" name="Образ слайда 3"/>
          <p:cNvSpPr>
            <a:spLocks noGrp="1" noRot="1" noChangeAspect="1"/>
          </p:cNvSpPr>
          <p:nvPr>
            <p:ph type="sldImg" idx="2"/>
          </p:nvPr>
        </p:nvSpPr>
        <p:spPr>
          <a:xfrm>
            <a:off x="2416175" y="427038"/>
            <a:ext cx="2901950" cy="21336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773113" y="2701925"/>
            <a:ext cx="6188075" cy="25606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5403850"/>
            <a:ext cx="3351213" cy="28416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381500" y="5403850"/>
            <a:ext cx="3351213" cy="284163"/>
          </a:xfrm>
          <a:prstGeom prst="rect">
            <a:avLst/>
          </a:prstGeom>
        </p:spPr>
        <p:txBody>
          <a:bodyPr vert="horz" lIns="91440" tIns="45720" rIns="91440" bIns="45720" rtlCol="0" anchor="b"/>
          <a:lstStyle>
            <a:lvl1pPr algn="r">
              <a:defRPr sz="1200"/>
            </a:lvl1pPr>
          </a:lstStyle>
          <a:p>
            <a:fld id="{C75498B4-A1F3-412B-BB30-72E6B8B77A6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0548" y="1763776"/>
            <a:ext cx="6579552" cy="119481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61097" y="3186176"/>
            <a:ext cx="5418455" cy="1422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sz="half" idx="2"/>
          </p:nvPr>
        </p:nvSpPr>
        <p:spPr>
          <a:xfrm>
            <a:off x="444500" y="1012825"/>
            <a:ext cx="3256915" cy="34137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4" name="Holder 4"/>
          <p:cNvSpPr>
            <a:spLocks noGrp="1"/>
          </p:cNvSpPr>
          <p:nvPr>
            <p:ph sz="half" idx="3"/>
          </p:nvPr>
        </p:nvSpPr>
        <p:spPr>
          <a:xfrm>
            <a:off x="4223732" y="1304925"/>
            <a:ext cx="2988309" cy="33375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739989" cy="5687999"/>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4553991" y="1422006"/>
            <a:ext cx="3186430" cy="1278255"/>
          </a:xfrm>
          <a:custGeom>
            <a:avLst/>
            <a:gdLst/>
            <a:ahLst/>
            <a:cxnLst/>
            <a:rect l="l" t="t" r="r" b="b"/>
            <a:pathLst>
              <a:path w="3186429" h="1278255">
                <a:moveTo>
                  <a:pt x="0" y="1278000"/>
                </a:moveTo>
                <a:lnTo>
                  <a:pt x="3185998" y="1278000"/>
                </a:lnTo>
                <a:lnTo>
                  <a:pt x="3185998" y="0"/>
                </a:lnTo>
                <a:lnTo>
                  <a:pt x="0" y="0"/>
                </a:lnTo>
                <a:lnTo>
                  <a:pt x="0" y="1278000"/>
                </a:lnTo>
                <a:close/>
              </a:path>
            </a:pathLst>
          </a:custGeom>
          <a:solidFill>
            <a:srgbClr val="939598"/>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05434" y="381000"/>
            <a:ext cx="7129780" cy="575944"/>
          </a:xfrm>
          <a:prstGeom prst="rect">
            <a:avLst/>
          </a:prstGeom>
        </p:spPr>
        <p:txBody>
          <a:bodyPr wrap="square" lIns="0" tIns="0" rIns="0" bIns="0">
            <a:spAutoFit/>
          </a:bodyPr>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a:xfrm>
            <a:off x="1063318" y="972461"/>
            <a:ext cx="3852545" cy="2233295"/>
          </a:xfrm>
          <a:prstGeom prst="rect">
            <a:avLst/>
          </a:prstGeom>
        </p:spPr>
        <p:txBody>
          <a:bodyPr wrap="square" lIns="0" tIns="0" rIns="0" bIns="0">
            <a:spAutoFit/>
          </a:bodyPr>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a:xfrm>
            <a:off x="2631821" y="5291328"/>
            <a:ext cx="2477008" cy="2844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87032" y="5291328"/>
            <a:ext cx="1780349" cy="2844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6" name="Holder 6"/>
          <p:cNvSpPr>
            <a:spLocks noGrp="1"/>
          </p:cNvSpPr>
          <p:nvPr>
            <p:ph type="sldNum" sz="quarter" idx="7"/>
          </p:nvPr>
        </p:nvSpPr>
        <p:spPr>
          <a:xfrm>
            <a:off x="5573268" y="5291328"/>
            <a:ext cx="1780349" cy="2844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9.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_____Microsoft_Office_Excel_97-20031.xls"/><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image" Target="../media/image9.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9.png"/><Relationship Id="rId7" Type="http://schemas.openxmlformats.org/officeDocument/2006/relationships/image" Target="../media/image32.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81550" y="1397000"/>
            <a:ext cx="2667000" cy="1028486"/>
          </a:xfrm>
          <a:prstGeom prst="rect">
            <a:avLst/>
          </a:prstGeom>
        </p:spPr>
        <p:txBody>
          <a:bodyPr vert="horz" wrap="square" lIns="0" tIns="27939" rIns="0" bIns="0" rtlCol="0">
            <a:spAutoFit/>
          </a:bodyPr>
          <a:lstStyle/>
          <a:p>
            <a:pPr marL="12700" marR="5080" algn="ctr">
              <a:lnSpc>
                <a:spcPts val="2600"/>
              </a:lnSpc>
              <a:spcBef>
                <a:spcPts val="219"/>
              </a:spcBef>
            </a:pPr>
            <a:r>
              <a:rPr lang="uk-UA" sz="2200" spc="10" dirty="0" smtClean="0">
                <a:solidFill>
                  <a:srgbClr val="FFFFFF"/>
                </a:solidFill>
              </a:rPr>
              <a:t>Звіт управління муніципального розвитку за 20</a:t>
            </a:r>
            <a:r>
              <a:rPr lang="en-US" sz="2200" spc="10" dirty="0" smtClean="0">
                <a:solidFill>
                  <a:srgbClr val="FFFFFF"/>
                </a:solidFill>
              </a:rPr>
              <a:t>20</a:t>
            </a:r>
            <a:r>
              <a:rPr lang="uk-UA" sz="2200" spc="10" dirty="0" smtClean="0">
                <a:solidFill>
                  <a:srgbClr val="FFFFFF"/>
                </a:solidFill>
              </a:rPr>
              <a:t> рік</a:t>
            </a:r>
            <a:endParaRPr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1950" y="177800"/>
            <a:ext cx="7129780" cy="1538883"/>
          </a:xfrm>
        </p:spPr>
        <p:txBody>
          <a:bodyPr/>
          <a:lstStyle/>
          <a:p>
            <a:pPr algn="ctr"/>
            <a:r>
              <a:rPr lang="uk-UA" b="0" dirty="0" smtClean="0">
                <a:solidFill>
                  <a:schemeClr val="tx1">
                    <a:lumMod val="95000"/>
                    <a:lumOff val="5000"/>
                  </a:schemeClr>
                </a:solidFill>
              </a:rPr>
              <a:t>   </a:t>
            </a:r>
            <a:r>
              <a:rPr lang="uk-UA" b="0" dirty="0" smtClean="0">
                <a:solidFill>
                  <a:schemeClr val="tx1">
                    <a:lumMod val="95000"/>
                    <a:lumOff val="5000"/>
                  </a:schemeClr>
                </a:solidFill>
                <a:latin typeface="Times New Roman" pitchFamily="18" charset="0"/>
                <a:cs typeface="Times New Roman" pitchFamily="18" charset="0"/>
              </a:rPr>
              <a:t>У </a:t>
            </a:r>
            <a:r>
              <a:rPr lang="uk-UA" b="0" dirty="0" err="1" smtClean="0">
                <a:solidFill>
                  <a:schemeClr val="tx1">
                    <a:lumMod val="95000"/>
                    <a:lumOff val="5000"/>
                  </a:schemeClr>
                </a:solidFill>
                <a:latin typeface="Times New Roman" pitchFamily="18" charset="0"/>
                <a:cs typeface="Times New Roman" pitchFamily="18" charset="0"/>
              </a:rPr>
              <a:t>звязку</a:t>
            </a:r>
            <a:r>
              <a:rPr lang="uk-UA" b="0" dirty="0" smtClean="0">
                <a:solidFill>
                  <a:schemeClr val="tx1">
                    <a:lumMod val="95000"/>
                    <a:lumOff val="5000"/>
                  </a:schemeClr>
                </a:solidFill>
                <a:latin typeface="Times New Roman" pitchFamily="18" charset="0"/>
                <a:cs typeface="Times New Roman" pitchFamily="18" charset="0"/>
              </a:rPr>
              <a:t> із </a:t>
            </a:r>
            <a:r>
              <a:rPr lang="uk-UA" b="0" dirty="0" smtClean="0">
                <a:solidFill>
                  <a:schemeClr val="tx1">
                    <a:lumMod val="95000"/>
                    <a:lumOff val="5000"/>
                  </a:schemeClr>
                </a:solidFill>
                <a:latin typeface="Times New Roman" pitchFamily="18" charset="0"/>
                <a:cs typeface="Times New Roman" pitchFamily="18" charset="0"/>
              </a:rPr>
              <a:t>запровадженням карантинних обмежень, з метою запобігання поширенню на території України гострої респіраторної хвороби COVID-19, спричиненої </a:t>
            </a:r>
            <a:r>
              <a:rPr lang="uk-UA" b="0" dirty="0" err="1" smtClean="0">
                <a:solidFill>
                  <a:schemeClr val="tx1">
                    <a:lumMod val="95000"/>
                    <a:lumOff val="5000"/>
                  </a:schemeClr>
                </a:solidFill>
                <a:latin typeface="Times New Roman" pitchFamily="18" charset="0"/>
                <a:cs typeface="Times New Roman" pitchFamily="18" charset="0"/>
              </a:rPr>
              <a:t>коронавірусом</a:t>
            </a:r>
            <a:r>
              <a:rPr lang="uk-UA" b="0" dirty="0" smtClean="0">
                <a:solidFill>
                  <a:schemeClr val="tx1">
                    <a:lumMod val="95000"/>
                    <a:lumOff val="5000"/>
                  </a:schemeClr>
                </a:solidFill>
                <a:latin typeface="Times New Roman" pitchFamily="18" charset="0"/>
                <a:cs typeface="Times New Roman" pitchFamily="18" charset="0"/>
              </a:rPr>
              <a:t> SARS-CoV-2, </a:t>
            </a:r>
            <a:r>
              <a:rPr lang="uk-UA" b="0" dirty="0" smtClean="0">
                <a:solidFill>
                  <a:schemeClr val="tx1">
                    <a:lumMod val="95000"/>
                    <a:lumOff val="5000"/>
                  </a:schemeClr>
                </a:solidFill>
                <a:latin typeface="Times New Roman" pitchFamily="18" charset="0"/>
                <a:cs typeface="Times New Roman" pitchFamily="18" charset="0"/>
              </a:rPr>
              <a:t>було </a:t>
            </a:r>
            <a:r>
              <a:rPr lang="uk-UA" dirty="0" smtClean="0">
                <a:solidFill>
                  <a:schemeClr val="accent3">
                    <a:lumMod val="50000"/>
                  </a:schemeClr>
                </a:solidFill>
                <a:latin typeface="Times New Roman" pitchFamily="18" charset="0"/>
                <a:cs typeface="Times New Roman" pitchFamily="18" charset="0"/>
              </a:rPr>
              <a:t>розроблено </a:t>
            </a:r>
            <a:r>
              <a:rPr lang="uk-UA" dirty="0" smtClean="0">
                <a:solidFill>
                  <a:schemeClr val="accent3">
                    <a:lumMod val="50000"/>
                  </a:schemeClr>
                </a:solidFill>
                <a:latin typeface="Times New Roman" pitchFamily="18" charset="0"/>
                <a:cs typeface="Times New Roman" pitchFamily="18" charset="0"/>
              </a:rPr>
              <a:t> практичні рекомендації про ухвалення рішень співвласниками</a:t>
            </a:r>
            <a:endParaRPr lang="uk-UA" dirty="0">
              <a:solidFill>
                <a:schemeClr val="accent3">
                  <a:lumMod val="50000"/>
                </a:schemeClr>
              </a:solidFill>
              <a:latin typeface="Times New Roman" pitchFamily="18" charset="0"/>
              <a:cs typeface="Times New Roman" pitchFamily="18" charset="0"/>
            </a:endParaRPr>
          </a:p>
        </p:txBody>
      </p:sp>
      <p:pic>
        <p:nvPicPr>
          <p:cNvPr id="10" name="Рисунок 9"/>
          <p:cNvPicPr/>
          <p:nvPr/>
        </p:nvPicPr>
        <p:blipFill>
          <a:blip r:embed="rId2" cstate="print"/>
          <a:srcRect l="22448" t="13960" r="35703" b="23425"/>
          <a:stretch>
            <a:fillRect/>
          </a:stretch>
        </p:blipFill>
        <p:spPr bwMode="auto">
          <a:xfrm>
            <a:off x="209550" y="1778000"/>
            <a:ext cx="3581400" cy="3276600"/>
          </a:xfrm>
          <a:prstGeom prst="rect">
            <a:avLst/>
          </a:prstGeom>
          <a:noFill/>
          <a:ln w="9525">
            <a:noFill/>
            <a:miter lim="800000"/>
            <a:headEnd/>
            <a:tailEnd/>
          </a:ln>
        </p:spPr>
      </p:pic>
      <p:pic>
        <p:nvPicPr>
          <p:cNvPr id="11" name="Рисунок 10"/>
          <p:cNvPicPr/>
          <p:nvPr/>
        </p:nvPicPr>
        <p:blipFill>
          <a:blip r:embed="rId3" cstate="print"/>
          <a:srcRect l="21005" t="20525" r="37121" b="17435"/>
          <a:stretch>
            <a:fillRect/>
          </a:stretch>
        </p:blipFill>
        <p:spPr bwMode="auto">
          <a:xfrm>
            <a:off x="3790950" y="1701800"/>
            <a:ext cx="3943350" cy="3200400"/>
          </a:xfrm>
          <a:prstGeom prst="rect">
            <a:avLst/>
          </a:prstGeom>
          <a:noFill/>
          <a:ln w="9525">
            <a:noFill/>
            <a:miter lim="800000"/>
            <a:headEnd/>
            <a:tailEnd/>
          </a:ln>
        </p:spPr>
      </p:pic>
      <p:pic>
        <p:nvPicPr>
          <p:cNvPr id="12" name="Рисунок 11"/>
          <p:cNvPicPr/>
          <p:nvPr/>
        </p:nvPicPr>
        <p:blipFill>
          <a:blip r:embed="rId4" cstate="print"/>
          <a:srcRect l="28220" t="76710" r="15660" b="14744"/>
          <a:stretch>
            <a:fillRect/>
          </a:stretch>
        </p:blipFill>
        <p:spPr bwMode="auto">
          <a:xfrm>
            <a:off x="0" y="5054600"/>
            <a:ext cx="7734300" cy="635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50" y="101600"/>
            <a:ext cx="7129780" cy="861774"/>
          </a:xfrm>
        </p:spPr>
        <p:txBody>
          <a:bodyPr/>
          <a:lstStyle/>
          <a:p>
            <a:r>
              <a:rPr lang="ru-RU" sz="1800" b="0" cap="all" dirty="0" smtClean="0">
                <a:solidFill>
                  <a:schemeClr val="accent3">
                    <a:lumMod val="50000"/>
                  </a:schemeClr>
                </a:solidFill>
                <a:latin typeface="Times New Roman" pitchFamily="18" charset="0"/>
                <a:cs typeface="Times New Roman" pitchFamily="18" charset="0"/>
              </a:rPr>
              <a:t>ДОТРИМУЮЧИСЬ ПРОТИЕПІДЕМІЧНИХ ЗАХОДІВ, ОСББ МІСТА НАВЕЛИ ЛАД НА ПРИЛЕГЛИХ ПРИБУДИНКОВИХ ТЕРИТОРІЯХ</a:t>
            </a:r>
            <a:r>
              <a:rPr lang="ru-RU" b="0" cap="all" dirty="0" smtClean="0">
                <a:solidFill>
                  <a:schemeClr val="accent3">
                    <a:lumMod val="50000"/>
                  </a:schemeClr>
                </a:solidFill>
              </a:rPr>
              <a:t/>
            </a:r>
            <a:br>
              <a:rPr lang="ru-RU" b="0" cap="all" dirty="0" smtClean="0">
                <a:solidFill>
                  <a:schemeClr val="accent3">
                    <a:lumMod val="50000"/>
                  </a:schemeClr>
                </a:solidFill>
              </a:rPr>
            </a:br>
            <a:endParaRPr lang="ru-RU" dirty="0">
              <a:solidFill>
                <a:schemeClr val="accent3">
                  <a:lumMod val="50000"/>
                </a:schemeClr>
              </a:solidFill>
            </a:endParaRPr>
          </a:p>
        </p:txBody>
      </p:sp>
      <p:sp>
        <p:nvSpPr>
          <p:cNvPr id="3" name="Текст 2"/>
          <p:cNvSpPr>
            <a:spLocks noGrp="1"/>
          </p:cNvSpPr>
          <p:nvPr>
            <p:ph type="body" idx="1"/>
          </p:nvPr>
        </p:nvSpPr>
        <p:spPr>
          <a:xfrm>
            <a:off x="209550" y="711200"/>
            <a:ext cx="7010400" cy="4739759"/>
          </a:xfrm>
        </p:spPr>
        <p:txBody>
          <a:bodyPr/>
          <a:lstStyle/>
          <a:p>
            <a:pPr algn="ctr"/>
            <a:r>
              <a:rPr lang="uk-UA" dirty="0" smtClean="0">
                <a:solidFill>
                  <a:schemeClr val="tx1"/>
                </a:solidFill>
                <a:latin typeface="Times New Roman" pitchFamily="18" charset="0"/>
                <a:cs typeface="Times New Roman" pitchFamily="18" charset="0"/>
              </a:rPr>
              <a:t>На виконання вимог Закону України «Про благоустрій населених пунктів», Типових правил благоустрою територій населеного пункту, затверджених наказом Міністерства регіонального розвитку, будівництва та житлово-комунального господарства України №310 від 27.11.2017, з метою запобігання погіршенню стану благоустрою в Житомирі співвласники ОСББ міста виконали заходи з благоустрою.</a:t>
            </a: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pPr algn="ctr"/>
            <a:endParaRPr lang="ru-RU" dirty="0" smtClean="0">
              <a:solidFill>
                <a:schemeClr val="tx1"/>
              </a:solidFill>
            </a:endParaRPr>
          </a:p>
          <a:p>
            <a:pPr algn="ctr"/>
            <a:r>
              <a:rPr lang="uk-UA" dirty="0" smtClean="0">
                <a:solidFill>
                  <a:schemeClr val="tx1"/>
                </a:solidFill>
                <a:latin typeface="Times New Roman" pitchFamily="18" charset="0"/>
                <a:cs typeface="Times New Roman" pitchFamily="18" charset="0"/>
              </a:rPr>
              <a:t>ОСББ провели роботу по впорядкуванню клумб, газонів, зелених насаджень на прилеглих </a:t>
            </a:r>
            <a:r>
              <a:rPr lang="uk-UA" dirty="0" err="1" smtClean="0">
                <a:solidFill>
                  <a:schemeClr val="tx1"/>
                </a:solidFill>
                <a:latin typeface="Times New Roman" pitchFamily="18" charset="0"/>
                <a:cs typeface="Times New Roman" pitchFamily="18" charset="0"/>
              </a:rPr>
              <a:t>територіях.ОСББ</a:t>
            </a:r>
            <a:r>
              <a:rPr lang="uk-UA" dirty="0" smtClean="0">
                <a:solidFill>
                  <a:schemeClr val="tx1"/>
                </a:solidFill>
                <a:latin typeface="Times New Roman" pitchFamily="18" charset="0"/>
                <a:cs typeface="Times New Roman" pitchFamily="18" charset="0"/>
              </a:rPr>
              <a:t> міста постійно здійснюють контроль за утриманням в належному санітарному стані прибудинкових територій.</a:t>
            </a:r>
            <a:endParaRPr lang="uk-UA" dirty="0">
              <a:solidFill>
                <a:schemeClr val="tx1"/>
              </a:solidFill>
              <a:latin typeface="Times New Roman" pitchFamily="18" charset="0"/>
              <a:cs typeface="Times New Roman" pitchFamily="18" charset="0"/>
            </a:endParaRPr>
          </a:p>
        </p:txBody>
      </p:sp>
      <p:pic>
        <p:nvPicPr>
          <p:cNvPr id="4" name="Рисунок 3"/>
          <p:cNvPicPr/>
          <p:nvPr/>
        </p:nvPicPr>
        <p:blipFill>
          <a:blip r:embed="rId2" cstate="print"/>
          <a:srcRect l="33672" t="13960" r="33137" b="7407"/>
          <a:stretch>
            <a:fillRect/>
          </a:stretch>
        </p:blipFill>
        <p:spPr bwMode="auto">
          <a:xfrm>
            <a:off x="361950" y="1930400"/>
            <a:ext cx="2133600" cy="2628900"/>
          </a:xfrm>
          <a:prstGeom prst="rect">
            <a:avLst/>
          </a:prstGeom>
          <a:noFill/>
          <a:ln w="9525">
            <a:noFill/>
            <a:miter lim="800000"/>
            <a:headEnd/>
            <a:tailEnd/>
          </a:ln>
        </p:spPr>
      </p:pic>
      <p:pic>
        <p:nvPicPr>
          <p:cNvPr id="5" name="Рисунок 4"/>
          <p:cNvPicPr/>
          <p:nvPr/>
        </p:nvPicPr>
        <p:blipFill>
          <a:blip r:embed="rId3" cstate="print"/>
          <a:srcRect l="33191" t="14823" r="33779" b="7924"/>
          <a:stretch>
            <a:fillRect/>
          </a:stretch>
        </p:blipFill>
        <p:spPr bwMode="auto">
          <a:xfrm>
            <a:off x="2724150" y="1930400"/>
            <a:ext cx="2133600" cy="2581275"/>
          </a:xfrm>
          <a:prstGeom prst="rect">
            <a:avLst/>
          </a:prstGeom>
          <a:noFill/>
          <a:ln w="9525">
            <a:noFill/>
            <a:miter lim="800000"/>
            <a:headEnd/>
            <a:tailEnd/>
          </a:ln>
        </p:spPr>
      </p:pic>
      <p:pic>
        <p:nvPicPr>
          <p:cNvPr id="6" name="Рисунок 5"/>
          <p:cNvPicPr/>
          <p:nvPr/>
        </p:nvPicPr>
        <p:blipFill>
          <a:blip r:embed="rId4" cstate="print"/>
          <a:srcRect l="33031" t="13960" r="33618" b="7692"/>
          <a:stretch>
            <a:fillRect/>
          </a:stretch>
        </p:blipFill>
        <p:spPr bwMode="auto">
          <a:xfrm>
            <a:off x="5162550" y="1930400"/>
            <a:ext cx="2057400" cy="26193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5161915"/>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pPr algn="ctr"/>
            <a:endParaRPr lang="uk-UA" sz="1400" dirty="0">
              <a:solidFill>
                <a:schemeClr val="bg1"/>
              </a:solidFill>
            </a:endParaRPr>
          </a:p>
        </p:txBody>
      </p:sp>
      <p:sp>
        <p:nvSpPr>
          <p:cNvPr id="4"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5"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8"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9"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1"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2"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3"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4"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6"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7"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8"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20"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21"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2"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3"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4"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5"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6"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7"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8"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9"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30"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1"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2"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3"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4"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5"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6" name="object 36"/>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7"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8"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9"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40"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41" name="object 41"/>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2"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43"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4"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45"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6"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47"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8"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49"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50"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51"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2"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53"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4"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5"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6"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57"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8"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9"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60"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1"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2"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63"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4"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7"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8"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9"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70"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71" name="object 71"/>
          <p:cNvSpPr/>
          <p:nvPr/>
        </p:nvSpPr>
        <p:spPr>
          <a:xfrm>
            <a:off x="3812766" y="4959546"/>
            <a:ext cx="140627" cy="201942"/>
          </a:xfrm>
          <a:prstGeom prst="rect">
            <a:avLst/>
          </a:prstGeom>
          <a:blipFill>
            <a:blip r:embed="rId2" cstate="print"/>
            <a:stretch>
              <a:fillRect/>
            </a:stretch>
          </a:blipFill>
        </p:spPr>
        <p:txBody>
          <a:bodyPr wrap="square" lIns="0" tIns="0" rIns="0" bIns="0" rtlCol="0"/>
          <a:lstStyle/>
          <a:p>
            <a:endParaRPr/>
          </a:p>
        </p:txBody>
      </p:sp>
      <p:sp>
        <p:nvSpPr>
          <p:cNvPr id="72"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3"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4" name="object 74"/>
          <p:cNvSpPr/>
          <p:nvPr/>
        </p:nvSpPr>
        <p:spPr>
          <a:xfrm>
            <a:off x="6121224" y="4950885"/>
            <a:ext cx="140627" cy="210604"/>
          </a:xfrm>
          <a:prstGeom prst="rect">
            <a:avLst/>
          </a:prstGeom>
          <a:blipFill>
            <a:blip r:embed="rId3" cstate="print"/>
            <a:stretch>
              <a:fillRect/>
            </a:stretch>
          </a:blipFill>
        </p:spPr>
        <p:txBody>
          <a:bodyPr wrap="square" lIns="0" tIns="0" rIns="0" bIns="0" rtlCol="0"/>
          <a:lstStyle/>
          <a:p>
            <a:endParaRPr/>
          </a:p>
        </p:txBody>
      </p:sp>
      <p:sp>
        <p:nvSpPr>
          <p:cNvPr id="75"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76"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7" name="object 77"/>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8"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9"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80"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1"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82"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83"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84"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85"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86"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87"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88"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89"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90"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91"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92"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3"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4"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5"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6"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97"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98"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99"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00"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01"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2"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3"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4"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5"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06"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07" name="object 107"/>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08"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09"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0"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1"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12" name="object 112"/>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13"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14"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15"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16"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17"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18"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19"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0"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21"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2"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23"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24"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25"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26"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27"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28"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29"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30"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31"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32"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33" name="object 133"/>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34"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35"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36"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7"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8"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39"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40"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41"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42" name="object 142"/>
          <p:cNvSpPr/>
          <p:nvPr/>
        </p:nvSpPr>
        <p:spPr>
          <a:xfrm>
            <a:off x="428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43"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44"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45" name="object 145"/>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46"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47"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8"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149"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50"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151"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52"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53"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54"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55"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56"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7"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158"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59"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60" name="object 160"/>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1"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2"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3"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64"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65"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66"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67"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68"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9"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70"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71"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72" name="object 172"/>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173"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74" name="object 174"/>
          <p:cNvSpPr/>
          <p:nvPr/>
        </p:nvSpPr>
        <p:spPr>
          <a:xfrm>
            <a:off x="7187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79" name="object 179"/>
          <p:cNvSpPr txBox="1">
            <a:spLocks noGrp="1"/>
          </p:cNvSpPr>
          <p:nvPr>
            <p:ph type="title"/>
          </p:nvPr>
        </p:nvSpPr>
        <p:spPr>
          <a:xfrm>
            <a:off x="285750" y="177800"/>
            <a:ext cx="7239000" cy="320601"/>
          </a:xfrm>
          <a:prstGeom prst="rect">
            <a:avLst/>
          </a:prstGeom>
        </p:spPr>
        <p:txBody>
          <a:bodyPr vert="horz" wrap="square" lIns="0" tIns="12700" rIns="0" bIns="0" rtlCol="0">
            <a:spAutoFit/>
          </a:bodyPr>
          <a:lstStyle/>
          <a:p>
            <a:pPr marL="12700">
              <a:lnSpc>
                <a:spcPct val="100000"/>
              </a:lnSpc>
              <a:spcBef>
                <a:spcPts val="100"/>
              </a:spcBef>
            </a:pPr>
            <a:r>
              <a:rPr lang="uk-UA" dirty="0" smtClean="0">
                <a:solidFill>
                  <a:schemeClr val="accent3">
                    <a:lumMod val="50000"/>
                  </a:schemeClr>
                </a:solidFill>
              </a:rPr>
              <a:t>Підготовка ОСББ до зимово-опалювального сезону 20</a:t>
            </a:r>
            <a:r>
              <a:rPr lang="en-US" dirty="0" smtClean="0">
                <a:solidFill>
                  <a:schemeClr val="accent3">
                    <a:lumMod val="50000"/>
                  </a:schemeClr>
                </a:solidFill>
              </a:rPr>
              <a:t>20</a:t>
            </a:r>
            <a:r>
              <a:rPr lang="uk-UA" dirty="0" smtClean="0">
                <a:solidFill>
                  <a:schemeClr val="accent3">
                    <a:lumMod val="50000"/>
                  </a:schemeClr>
                </a:solidFill>
              </a:rPr>
              <a:t>-202</a:t>
            </a:r>
            <a:r>
              <a:rPr lang="en-US" dirty="0" smtClean="0">
                <a:solidFill>
                  <a:schemeClr val="accent3">
                    <a:lumMod val="50000"/>
                  </a:schemeClr>
                </a:solidFill>
              </a:rPr>
              <a:t>1</a:t>
            </a:r>
            <a:r>
              <a:rPr lang="uk-UA" dirty="0" smtClean="0">
                <a:solidFill>
                  <a:schemeClr val="accent3">
                    <a:lumMod val="50000"/>
                  </a:schemeClr>
                </a:solidFill>
              </a:rPr>
              <a:t>рр.</a:t>
            </a:r>
            <a:endParaRPr dirty="0">
              <a:solidFill>
                <a:schemeClr val="accent3">
                  <a:lumMod val="50000"/>
                </a:schemeClr>
              </a:solidFill>
            </a:endParaRPr>
          </a:p>
        </p:txBody>
      </p:sp>
      <p:sp>
        <p:nvSpPr>
          <p:cNvPr id="175" name="Прямоугольник 174"/>
          <p:cNvSpPr/>
          <p:nvPr/>
        </p:nvSpPr>
        <p:spPr>
          <a:xfrm>
            <a:off x="133350" y="2997200"/>
            <a:ext cx="7391400" cy="1846659"/>
          </a:xfrm>
          <a:prstGeom prst="rect">
            <a:avLst/>
          </a:prstGeom>
        </p:spPr>
        <p:txBody>
          <a:bodyPr wrap="square">
            <a:spAutoFit/>
          </a:bodyPr>
          <a:lstStyle/>
          <a:p>
            <a:pPr algn="just"/>
            <a:r>
              <a:rPr lang="uk-UA" sz="1600" dirty="0" smtClean="0">
                <a:latin typeface="Times New Roman" pitchFamily="18" charset="0"/>
                <a:cs typeface="Times New Roman" pitchFamily="18" charset="0"/>
              </a:rPr>
              <a:t>У 2020 р. було проведено </a:t>
            </a:r>
            <a:r>
              <a:rPr lang="en-US" sz="1600" dirty="0" smtClean="0">
                <a:latin typeface="Times New Roman" pitchFamily="18" charset="0"/>
                <a:cs typeface="Times New Roman" pitchFamily="18" charset="0"/>
              </a:rPr>
              <a:t>6</a:t>
            </a:r>
            <a:r>
              <a:rPr lang="uk-UA" sz="1600" dirty="0" smtClean="0">
                <a:latin typeface="Times New Roman" pitchFamily="18" charset="0"/>
                <a:cs typeface="Times New Roman" pitchFamily="18" charset="0"/>
              </a:rPr>
              <a:t> нарад з головами ОСББ по підготовці будинків до зимово-опалювального сезону. </a:t>
            </a:r>
          </a:p>
          <a:p>
            <a:pPr algn="just"/>
            <a:r>
              <a:rPr lang="uk-UA" sz="1600" dirty="0" smtClean="0">
                <a:latin typeface="Times New Roman" pitchFamily="18" charset="0"/>
                <a:cs typeface="Times New Roman" pitchFamily="18" charset="0"/>
              </a:rPr>
              <a:t>У ході проведених нарад були розглянуті:</a:t>
            </a:r>
          </a:p>
          <a:p>
            <a:pPr algn="just">
              <a:buFontTx/>
              <a:buChar char="-"/>
            </a:pPr>
            <a:r>
              <a:rPr lang="uk-UA" sz="1600" dirty="0" smtClean="0">
                <a:latin typeface="Times New Roman" pitchFamily="18" charset="0"/>
                <a:cs typeface="Times New Roman" pitchFamily="18" charset="0"/>
              </a:rPr>
              <a:t> плани з підготовки до зимово-опалювального періоду, </a:t>
            </a:r>
          </a:p>
          <a:p>
            <a:pPr algn="just">
              <a:buFontTx/>
              <a:buChar char="-"/>
            </a:pPr>
            <a:r>
              <a:rPr lang="uk-UA" sz="1600" dirty="0" smtClean="0">
                <a:latin typeface="Times New Roman" pitchFamily="18" charset="0"/>
                <a:cs typeface="Times New Roman" pitchFamily="18" charset="0"/>
              </a:rPr>
              <a:t> питання оснащення багатоквартирних житлових будинків приладами обліку теплової енергії,</a:t>
            </a:r>
          </a:p>
          <a:p>
            <a:pPr algn="just">
              <a:buFontTx/>
              <a:buChar char="-"/>
            </a:pPr>
            <a:r>
              <a:rPr lang="uk-UA" sz="1600" dirty="0" smtClean="0">
                <a:latin typeface="Times New Roman" pitchFamily="18" charset="0"/>
                <a:cs typeface="Times New Roman" pitchFamily="18" charset="0"/>
              </a:rPr>
              <a:t> стан готовності житлових </a:t>
            </a:r>
            <a:r>
              <a:rPr lang="uk-UA" dirty="0" smtClean="0">
                <a:latin typeface="Times New Roman" pitchFamily="18" charset="0"/>
                <a:cs typeface="Times New Roman" pitchFamily="18" charset="0"/>
              </a:rPr>
              <a:t>будинків до опалювального сезону.</a:t>
            </a:r>
            <a:endParaRPr lang="uk-UA" dirty="0">
              <a:latin typeface="Times New Roman" pitchFamily="18" charset="0"/>
              <a:cs typeface="Times New Roman" pitchFamily="18" charset="0"/>
            </a:endParaRPr>
          </a:p>
        </p:txBody>
      </p:sp>
      <p:pic>
        <p:nvPicPr>
          <p:cNvPr id="64514" name="Picture 2" descr="undefined"/>
          <p:cNvPicPr>
            <a:picLocks noChangeAspect="1" noChangeArrowheads="1"/>
          </p:cNvPicPr>
          <p:nvPr/>
        </p:nvPicPr>
        <p:blipFill>
          <a:blip r:embed="rId6" cstate="print"/>
          <a:srcRect/>
          <a:stretch>
            <a:fillRect/>
          </a:stretch>
        </p:blipFill>
        <p:spPr bwMode="auto">
          <a:xfrm>
            <a:off x="133350" y="558800"/>
            <a:ext cx="3581400" cy="2438400"/>
          </a:xfrm>
          <a:prstGeom prst="rect">
            <a:avLst/>
          </a:prstGeom>
          <a:noFill/>
        </p:spPr>
      </p:pic>
      <p:pic>
        <p:nvPicPr>
          <p:cNvPr id="64516" name="Picture 4" descr="undefined"/>
          <p:cNvPicPr>
            <a:picLocks noChangeAspect="1" noChangeArrowheads="1"/>
          </p:cNvPicPr>
          <p:nvPr/>
        </p:nvPicPr>
        <p:blipFill>
          <a:blip r:embed="rId7" cstate="print"/>
          <a:srcRect/>
          <a:stretch>
            <a:fillRect/>
          </a:stretch>
        </p:blipFill>
        <p:spPr bwMode="auto">
          <a:xfrm>
            <a:off x="3943350" y="558800"/>
            <a:ext cx="3606575" cy="24384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350" y="254000"/>
            <a:ext cx="7347585" cy="4724400"/>
          </a:xfrm>
          <a:solidFill>
            <a:schemeClr val="accent1">
              <a:lumMod val="20000"/>
              <a:lumOff val="80000"/>
            </a:schemeClr>
          </a:solidFill>
        </p:spPr>
        <p:txBody>
          <a:bodyPr rtlCol="0">
            <a:normAutofit/>
          </a:bodyPr>
          <a:lstStyle/>
          <a:p>
            <a:pPr algn="ctr">
              <a:defRPr/>
            </a:pPr>
            <a:r>
              <a:rPr lang="uk-UA" sz="2400" b="1" dirty="0" smtClean="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rPr>
              <a:t>                </a:t>
            </a:r>
            <a:br>
              <a:rPr lang="uk-UA" sz="2400" b="1" dirty="0" smtClean="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rPr>
            </a:br>
            <a:endParaRPr lang="ru-RU" sz="2400" b="1" dirty="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endParaRPr>
          </a:p>
        </p:txBody>
      </p:sp>
      <p:graphicFrame>
        <p:nvGraphicFramePr>
          <p:cNvPr id="14339" name="Содержимое 4"/>
          <p:cNvGraphicFramePr>
            <a:graphicFrameLocks noGrp="1"/>
          </p:cNvGraphicFramePr>
          <p:nvPr>
            <p:ph idx="4294967295"/>
          </p:nvPr>
        </p:nvGraphicFramePr>
        <p:xfrm>
          <a:off x="868363" y="1244600"/>
          <a:ext cx="6149975" cy="3665538"/>
        </p:xfrm>
        <a:graphic>
          <a:graphicData uri="http://schemas.openxmlformats.org/presentationml/2006/ole">
            <p:oleObj spid="_x0000_s25602" name="Worksheet" r:id="rId3" imgW="8086725" imgH="4819650" progId="Excel.Sheet.8">
              <p:embed/>
            </p:oleObj>
          </a:graphicData>
        </a:graphic>
      </p:graphicFrame>
      <p:sp>
        <p:nvSpPr>
          <p:cNvPr id="14343" name="Rectangle 8"/>
          <p:cNvSpPr>
            <a:spLocks noChangeArrowheads="1"/>
          </p:cNvSpPr>
          <p:nvPr/>
        </p:nvSpPr>
        <p:spPr bwMode="auto">
          <a:xfrm flipH="1">
            <a:off x="821811" y="1351301"/>
            <a:ext cx="3018810" cy="2090899"/>
          </a:xfrm>
          <a:prstGeom prst="rect">
            <a:avLst/>
          </a:prstGeom>
          <a:noFill/>
          <a:ln w="76320">
            <a:solidFill>
              <a:srgbClr val="0000FF"/>
            </a:solidFill>
            <a:miter lim="800000"/>
            <a:headEnd/>
            <a:tailEnd/>
          </a:ln>
        </p:spPr>
        <p:txBody>
          <a:bodyPr lIns="30197" tIns="60394" rIns="30197" bIns="0"/>
          <a:lstStyle/>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Times New Roman" pitchFamily="18" charset="0"/>
              </a:rPr>
              <a:t>- 1998-2015 роки – 70 ОСББ(72 буд.);</a:t>
            </a:r>
            <a:endParaRPr lang="uk-UA" sz="1100" b="1" i="1" dirty="0">
              <a:solidFill>
                <a:srgbClr val="000066"/>
              </a:solidFill>
              <a:latin typeface="Times New Roman" pitchFamily="18" charset="0"/>
              <a:cs typeface="Times New Roman" pitchFamily="18" charset="0"/>
            </a:endParaRP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- 2016 рік  - 146 ОСББ(175 буд.);</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- 2017 рік – 34 ОСББ (45 буд.) </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-2018 рік – </a:t>
            </a:r>
            <a:r>
              <a:rPr lang="en-US" sz="1100" b="1" i="1" dirty="0" smtClean="0">
                <a:solidFill>
                  <a:srgbClr val="000066"/>
                </a:solidFill>
                <a:latin typeface="Times New Roman" pitchFamily="18" charset="0"/>
                <a:cs typeface="Lucida Sans Unicode" pitchFamily="34" charset="0"/>
              </a:rPr>
              <a:t>2</a:t>
            </a:r>
            <a:r>
              <a:rPr lang="uk-UA" sz="1100" b="1" i="1" dirty="0" smtClean="0">
                <a:solidFill>
                  <a:srgbClr val="000066"/>
                </a:solidFill>
                <a:latin typeface="Times New Roman" pitchFamily="18" charset="0"/>
                <a:cs typeface="Lucida Sans Unicode" pitchFamily="34" charset="0"/>
              </a:rPr>
              <a:t>3 ОСББ (28 буд.)</a:t>
            </a:r>
            <a:endParaRPr lang="en-US" sz="1100" b="1" i="1" dirty="0" smtClean="0">
              <a:solidFill>
                <a:srgbClr val="000066"/>
              </a:solidFill>
              <a:latin typeface="Times New Roman" pitchFamily="18" charset="0"/>
              <a:cs typeface="Lucida Sans Unicode" pitchFamily="34" charset="0"/>
            </a:endParaRP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en-US" sz="1100" b="1" i="1" dirty="0" smtClean="0">
                <a:solidFill>
                  <a:srgbClr val="000066"/>
                </a:solidFill>
                <a:latin typeface="Times New Roman" pitchFamily="18" charset="0"/>
                <a:cs typeface="Lucida Sans Unicode" pitchFamily="34" charset="0"/>
              </a:rPr>
              <a:t>-2019 </a:t>
            </a:r>
            <a:r>
              <a:rPr lang="uk-UA" sz="1100" b="1" i="1" dirty="0" smtClean="0">
                <a:solidFill>
                  <a:srgbClr val="000066"/>
                </a:solidFill>
                <a:latin typeface="Times New Roman" pitchFamily="18" charset="0"/>
                <a:cs typeface="Lucida Sans Unicode" pitchFamily="34" charset="0"/>
              </a:rPr>
              <a:t>рік – 49 ОСББ (49 буд.)</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-2020 рік – 50 ОСББ (56 буд.) </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sz="400" b="1" i="1" dirty="0" smtClean="0">
              <a:solidFill>
                <a:srgbClr val="000066"/>
              </a:solidFill>
              <a:latin typeface="Times New Roman" pitchFamily="18" charset="0"/>
              <a:cs typeface="Lucida Sans Unicode" pitchFamily="34" charset="0"/>
            </a:endParaRPr>
          </a:p>
          <a:p>
            <a:pPr marL="30197"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300" b="1" i="1" dirty="0" smtClean="0">
                <a:solidFill>
                  <a:srgbClr val="000066"/>
                </a:solidFill>
                <a:latin typeface="Times New Roman" pitchFamily="18" charset="0"/>
                <a:cs typeface="Lucida Sans Unicode" pitchFamily="34" charset="0"/>
              </a:rPr>
              <a:t>Станом на 2020 рік в </a:t>
            </a:r>
            <a:r>
              <a:rPr lang="uk-UA" sz="1300" b="1" i="1" dirty="0">
                <a:solidFill>
                  <a:srgbClr val="000066"/>
                </a:solidFill>
                <a:latin typeface="Times New Roman" pitchFamily="18" charset="0"/>
                <a:cs typeface="Lucida Sans Unicode" pitchFamily="34" charset="0"/>
              </a:rPr>
              <a:t>місті </a:t>
            </a:r>
            <a:r>
              <a:rPr lang="uk-UA" sz="1300" b="1" i="1" dirty="0" smtClean="0">
                <a:solidFill>
                  <a:srgbClr val="000066"/>
                </a:solidFill>
                <a:latin typeface="Times New Roman" pitchFamily="18" charset="0"/>
                <a:cs typeface="Lucida Sans Unicode" pitchFamily="34" charset="0"/>
              </a:rPr>
              <a:t>Житомирі всього створено 373 ОСББ, які функціонують в 4</a:t>
            </a:r>
            <a:r>
              <a:rPr lang="en-US" sz="1300" b="1" i="1" dirty="0" smtClean="0">
                <a:solidFill>
                  <a:srgbClr val="000066"/>
                </a:solidFill>
                <a:latin typeface="Times New Roman" pitchFamily="18" charset="0"/>
                <a:cs typeface="Lucida Sans Unicode" pitchFamily="34" charset="0"/>
              </a:rPr>
              <a:t>2</a:t>
            </a:r>
            <a:r>
              <a:rPr lang="uk-UA" sz="1300" b="1" i="1" dirty="0" smtClean="0">
                <a:solidFill>
                  <a:srgbClr val="000066"/>
                </a:solidFill>
                <a:latin typeface="Times New Roman" pitchFamily="18" charset="0"/>
                <a:cs typeface="Lucida Sans Unicode" pitchFamily="34" charset="0"/>
              </a:rPr>
              <a:t>5 житлових будинках</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300" b="1" i="1" dirty="0" smtClean="0">
                <a:solidFill>
                  <a:srgbClr val="000066"/>
                </a:solidFill>
                <a:latin typeface="Times New Roman" pitchFamily="18" charset="0"/>
                <a:cs typeface="Lucida Sans Unicode" pitchFamily="34" charset="0"/>
              </a:rPr>
              <a:t> </a:t>
            </a:r>
          </a:p>
          <a:p>
            <a:pPr marL="287625" indent="-286293" algn="ctr"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b="1" i="1" dirty="0" smtClean="0">
              <a:solidFill>
                <a:srgbClr val="000066"/>
              </a:solidFill>
              <a:latin typeface="Times New Roman" pitchFamily="18" charset="0"/>
              <a:cs typeface="Lucida Sans Unicode" pitchFamily="34" charset="0"/>
            </a:endParaRPr>
          </a:p>
          <a:p>
            <a:pPr marL="287625" indent="-286293" algn="ctr"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sz="800" b="1" i="1" dirty="0" smtClean="0">
              <a:solidFill>
                <a:srgbClr val="000066"/>
              </a:solidFill>
              <a:latin typeface="Times New Roman" pitchFamily="18" charset="0"/>
              <a:cs typeface="Lucida Sans Unicode" pitchFamily="34" charset="0"/>
            </a:endParaRPr>
          </a:p>
          <a:p>
            <a:pPr marL="287625" indent="-286293" algn="ctr"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b="1" i="1" dirty="0">
              <a:solidFill>
                <a:srgbClr val="000066"/>
              </a:solidFill>
              <a:latin typeface="Times New Roman" pitchFamily="18" charset="0"/>
              <a:cs typeface="Lucida Sans Unicode" pitchFamily="34" charset="0"/>
            </a:endParaRP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b="1" i="1" dirty="0">
              <a:solidFill>
                <a:srgbClr val="000066"/>
              </a:solidFill>
              <a:latin typeface="Times New Roman" pitchFamily="18" charset="0"/>
              <a:cs typeface="Lucida Sans Unicode" pitchFamily="34" charset="0"/>
            </a:endParaRPr>
          </a:p>
        </p:txBody>
      </p:sp>
      <p:pic>
        <p:nvPicPr>
          <p:cNvPr id="5" name="Рисунок 4"/>
          <p:cNvPicPr/>
          <p:nvPr/>
        </p:nvPicPr>
        <p:blipFill>
          <a:blip r:embed="rId4" cstate="print"/>
          <a:srcRect l="28220" t="76710" r="15660" b="14744"/>
          <a:stretch>
            <a:fillRect/>
          </a:stretch>
        </p:blipFill>
        <p:spPr bwMode="auto">
          <a:xfrm>
            <a:off x="0" y="4902200"/>
            <a:ext cx="7734300" cy="635000"/>
          </a:xfrm>
          <a:prstGeom prst="rect">
            <a:avLst/>
          </a:prstGeom>
          <a:noFill/>
          <a:ln w="9525">
            <a:noFill/>
            <a:miter lim="800000"/>
            <a:headEnd/>
            <a:tailEnd/>
          </a:ln>
        </p:spPr>
      </p:pic>
      <p:sp>
        <p:nvSpPr>
          <p:cNvPr id="6" name="Заголовок 1"/>
          <p:cNvSpPr txBox="1">
            <a:spLocks/>
          </p:cNvSpPr>
          <p:nvPr/>
        </p:nvSpPr>
        <p:spPr>
          <a:xfrm>
            <a:off x="742950" y="406400"/>
            <a:ext cx="6381116" cy="369332"/>
          </a:xfrm>
          <a:prstGeom prst="rect">
            <a:avLst/>
          </a:prstGeom>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24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Динаміка створення ОСББ в Житомирі</a:t>
            </a:r>
            <a:endParaRPr kumimoji="0" lang="ru-RU" sz="2400" b="1" i="0" u="none" strike="noStrike" kern="0" cap="none" spc="0" normalizeH="0" baseline="0" noProof="0" dirty="0">
              <a:ln>
                <a:noFill/>
              </a:ln>
              <a:solidFill>
                <a:schemeClr val="accent3">
                  <a:lumMod val="50000"/>
                </a:schemeClr>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819150" y="254000"/>
          <a:ext cx="6629400" cy="4724400"/>
        </p:xfrm>
        <a:graphic>
          <a:graphicData uri="http://schemas.openxmlformats.org/drawingml/2006/chart">
            <c:chart xmlns:c="http://schemas.openxmlformats.org/drawingml/2006/chart" xmlns:r="http://schemas.openxmlformats.org/officeDocument/2006/relationships" r:id="rId2"/>
          </a:graphicData>
        </a:graphic>
      </p:graphicFrame>
      <p:pic>
        <p:nvPicPr>
          <p:cNvPr id="5" name="Рисунок 4"/>
          <p:cNvPicPr/>
          <p:nvPr/>
        </p:nvPicPr>
        <p:blipFill>
          <a:blip r:embed="rId3" cstate="print"/>
          <a:srcRect l="28220" t="76710" r="15660" b="14744"/>
          <a:stretch>
            <a:fillRect/>
          </a:stretch>
        </p:blipFill>
        <p:spPr bwMode="auto">
          <a:xfrm>
            <a:off x="0" y="5054600"/>
            <a:ext cx="7734300" cy="635000"/>
          </a:xfrm>
          <a:prstGeom prst="rect">
            <a:avLst/>
          </a:prstGeom>
          <a:noFill/>
          <a:ln w="9525">
            <a:noFill/>
            <a:miter lim="800000"/>
            <a:headEnd/>
            <a:tailEnd/>
          </a:ln>
        </p:spPr>
      </p:pic>
      <p:graphicFrame>
        <p:nvGraphicFramePr>
          <p:cNvPr id="6" name="Таблица 5"/>
          <p:cNvGraphicFramePr>
            <a:graphicFrameLocks noGrp="1"/>
          </p:cNvGraphicFramePr>
          <p:nvPr/>
        </p:nvGraphicFramePr>
        <p:xfrm>
          <a:off x="514350" y="4292600"/>
          <a:ext cx="4351655" cy="754380"/>
        </p:xfrm>
        <a:graphic>
          <a:graphicData uri="http://schemas.openxmlformats.org/drawingml/2006/table">
            <a:tbl>
              <a:tblPr/>
              <a:tblGrid>
                <a:gridCol w="1739900"/>
                <a:gridCol w="2611755"/>
              </a:tblGrid>
              <a:tr h="190500">
                <a:tc>
                  <a:txBody>
                    <a:bodyPr/>
                    <a:lstStyle/>
                    <a:p>
                      <a:pPr>
                        <a:lnSpc>
                          <a:spcPct val="150000"/>
                        </a:lnSpc>
                        <a:spcAft>
                          <a:spcPts val="0"/>
                        </a:spcAft>
                      </a:pPr>
                      <a:r>
                        <a:rPr lang="ru-RU" sz="1100" b="1" i="1" dirty="0">
                          <a:solidFill>
                            <a:srgbClr val="000000"/>
                          </a:solidFill>
                          <a:latin typeface="Times New Roman"/>
                          <a:ea typeface="Times New Roman"/>
                          <a:cs typeface="Times New Roman"/>
                        </a:rPr>
                        <a:t>Станом на </a:t>
                      </a:r>
                      <a:r>
                        <a:rPr lang="uk-UA" sz="1100" b="1" i="1" dirty="0">
                          <a:solidFill>
                            <a:srgbClr val="000000"/>
                          </a:solidFill>
                          <a:latin typeface="Times New Roman"/>
                          <a:ea typeface="Times New Roman"/>
                          <a:cs typeface="Times New Roman"/>
                        </a:rPr>
                        <a:t>31.12.</a:t>
                      </a:r>
                      <a:r>
                        <a:rPr lang="ru-RU" sz="1100" b="1" i="1" dirty="0">
                          <a:solidFill>
                            <a:srgbClr val="000000"/>
                          </a:solidFill>
                          <a:latin typeface="Times New Roman"/>
                          <a:ea typeface="Times New Roman"/>
                          <a:cs typeface="Times New Roman"/>
                        </a:rPr>
                        <a:t>2020</a:t>
                      </a:r>
                      <a:endParaRPr lang="ru-RU" sz="1100" dirty="0">
                        <a:latin typeface="Calibri"/>
                        <a:ea typeface="Calibri"/>
                        <a:cs typeface="Times New Roman"/>
                      </a:endParaRPr>
                    </a:p>
                  </a:txBody>
                  <a:tcPr marL="68580" marR="68580" marT="0" marB="0" anchor="b">
                    <a:lnL>
                      <a:noFill/>
                    </a:lnL>
                    <a:lnR>
                      <a:noFill/>
                    </a:lnR>
                    <a:lnT>
                      <a:noFill/>
                    </a:lnT>
                    <a:lnB>
                      <a:noFill/>
                    </a:lnB>
                  </a:tcPr>
                </a:tc>
                <a:tc>
                  <a:txBody>
                    <a:bodyPr/>
                    <a:lstStyle/>
                    <a:p>
                      <a:pPr>
                        <a:lnSpc>
                          <a:spcPct val="115000"/>
                        </a:lnSpc>
                      </a:pPr>
                      <a:endParaRPr lang="ru-RU" sz="1100">
                        <a:latin typeface="Calibri"/>
                        <a:ea typeface="Times New Roman"/>
                        <a:cs typeface="Times New Roman"/>
                      </a:endParaRPr>
                    </a:p>
                  </a:txBody>
                  <a:tcPr marL="68580" marR="68580" marT="0" marB="0" anchor="b">
                    <a:lnL>
                      <a:noFill/>
                    </a:lnL>
                    <a:lnR>
                      <a:noFill/>
                    </a:lnR>
                    <a:lnT>
                      <a:noFill/>
                    </a:lnT>
                    <a:lnB>
                      <a:noFill/>
                    </a:lnB>
                  </a:tcPr>
                </a:tc>
              </a:tr>
              <a:tr h="190500">
                <a:tc gridSpan="2">
                  <a:txBody>
                    <a:bodyPr/>
                    <a:lstStyle/>
                    <a:p>
                      <a:pPr>
                        <a:lnSpc>
                          <a:spcPct val="150000"/>
                        </a:lnSpc>
                        <a:spcAft>
                          <a:spcPts val="0"/>
                        </a:spcAft>
                      </a:pPr>
                      <a:r>
                        <a:rPr lang="uk-UA" sz="1100" b="1" i="1" dirty="0" smtClean="0">
                          <a:solidFill>
                            <a:srgbClr val="000000"/>
                          </a:solidFill>
                          <a:latin typeface="Times New Roman"/>
                          <a:ea typeface="Times New Roman"/>
                          <a:cs typeface="Times New Roman"/>
                        </a:rPr>
                        <a:t>50</a:t>
                      </a:r>
                      <a:r>
                        <a:rPr lang="uk-UA" sz="1100" b="1" i="1" baseline="0" dirty="0" smtClean="0">
                          <a:solidFill>
                            <a:srgbClr val="000000"/>
                          </a:solidFill>
                          <a:latin typeface="Times New Roman"/>
                          <a:ea typeface="Times New Roman"/>
                          <a:cs typeface="Times New Roman"/>
                        </a:rPr>
                        <a:t> </a:t>
                      </a:r>
                      <a:r>
                        <a:rPr lang="ru-RU" sz="1100" b="1" i="1" dirty="0" smtClean="0">
                          <a:solidFill>
                            <a:srgbClr val="000000"/>
                          </a:solidFill>
                          <a:latin typeface="Times New Roman"/>
                          <a:ea typeface="Times New Roman"/>
                          <a:cs typeface="Times New Roman"/>
                        </a:rPr>
                        <a:t>ОСББ </a:t>
                      </a:r>
                      <a:r>
                        <a:rPr lang="ru-RU" sz="1100" b="1" i="1" dirty="0" err="1">
                          <a:solidFill>
                            <a:srgbClr val="000000"/>
                          </a:solidFill>
                          <a:latin typeface="Times New Roman"/>
                          <a:ea typeface="Times New Roman"/>
                          <a:cs typeface="Times New Roman"/>
                        </a:rPr>
                        <a:t>зареєстровано</a:t>
                      </a:r>
                      <a:r>
                        <a:rPr lang="ru-RU" sz="1100" b="1" i="1" dirty="0">
                          <a:solidFill>
                            <a:srgbClr val="000000"/>
                          </a:solidFill>
                          <a:latin typeface="Times New Roman"/>
                          <a:ea typeface="Times New Roman"/>
                          <a:cs typeface="Times New Roman"/>
                        </a:rPr>
                        <a:t> у 2020 </a:t>
                      </a:r>
                      <a:r>
                        <a:rPr lang="ru-RU" sz="1100" b="1" i="1" dirty="0" err="1">
                          <a:solidFill>
                            <a:srgbClr val="000000"/>
                          </a:solidFill>
                          <a:latin typeface="Times New Roman"/>
                          <a:ea typeface="Times New Roman"/>
                          <a:cs typeface="Times New Roman"/>
                        </a:rPr>
                        <a:t>році</a:t>
                      </a:r>
                      <a:endParaRPr lang="ru-RU" sz="1100" dirty="0">
                        <a:latin typeface="Calibri"/>
                        <a:ea typeface="Calibri"/>
                        <a:cs typeface="Times New Roman"/>
                      </a:endParaRPr>
                    </a:p>
                    <a:p>
                      <a:pPr>
                        <a:lnSpc>
                          <a:spcPct val="150000"/>
                        </a:lnSpc>
                        <a:spcAft>
                          <a:spcPts val="0"/>
                        </a:spcAft>
                      </a:pPr>
                      <a:r>
                        <a:rPr lang="uk-UA" sz="1100" b="1" i="1" dirty="0">
                          <a:solidFill>
                            <a:srgbClr val="000000"/>
                          </a:solidFill>
                          <a:latin typeface="Times New Roman"/>
                          <a:ea typeface="Times New Roman"/>
                          <a:cs typeface="Times New Roman"/>
                        </a:rPr>
                        <a:t>Загальна кількість ОСББ - </a:t>
                      </a:r>
                      <a:r>
                        <a:rPr lang="uk-UA" sz="1100" b="1" i="1" dirty="0" smtClean="0">
                          <a:solidFill>
                            <a:srgbClr val="000000"/>
                          </a:solidFill>
                          <a:latin typeface="Times New Roman"/>
                          <a:ea typeface="Times New Roman"/>
                          <a:cs typeface="Times New Roman"/>
                        </a:rPr>
                        <a:t>373, </a:t>
                      </a:r>
                      <a:r>
                        <a:rPr lang="uk-UA" sz="1100" b="1" i="1" dirty="0">
                          <a:solidFill>
                            <a:srgbClr val="000000"/>
                          </a:solidFill>
                          <a:latin typeface="Times New Roman"/>
                          <a:ea typeface="Times New Roman"/>
                          <a:cs typeface="Times New Roman"/>
                        </a:rPr>
                        <a:t>які функціонують у </a:t>
                      </a:r>
                      <a:r>
                        <a:rPr lang="uk-UA" sz="1100" b="1" i="1" dirty="0" smtClean="0">
                          <a:solidFill>
                            <a:srgbClr val="000000"/>
                          </a:solidFill>
                          <a:latin typeface="Times New Roman"/>
                          <a:ea typeface="Times New Roman"/>
                          <a:cs typeface="Times New Roman"/>
                        </a:rPr>
                        <a:t>425 </a:t>
                      </a:r>
                      <a:r>
                        <a:rPr lang="uk-UA" sz="1100" b="1" i="1" dirty="0">
                          <a:solidFill>
                            <a:srgbClr val="000000"/>
                          </a:solidFill>
                          <a:latin typeface="Times New Roman"/>
                          <a:ea typeface="Times New Roman"/>
                          <a:cs typeface="Times New Roman"/>
                        </a:rPr>
                        <a:t>буд.</a:t>
                      </a:r>
                      <a:endParaRPr lang="ru-RU" sz="1100" dirty="0">
                        <a:latin typeface="Calibri"/>
                        <a:ea typeface="Calibri"/>
                        <a:cs typeface="Times New Roman"/>
                      </a:endParaRPr>
                    </a:p>
                  </a:txBody>
                  <a:tcPr marL="68580" marR="68580" marT="0" marB="0" anchor="b">
                    <a:lnL>
                      <a:noFill/>
                    </a:lnL>
                    <a:lnR>
                      <a:noFill/>
                    </a:lnR>
                    <a:lnT>
                      <a:noFill/>
                    </a:lnT>
                    <a:lnB>
                      <a:noFill/>
                    </a:lnB>
                  </a:tcPr>
                </a:tc>
                <a:tc hMerge="1">
                  <a:txBody>
                    <a:bodyPr/>
                    <a:lstStyle/>
                    <a:p>
                      <a:endParaRPr lang="ru-RU"/>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sp>
        <p:nvSpPr>
          <p:cNvPr id="178" name="Заголовок 1"/>
          <p:cNvSpPr>
            <a:spLocks noGrp="1"/>
          </p:cNvSpPr>
          <p:nvPr>
            <p:ph type="title"/>
          </p:nvPr>
        </p:nvSpPr>
        <p:spPr>
          <a:xfrm>
            <a:off x="305434" y="101600"/>
            <a:ext cx="7129780" cy="738664"/>
          </a:xfrm>
          <a:solidFill>
            <a:schemeClr val="bg1"/>
          </a:solidFill>
        </p:spPr>
        <p:txBody>
          <a:bodyPr/>
          <a:lstStyle/>
          <a:p>
            <a:pPr algn="ctr"/>
            <a:r>
              <a:rPr lang="uk-UA" sz="2400" dirty="0" smtClean="0">
                <a:solidFill>
                  <a:schemeClr val="accent3">
                    <a:lumMod val="50000"/>
                  </a:schemeClr>
                </a:solidFill>
                <a:latin typeface="Times New Roman" pitchFamily="18" charset="0"/>
                <a:cs typeface="Times New Roman" pitchFamily="18" charset="0"/>
              </a:rPr>
              <a:t>ОСББ Житомира впроваджують </a:t>
            </a:r>
            <a:r>
              <a:rPr lang="uk-UA" sz="2400" dirty="0" err="1" smtClean="0">
                <a:solidFill>
                  <a:schemeClr val="accent3">
                    <a:lumMod val="50000"/>
                  </a:schemeClr>
                </a:solidFill>
                <a:latin typeface="Times New Roman" pitchFamily="18" charset="0"/>
                <a:cs typeface="Times New Roman" pitchFamily="18" charset="0"/>
              </a:rPr>
              <a:t>енергоефективні</a:t>
            </a:r>
            <a:r>
              <a:rPr lang="uk-UA" sz="2400" dirty="0" smtClean="0">
                <a:solidFill>
                  <a:schemeClr val="accent3">
                    <a:lumMod val="50000"/>
                  </a:schemeClr>
                </a:solidFill>
                <a:latin typeface="Times New Roman" pitchFamily="18" charset="0"/>
                <a:cs typeface="Times New Roman" pitchFamily="18" charset="0"/>
              </a:rPr>
              <a:t> заходи шляхом залучення </a:t>
            </a:r>
            <a:r>
              <a:rPr lang="uk-UA" sz="2400" dirty="0" err="1" smtClean="0">
                <a:solidFill>
                  <a:schemeClr val="accent3">
                    <a:lumMod val="50000"/>
                  </a:schemeClr>
                </a:solidFill>
                <a:latin typeface="Times New Roman" pitchFamily="18" charset="0"/>
                <a:cs typeface="Times New Roman" pitchFamily="18" charset="0"/>
              </a:rPr>
              <a:t>“Теплих</a:t>
            </a:r>
            <a:r>
              <a:rPr lang="uk-UA" sz="2400" dirty="0" smtClean="0">
                <a:solidFill>
                  <a:schemeClr val="accent3">
                    <a:lumMod val="50000"/>
                  </a:schemeClr>
                </a:solidFill>
                <a:latin typeface="Times New Roman" pitchFamily="18" charset="0"/>
                <a:cs typeface="Times New Roman" pitchFamily="18" charset="0"/>
              </a:rPr>
              <a:t> </a:t>
            </a:r>
            <a:r>
              <a:rPr lang="uk-UA" sz="2400" dirty="0" err="1" smtClean="0">
                <a:solidFill>
                  <a:schemeClr val="accent3">
                    <a:lumMod val="50000"/>
                  </a:schemeClr>
                </a:solidFill>
                <a:latin typeface="Times New Roman" pitchFamily="18" charset="0"/>
                <a:cs typeface="Times New Roman" pitchFamily="18" charset="0"/>
              </a:rPr>
              <a:t>кредитів”</a:t>
            </a:r>
            <a:endParaRPr lang="ru-RU" sz="2400" u="sng" dirty="0">
              <a:solidFill>
                <a:schemeClr val="accent3">
                  <a:lumMod val="50000"/>
                </a:schemeClr>
              </a:solidFill>
              <a:latin typeface="Times New Roman" pitchFamily="18" charset="0"/>
              <a:cs typeface="Times New Roman" pitchFamily="18" charset="0"/>
            </a:endParaRPr>
          </a:p>
        </p:txBody>
      </p:sp>
      <p:graphicFrame>
        <p:nvGraphicFramePr>
          <p:cNvPr id="179" name="Диаграмма 178"/>
          <p:cNvGraphicFramePr/>
          <p:nvPr/>
        </p:nvGraphicFramePr>
        <p:xfrm>
          <a:off x="514350" y="939800"/>
          <a:ext cx="6334125" cy="381000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graphicFrame>
        <p:nvGraphicFramePr>
          <p:cNvPr id="180" name="Диаграмма 179"/>
          <p:cNvGraphicFramePr/>
          <p:nvPr/>
        </p:nvGraphicFramePr>
        <p:xfrm>
          <a:off x="590550" y="254000"/>
          <a:ext cx="6934200" cy="441960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graphicFrame>
        <p:nvGraphicFramePr>
          <p:cNvPr id="179" name="Диаграмма 178"/>
          <p:cNvGraphicFramePr/>
          <p:nvPr/>
        </p:nvGraphicFramePr>
        <p:xfrm>
          <a:off x="590551" y="330200"/>
          <a:ext cx="6858000" cy="4376737"/>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graphicFrame>
        <p:nvGraphicFramePr>
          <p:cNvPr id="179" name="Диаграмма 178"/>
          <p:cNvGraphicFramePr/>
          <p:nvPr/>
        </p:nvGraphicFramePr>
        <p:xfrm>
          <a:off x="209550" y="177800"/>
          <a:ext cx="7391400" cy="487680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0"/>
            <a:ext cx="7129780" cy="569387"/>
          </a:xfrm>
        </p:spPr>
        <p:txBody>
          <a:bodyPr/>
          <a:lstStyle/>
          <a:p>
            <a:pPr algn="ctr"/>
            <a:r>
              <a:rPr lang="uk-UA" sz="1850" dirty="0" smtClean="0">
                <a:solidFill>
                  <a:schemeClr val="accent3">
                    <a:lumMod val="50000"/>
                  </a:schemeClr>
                </a:solidFill>
                <a:latin typeface="Times New Roman" pitchFamily="18" charset="0"/>
                <a:cs typeface="Times New Roman" pitchFamily="18" charset="0"/>
              </a:rPr>
              <a:t>Впродовж 2015-2020 р. ОСББ Житомира впроваджують </a:t>
            </a:r>
            <a:r>
              <a:rPr lang="uk-UA" sz="1850" dirty="0" err="1" smtClean="0">
                <a:solidFill>
                  <a:schemeClr val="accent3">
                    <a:lumMod val="50000"/>
                  </a:schemeClr>
                </a:solidFill>
                <a:latin typeface="Times New Roman" pitchFamily="18" charset="0"/>
                <a:cs typeface="Times New Roman" pitchFamily="18" charset="0"/>
              </a:rPr>
              <a:t>енергоефективні</a:t>
            </a:r>
            <a:r>
              <a:rPr lang="uk-UA" sz="1850" dirty="0" smtClean="0">
                <a:solidFill>
                  <a:schemeClr val="accent3">
                    <a:lumMod val="50000"/>
                  </a:schemeClr>
                </a:solidFill>
                <a:latin typeface="Times New Roman" pitchFamily="18" charset="0"/>
                <a:cs typeface="Times New Roman" pitchFamily="18" charset="0"/>
              </a:rPr>
              <a:t> заходи шляхом залучення </a:t>
            </a:r>
            <a:r>
              <a:rPr lang="uk-UA" sz="1850" dirty="0" err="1" smtClean="0">
                <a:solidFill>
                  <a:schemeClr val="accent3">
                    <a:lumMod val="50000"/>
                  </a:schemeClr>
                </a:solidFill>
                <a:latin typeface="Times New Roman" pitchFamily="18" charset="0"/>
                <a:cs typeface="Times New Roman" pitchFamily="18" charset="0"/>
              </a:rPr>
              <a:t>“Теплих</a:t>
            </a:r>
            <a:r>
              <a:rPr lang="uk-UA" sz="1850" dirty="0" smtClean="0">
                <a:solidFill>
                  <a:schemeClr val="accent3">
                    <a:lumMod val="50000"/>
                  </a:schemeClr>
                </a:solidFill>
                <a:latin typeface="Times New Roman" pitchFamily="18" charset="0"/>
                <a:cs typeface="Times New Roman" pitchFamily="18" charset="0"/>
              </a:rPr>
              <a:t> </a:t>
            </a:r>
            <a:r>
              <a:rPr lang="uk-UA" sz="1850" dirty="0" err="1" smtClean="0">
                <a:solidFill>
                  <a:schemeClr val="accent3">
                    <a:lumMod val="50000"/>
                  </a:schemeClr>
                </a:solidFill>
                <a:latin typeface="Times New Roman" pitchFamily="18" charset="0"/>
                <a:cs typeface="Times New Roman" pitchFamily="18" charset="0"/>
              </a:rPr>
              <a:t>кредитів”</a:t>
            </a:r>
            <a:endParaRPr lang="ru-RU" sz="1850" dirty="0">
              <a:solidFill>
                <a:schemeClr val="accent3">
                  <a:lumMod val="50000"/>
                </a:schemeClr>
              </a:solidFill>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590550" y="1320800"/>
          <a:ext cx="6324599" cy="2511915"/>
        </p:xfrm>
        <a:graphic>
          <a:graphicData uri="http://schemas.openxmlformats.org/drawingml/2006/table">
            <a:tbl>
              <a:tblPr/>
              <a:tblGrid>
                <a:gridCol w="689560"/>
                <a:gridCol w="1183140"/>
                <a:gridCol w="1693658"/>
                <a:gridCol w="1500096"/>
                <a:gridCol w="1258145"/>
              </a:tblGrid>
              <a:tr h="609603">
                <a:tc>
                  <a:txBody>
                    <a:bodyPr/>
                    <a:lstStyle/>
                    <a:p>
                      <a:pPr algn="l" fontAlgn="t"/>
                      <a:r>
                        <a:rPr lang="ru-RU" sz="1100" b="1" i="0" u="none" strike="noStrike" dirty="0" err="1">
                          <a:solidFill>
                            <a:srgbClr val="000000"/>
                          </a:solidFill>
                          <a:latin typeface="Times New Roman"/>
                        </a:rPr>
                        <a:t>Рік</a:t>
                      </a:r>
                      <a:endParaRPr lang="ru-RU" sz="1100" b="1" i="0" u="none" strike="noStrike" dirty="0">
                        <a:solidFill>
                          <a:srgbClr val="000000"/>
                        </a:solidFill>
                        <a:latin typeface="Times New Roman"/>
                      </a:endParaRPr>
                    </a:p>
                  </a:txBody>
                  <a:tcPr marL="5922" marR="5922" marT="59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t"/>
                      <a:r>
                        <a:rPr lang="ru-RU" sz="1100" b="1" i="0" u="none" strike="noStrike" dirty="0" err="1">
                          <a:solidFill>
                            <a:srgbClr val="000000"/>
                          </a:solidFill>
                          <a:latin typeface="Times New Roman"/>
                        </a:rPr>
                        <a:t>Кількість</a:t>
                      </a:r>
                      <a:r>
                        <a:rPr lang="ru-RU" sz="1100" b="1" i="0" u="none" strike="noStrike" dirty="0">
                          <a:solidFill>
                            <a:srgbClr val="000000"/>
                          </a:solidFill>
                          <a:latin typeface="Times New Roman"/>
                        </a:rPr>
                        <a:t> </a:t>
                      </a:r>
                      <a:r>
                        <a:rPr lang="ru-RU" sz="1100" b="1" i="0" u="none" strike="noStrike" dirty="0" err="1">
                          <a:solidFill>
                            <a:srgbClr val="000000"/>
                          </a:solidFill>
                          <a:latin typeface="Times New Roman"/>
                        </a:rPr>
                        <a:t>кредитів</a:t>
                      </a:r>
                      <a:endParaRPr lang="ru-RU" sz="1100" b="1" i="0" u="none" strike="noStrike" dirty="0">
                        <a:solidFill>
                          <a:srgbClr val="000000"/>
                        </a:solidFill>
                        <a:latin typeface="Times New Roman"/>
                      </a:endParaRPr>
                    </a:p>
                  </a:txBody>
                  <a:tcPr marL="5922" marR="5922" marT="59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t"/>
                      <a:r>
                        <a:rPr lang="ru-RU" sz="1100" b="1" i="0" u="none" strike="noStrike" dirty="0">
                          <a:solidFill>
                            <a:srgbClr val="000000"/>
                          </a:solidFill>
                          <a:latin typeface="Times New Roman"/>
                        </a:rPr>
                        <a:t>Сума </a:t>
                      </a:r>
                      <a:r>
                        <a:rPr lang="ru-RU" sz="1100" b="1" i="0" u="none" strike="noStrike" dirty="0" err="1">
                          <a:solidFill>
                            <a:srgbClr val="000000"/>
                          </a:solidFill>
                          <a:latin typeface="Times New Roman"/>
                        </a:rPr>
                        <a:t>кредитів</a:t>
                      </a:r>
                      <a:endParaRPr lang="ru-RU" sz="1100" b="1" i="0" u="none" strike="noStrike" dirty="0">
                        <a:solidFill>
                          <a:srgbClr val="000000"/>
                        </a:solidFill>
                        <a:latin typeface="Times New Roman"/>
                      </a:endParaRPr>
                    </a:p>
                  </a:txBody>
                  <a:tcPr marL="5922" marR="5922" marT="59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t"/>
                      <a:r>
                        <a:rPr lang="ru-RU" sz="1100" b="1" i="0" u="none" strike="noStrike" dirty="0" err="1">
                          <a:solidFill>
                            <a:srgbClr val="000000"/>
                          </a:solidFill>
                          <a:latin typeface="Times New Roman"/>
                        </a:rPr>
                        <a:t>Компенсації</a:t>
                      </a:r>
                      <a:r>
                        <a:rPr lang="ru-RU" sz="1100" b="1" i="0" u="none" strike="noStrike" dirty="0">
                          <a:solidFill>
                            <a:srgbClr val="000000"/>
                          </a:solidFill>
                          <a:latin typeface="Times New Roman"/>
                        </a:rPr>
                        <a:t> </a:t>
                      </a:r>
                      <a:r>
                        <a:rPr lang="ru-RU" sz="1100" b="1" i="0" u="none" strike="noStrike" dirty="0" err="1">
                          <a:solidFill>
                            <a:srgbClr val="000000"/>
                          </a:solidFill>
                          <a:latin typeface="Times New Roman"/>
                        </a:rPr>
                        <a:t>з</a:t>
                      </a:r>
                      <a:r>
                        <a:rPr lang="ru-RU" sz="1100" b="1" i="0" u="none" strike="noStrike" dirty="0">
                          <a:solidFill>
                            <a:srgbClr val="000000"/>
                          </a:solidFill>
                          <a:latin typeface="Times New Roman"/>
                        </a:rPr>
                        <a:t> </a:t>
                      </a:r>
                      <a:r>
                        <a:rPr lang="ru-RU" sz="1100" b="1" i="0" u="none" strike="noStrike" dirty="0" err="1">
                          <a:solidFill>
                            <a:srgbClr val="000000"/>
                          </a:solidFill>
                          <a:latin typeface="Times New Roman"/>
                        </a:rPr>
                        <a:t>міського</a:t>
                      </a:r>
                      <a:r>
                        <a:rPr lang="ru-RU" sz="1100" b="1" i="0" u="none" strike="noStrike" dirty="0">
                          <a:solidFill>
                            <a:srgbClr val="000000"/>
                          </a:solidFill>
                          <a:latin typeface="Times New Roman"/>
                        </a:rPr>
                        <a:t> бюджету</a:t>
                      </a:r>
                    </a:p>
                  </a:txBody>
                  <a:tcPr marL="5922" marR="5922" marT="59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fontAlgn="t"/>
                      <a:r>
                        <a:rPr lang="ru-RU" sz="1100" b="1" i="0" u="none" strike="noStrike" dirty="0">
                          <a:solidFill>
                            <a:srgbClr val="000000"/>
                          </a:solidFill>
                          <a:latin typeface="Times New Roman"/>
                        </a:rPr>
                        <a:t>Участь ОСББ</a:t>
                      </a:r>
                    </a:p>
                  </a:txBody>
                  <a:tcPr marL="5922" marR="5922" marT="5922"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r h="260185">
                <a:tc>
                  <a:txBody>
                    <a:bodyPr/>
                    <a:lstStyle/>
                    <a:p>
                      <a:pPr algn="r" fontAlgn="b"/>
                      <a:r>
                        <a:rPr lang="ru-RU" sz="1100" b="0" i="0" u="none" strike="noStrike">
                          <a:solidFill>
                            <a:srgbClr val="000000"/>
                          </a:solidFill>
                          <a:latin typeface="Times New Roman"/>
                        </a:rPr>
                        <a:t>2015</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3</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313536</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15588,31</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dirty="0">
                          <a:solidFill>
                            <a:srgbClr val="000000"/>
                          </a:solidFill>
                          <a:latin typeface="Times New Roman"/>
                        </a:rPr>
                        <a:t>62707,2</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185">
                <a:tc>
                  <a:txBody>
                    <a:bodyPr/>
                    <a:lstStyle/>
                    <a:p>
                      <a:pPr algn="r" fontAlgn="b"/>
                      <a:r>
                        <a:rPr lang="ru-RU" sz="1100" b="0" i="0" u="none" strike="noStrike">
                          <a:solidFill>
                            <a:srgbClr val="000000"/>
                          </a:solidFill>
                          <a:latin typeface="Times New Roman"/>
                        </a:rPr>
                        <a:t>2016</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8</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2407709,81</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446757,93</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dirty="0">
                          <a:solidFill>
                            <a:srgbClr val="000000"/>
                          </a:solidFill>
                          <a:latin typeface="Times New Roman"/>
                        </a:rPr>
                        <a:t>481541,96</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185">
                <a:tc>
                  <a:txBody>
                    <a:bodyPr/>
                    <a:lstStyle/>
                    <a:p>
                      <a:pPr algn="r" fontAlgn="b"/>
                      <a:r>
                        <a:rPr lang="ru-RU" sz="1100" b="0" i="0" u="none" strike="noStrike">
                          <a:solidFill>
                            <a:srgbClr val="000000"/>
                          </a:solidFill>
                          <a:latin typeface="Times New Roman"/>
                        </a:rPr>
                        <a:t>2017</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21</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3836641,99</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1144192,6</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dirty="0">
                          <a:solidFill>
                            <a:srgbClr val="000000"/>
                          </a:solidFill>
                          <a:latin typeface="Times New Roman"/>
                        </a:rPr>
                        <a:t>767328,40</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185">
                <a:tc>
                  <a:txBody>
                    <a:bodyPr/>
                    <a:lstStyle/>
                    <a:p>
                      <a:pPr algn="r" fontAlgn="b"/>
                      <a:r>
                        <a:rPr lang="ru-RU" sz="1100" b="0" i="0" u="none" strike="noStrike">
                          <a:solidFill>
                            <a:srgbClr val="000000"/>
                          </a:solidFill>
                          <a:latin typeface="Times New Roman"/>
                        </a:rPr>
                        <a:t>2018</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57</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20095708,32</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3569715,02</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dirty="0">
                          <a:solidFill>
                            <a:srgbClr val="000000"/>
                          </a:solidFill>
                          <a:latin typeface="Times New Roman"/>
                        </a:rPr>
                        <a:t>4019141,66</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185">
                <a:tc>
                  <a:txBody>
                    <a:bodyPr/>
                    <a:lstStyle/>
                    <a:p>
                      <a:pPr algn="r" fontAlgn="b"/>
                      <a:r>
                        <a:rPr lang="ru-RU" sz="1100" b="0" i="0" u="none" strike="noStrike">
                          <a:solidFill>
                            <a:srgbClr val="000000"/>
                          </a:solidFill>
                          <a:latin typeface="Times New Roman"/>
                        </a:rPr>
                        <a:t>2019</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81</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32937918,69</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7995705,38</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dirty="0">
                          <a:solidFill>
                            <a:srgbClr val="000000"/>
                          </a:solidFill>
                          <a:latin typeface="Times New Roman"/>
                        </a:rPr>
                        <a:t>6587583,74</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185">
                <a:tc>
                  <a:txBody>
                    <a:bodyPr/>
                    <a:lstStyle/>
                    <a:p>
                      <a:pPr algn="r" fontAlgn="b"/>
                      <a:r>
                        <a:rPr lang="ru-RU" sz="1100" b="0" i="0" u="none" strike="noStrike">
                          <a:solidFill>
                            <a:srgbClr val="000000"/>
                          </a:solidFill>
                          <a:latin typeface="Times New Roman"/>
                        </a:rPr>
                        <a:t>2020</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54</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20013039,45</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a:solidFill>
                            <a:srgbClr val="000000"/>
                          </a:solidFill>
                          <a:latin typeface="Times New Roman"/>
                        </a:rPr>
                        <a:t>10460382,98</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100" b="0" i="0" u="none" strike="noStrike" dirty="0">
                          <a:solidFill>
                            <a:srgbClr val="000000"/>
                          </a:solidFill>
                          <a:latin typeface="Times New Roman"/>
                        </a:rPr>
                        <a:t>4002607,89</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0185">
                <a:tc>
                  <a:txBody>
                    <a:bodyPr/>
                    <a:lstStyle/>
                    <a:p>
                      <a:pPr algn="l" fontAlgn="b"/>
                      <a:endParaRPr lang="ru-RU" sz="1100" b="0" i="0" u="none" strike="noStrike" dirty="0" smtClean="0">
                        <a:solidFill>
                          <a:srgbClr val="000000"/>
                        </a:solidFill>
                        <a:latin typeface="Times New Roman"/>
                      </a:endParaRPr>
                    </a:p>
                    <a:p>
                      <a:pPr algn="l" fontAlgn="b"/>
                      <a:r>
                        <a:rPr lang="ru-RU" sz="1100" b="0" i="0" u="none" strike="noStrike" dirty="0" err="1" smtClean="0">
                          <a:solidFill>
                            <a:srgbClr val="000000"/>
                          </a:solidFill>
                          <a:latin typeface="Times New Roman"/>
                        </a:rPr>
                        <a:t>Всього</a:t>
                      </a:r>
                      <a:r>
                        <a:rPr lang="ru-RU" sz="1100" b="0" i="0" u="none" strike="noStrike" dirty="0" smtClean="0">
                          <a:solidFill>
                            <a:srgbClr val="000000"/>
                          </a:solidFill>
                          <a:latin typeface="Times New Roman"/>
                        </a:rPr>
                        <a:t>:</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1" i="0" u="none" strike="noStrike" dirty="0">
                          <a:solidFill>
                            <a:srgbClr val="000000"/>
                          </a:solidFill>
                          <a:latin typeface="Times New Roman"/>
                        </a:rPr>
                        <a:t>224</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1" i="0" u="none" strike="noStrike" dirty="0">
                          <a:solidFill>
                            <a:srgbClr val="000000"/>
                          </a:solidFill>
                          <a:latin typeface="Times New Roman"/>
                        </a:rPr>
                        <a:t>79604554,26</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1" i="0" u="none" strike="noStrike" dirty="0">
                          <a:solidFill>
                            <a:srgbClr val="000000"/>
                          </a:solidFill>
                          <a:latin typeface="Times New Roman"/>
                        </a:rPr>
                        <a:t>23 632 342,22</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r" fontAlgn="b"/>
                      <a:r>
                        <a:rPr lang="ru-RU" sz="1100" b="1" i="0" u="none" strike="noStrike" dirty="0">
                          <a:solidFill>
                            <a:srgbClr val="000000"/>
                          </a:solidFill>
                          <a:latin typeface="Times New Roman"/>
                        </a:rPr>
                        <a:t>15920910,85</a:t>
                      </a:r>
                    </a:p>
                  </a:txBody>
                  <a:tcPr marL="5922" marR="5922" marT="59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20000"/>
                        <a:lumOff val="80000"/>
                      </a:schemeClr>
                    </a:solidFill>
                  </a:tcPr>
                </a:tc>
              </a:tr>
            </a:tbl>
          </a:graphicData>
        </a:graphic>
      </p:graphicFrame>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15" y="0"/>
            <a:ext cx="7740015" cy="5133340"/>
          </a:xfrm>
          <a:custGeom>
            <a:avLst/>
            <a:gdLst/>
            <a:ahLst/>
            <a:cxnLst/>
            <a:rect l="l" t="t" r="r" b="b"/>
            <a:pathLst>
              <a:path w="7740015" h="5133340">
                <a:moveTo>
                  <a:pt x="0" y="5132882"/>
                </a:moveTo>
                <a:lnTo>
                  <a:pt x="7740001" y="5132882"/>
                </a:lnTo>
                <a:lnTo>
                  <a:pt x="7740001" y="0"/>
                </a:lnTo>
                <a:lnTo>
                  <a:pt x="0" y="0"/>
                </a:lnTo>
                <a:lnTo>
                  <a:pt x="0" y="5132882"/>
                </a:lnTo>
                <a:close/>
              </a:path>
            </a:pathLst>
          </a:custGeom>
          <a:solidFill>
            <a:srgbClr val="095F56"/>
          </a:solidFill>
        </p:spPr>
        <p:txBody>
          <a:bodyPr wrap="square" lIns="0" tIns="0" rIns="0" bIns="0" rtlCol="0"/>
          <a:lstStyle/>
          <a:p>
            <a:endParaRPr/>
          </a:p>
        </p:txBody>
      </p:sp>
      <p:sp>
        <p:nvSpPr>
          <p:cNvPr id="3" name="object 3"/>
          <p:cNvSpPr/>
          <p:nvPr/>
        </p:nvSpPr>
        <p:spPr>
          <a:xfrm>
            <a:off x="0" y="5132882"/>
            <a:ext cx="7740015" cy="555625"/>
          </a:xfrm>
          <a:custGeom>
            <a:avLst/>
            <a:gdLst/>
            <a:ahLst/>
            <a:cxnLst/>
            <a:rect l="l" t="t" r="r" b="b"/>
            <a:pathLst>
              <a:path w="7740015" h="555625">
                <a:moveTo>
                  <a:pt x="0" y="555116"/>
                </a:moveTo>
                <a:lnTo>
                  <a:pt x="7739989" y="555116"/>
                </a:lnTo>
                <a:lnTo>
                  <a:pt x="7739989" y="0"/>
                </a:lnTo>
                <a:lnTo>
                  <a:pt x="0" y="0"/>
                </a:lnTo>
                <a:lnTo>
                  <a:pt x="0" y="555116"/>
                </a:lnTo>
                <a:close/>
              </a:path>
            </a:pathLst>
          </a:custGeom>
          <a:solidFill>
            <a:srgbClr val="FFFFFF"/>
          </a:solidFill>
        </p:spPr>
        <p:txBody>
          <a:bodyPr wrap="square" lIns="0" tIns="0" rIns="0" bIns="0" rtlCol="0"/>
          <a:lstStyle/>
          <a:p>
            <a:endParaRPr/>
          </a:p>
        </p:txBody>
      </p:sp>
      <p:sp>
        <p:nvSpPr>
          <p:cNvPr id="4" name="object 4"/>
          <p:cNvSpPr/>
          <p:nvPr/>
        </p:nvSpPr>
        <p:spPr>
          <a:xfrm>
            <a:off x="1405331"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 name="object 5"/>
          <p:cNvSpPr/>
          <p:nvPr/>
        </p:nvSpPr>
        <p:spPr>
          <a:xfrm>
            <a:off x="276161"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6" name="object 6"/>
          <p:cNvSpPr/>
          <p:nvPr/>
        </p:nvSpPr>
        <p:spPr>
          <a:xfrm>
            <a:off x="27142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 name="object 7"/>
          <p:cNvSpPr/>
          <p:nvPr/>
        </p:nvSpPr>
        <p:spPr>
          <a:xfrm>
            <a:off x="27142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8" name="object 8"/>
          <p:cNvSpPr/>
          <p:nvPr/>
        </p:nvSpPr>
        <p:spPr>
          <a:xfrm>
            <a:off x="27142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9" name="object 9"/>
          <p:cNvSpPr/>
          <p:nvPr/>
        </p:nvSpPr>
        <p:spPr>
          <a:xfrm>
            <a:off x="27142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0" name="object 10"/>
          <p:cNvSpPr/>
          <p:nvPr/>
        </p:nvSpPr>
        <p:spPr>
          <a:xfrm>
            <a:off x="314172"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1" name="object 11"/>
          <p:cNvSpPr/>
          <p:nvPr/>
        </p:nvSpPr>
        <p:spPr>
          <a:xfrm>
            <a:off x="34179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2" name="object 12"/>
          <p:cNvSpPr/>
          <p:nvPr/>
        </p:nvSpPr>
        <p:spPr>
          <a:xfrm>
            <a:off x="314172"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 name="object 13"/>
          <p:cNvSpPr/>
          <p:nvPr/>
        </p:nvSpPr>
        <p:spPr>
          <a:xfrm>
            <a:off x="34179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 name="object 14"/>
          <p:cNvSpPr/>
          <p:nvPr/>
        </p:nvSpPr>
        <p:spPr>
          <a:xfrm>
            <a:off x="668642"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5" name="object 15"/>
          <p:cNvSpPr/>
          <p:nvPr/>
        </p:nvSpPr>
        <p:spPr>
          <a:xfrm>
            <a:off x="668642"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6" name="object 16"/>
          <p:cNvSpPr/>
          <p:nvPr/>
        </p:nvSpPr>
        <p:spPr>
          <a:xfrm>
            <a:off x="668642"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7" name="object 17"/>
          <p:cNvSpPr/>
          <p:nvPr/>
        </p:nvSpPr>
        <p:spPr>
          <a:xfrm>
            <a:off x="668642"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8" name="object 18"/>
          <p:cNvSpPr/>
          <p:nvPr/>
        </p:nvSpPr>
        <p:spPr>
          <a:xfrm>
            <a:off x="668642"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9" name="object 19"/>
          <p:cNvSpPr/>
          <p:nvPr/>
        </p:nvSpPr>
        <p:spPr>
          <a:xfrm>
            <a:off x="711390"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0" name="object 20"/>
          <p:cNvSpPr/>
          <p:nvPr/>
        </p:nvSpPr>
        <p:spPr>
          <a:xfrm>
            <a:off x="739012"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1" name="object 21"/>
          <p:cNvSpPr/>
          <p:nvPr/>
        </p:nvSpPr>
        <p:spPr>
          <a:xfrm>
            <a:off x="711390"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2" name="object 22"/>
          <p:cNvSpPr/>
          <p:nvPr/>
        </p:nvSpPr>
        <p:spPr>
          <a:xfrm>
            <a:off x="739012"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3" name="object 23"/>
          <p:cNvSpPr/>
          <p:nvPr/>
        </p:nvSpPr>
        <p:spPr>
          <a:xfrm>
            <a:off x="1492288" y="4923002"/>
            <a:ext cx="126364" cy="227965"/>
          </a:xfrm>
          <a:custGeom>
            <a:avLst/>
            <a:gdLst/>
            <a:ahLst/>
            <a:cxnLst/>
            <a:rect l="l" t="t" r="r" b="b"/>
            <a:pathLst>
              <a:path w="126365"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5" h="227964">
                <a:moveTo>
                  <a:pt x="42418" y="177774"/>
                </a:moveTo>
                <a:lnTo>
                  <a:pt x="34671" y="177774"/>
                </a:lnTo>
                <a:lnTo>
                  <a:pt x="34671" y="195719"/>
                </a:lnTo>
                <a:lnTo>
                  <a:pt x="42418" y="195719"/>
                </a:lnTo>
                <a:lnTo>
                  <a:pt x="42418" y="177774"/>
                </a:lnTo>
                <a:close/>
              </a:path>
              <a:path w="126365" h="227964">
                <a:moveTo>
                  <a:pt x="66979" y="177774"/>
                </a:moveTo>
                <a:lnTo>
                  <a:pt x="59232" y="177774"/>
                </a:lnTo>
                <a:lnTo>
                  <a:pt x="59232" y="195719"/>
                </a:lnTo>
                <a:lnTo>
                  <a:pt x="66979" y="195719"/>
                </a:lnTo>
                <a:lnTo>
                  <a:pt x="66979" y="177774"/>
                </a:lnTo>
                <a:close/>
              </a:path>
              <a:path w="126365" h="227964">
                <a:moveTo>
                  <a:pt x="91541" y="177774"/>
                </a:moveTo>
                <a:lnTo>
                  <a:pt x="83794" y="177774"/>
                </a:lnTo>
                <a:lnTo>
                  <a:pt x="83794" y="195719"/>
                </a:lnTo>
                <a:lnTo>
                  <a:pt x="91541" y="195719"/>
                </a:lnTo>
                <a:lnTo>
                  <a:pt x="91541" y="177774"/>
                </a:lnTo>
                <a:close/>
              </a:path>
              <a:path w="126365" h="227964">
                <a:moveTo>
                  <a:pt x="126225" y="177774"/>
                </a:moveTo>
                <a:lnTo>
                  <a:pt x="108356" y="177774"/>
                </a:lnTo>
                <a:lnTo>
                  <a:pt x="108356" y="195719"/>
                </a:lnTo>
                <a:lnTo>
                  <a:pt x="126225" y="195719"/>
                </a:lnTo>
                <a:lnTo>
                  <a:pt x="126225" y="177774"/>
                </a:lnTo>
                <a:close/>
              </a:path>
              <a:path w="126365" h="227964">
                <a:moveTo>
                  <a:pt x="42418" y="155143"/>
                </a:moveTo>
                <a:lnTo>
                  <a:pt x="34671" y="155143"/>
                </a:lnTo>
                <a:lnTo>
                  <a:pt x="34671" y="173088"/>
                </a:lnTo>
                <a:lnTo>
                  <a:pt x="42418" y="173088"/>
                </a:lnTo>
                <a:lnTo>
                  <a:pt x="42418" y="155143"/>
                </a:lnTo>
                <a:close/>
              </a:path>
              <a:path w="126365" h="227964">
                <a:moveTo>
                  <a:pt x="66979" y="155143"/>
                </a:moveTo>
                <a:lnTo>
                  <a:pt x="59232" y="155143"/>
                </a:lnTo>
                <a:lnTo>
                  <a:pt x="59232" y="173088"/>
                </a:lnTo>
                <a:lnTo>
                  <a:pt x="66979" y="173088"/>
                </a:lnTo>
                <a:lnTo>
                  <a:pt x="66979" y="155143"/>
                </a:lnTo>
                <a:close/>
              </a:path>
              <a:path w="126365" h="227964">
                <a:moveTo>
                  <a:pt x="91541" y="155143"/>
                </a:moveTo>
                <a:lnTo>
                  <a:pt x="83794" y="155143"/>
                </a:lnTo>
                <a:lnTo>
                  <a:pt x="83794" y="173088"/>
                </a:lnTo>
                <a:lnTo>
                  <a:pt x="91541" y="173088"/>
                </a:lnTo>
                <a:lnTo>
                  <a:pt x="91541" y="155143"/>
                </a:lnTo>
                <a:close/>
              </a:path>
              <a:path w="126365" h="227964">
                <a:moveTo>
                  <a:pt x="126225" y="155143"/>
                </a:moveTo>
                <a:lnTo>
                  <a:pt x="108356" y="155143"/>
                </a:lnTo>
                <a:lnTo>
                  <a:pt x="108356" y="173088"/>
                </a:lnTo>
                <a:lnTo>
                  <a:pt x="126225" y="173088"/>
                </a:lnTo>
                <a:lnTo>
                  <a:pt x="126225" y="155143"/>
                </a:lnTo>
                <a:close/>
              </a:path>
              <a:path w="126365" h="227964">
                <a:moveTo>
                  <a:pt x="42418" y="133349"/>
                </a:moveTo>
                <a:lnTo>
                  <a:pt x="34671" y="133349"/>
                </a:lnTo>
                <a:lnTo>
                  <a:pt x="34671" y="151295"/>
                </a:lnTo>
                <a:lnTo>
                  <a:pt x="42418" y="151295"/>
                </a:lnTo>
                <a:lnTo>
                  <a:pt x="42418" y="133349"/>
                </a:lnTo>
                <a:close/>
              </a:path>
              <a:path w="126365" h="227964">
                <a:moveTo>
                  <a:pt x="66979" y="133349"/>
                </a:moveTo>
                <a:lnTo>
                  <a:pt x="59232" y="133349"/>
                </a:lnTo>
                <a:lnTo>
                  <a:pt x="59232" y="151295"/>
                </a:lnTo>
                <a:lnTo>
                  <a:pt x="66979" y="151295"/>
                </a:lnTo>
                <a:lnTo>
                  <a:pt x="66979" y="133349"/>
                </a:lnTo>
                <a:close/>
              </a:path>
              <a:path w="126365" h="227964">
                <a:moveTo>
                  <a:pt x="91541" y="133349"/>
                </a:moveTo>
                <a:lnTo>
                  <a:pt x="83794" y="133349"/>
                </a:lnTo>
                <a:lnTo>
                  <a:pt x="83794" y="151295"/>
                </a:lnTo>
                <a:lnTo>
                  <a:pt x="91541" y="151295"/>
                </a:lnTo>
                <a:lnTo>
                  <a:pt x="91541" y="133349"/>
                </a:lnTo>
                <a:close/>
              </a:path>
              <a:path w="126365" h="227964">
                <a:moveTo>
                  <a:pt x="126225" y="133349"/>
                </a:moveTo>
                <a:lnTo>
                  <a:pt x="108356" y="133349"/>
                </a:lnTo>
                <a:lnTo>
                  <a:pt x="108356" y="151295"/>
                </a:lnTo>
                <a:lnTo>
                  <a:pt x="126225" y="151295"/>
                </a:lnTo>
                <a:lnTo>
                  <a:pt x="126225" y="133349"/>
                </a:lnTo>
                <a:close/>
              </a:path>
              <a:path w="126365" h="227964">
                <a:moveTo>
                  <a:pt x="42418" y="111213"/>
                </a:moveTo>
                <a:lnTo>
                  <a:pt x="34671" y="111213"/>
                </a:lnTo>
                <a:lnTo>
                  <a:pt x="34671" y="129158"/>
                </a:lnTo>
                <a:lnTo>
                  <a:pt x="42418" y="129158"/>
                </a:lnTo>
                <a:lnTo>
                  <a:pt x="42418" y="111213"/>
                </a:lnTo>
                <a:close/>
              </a:path>
              <a:path w="126365" h="227964">
                <a:moveTo>
                  <a:pt x="66979" y="111213"/>
                </a:moveTo>
                <a:lnTo>
                  <a:pt x="59232" y="111213"/>
                </a:lnTo>
                <a:lnTo>
                  <a:pt x="59232" y="129158"/>
                </a:lnTo>
                <a:lnTo>
                  <a:pt x="66979" y="129158"/>
                </a:lnTo>
                <a:lnTo>
                  <a:pt x="66979" y="111213"/>
                </a:lnTo>
                <a:close/>
              </a:path>
              <a:path w="126365" h="227964">
                <a:moveTo>
                  <a:pt x="91541" y="111213"/>
                </a:moveTo>
                <a:lnTo>
                  <a:pt x="83794" y="111213"/>
                </a:lnTo>
                <a:lnTo>
                  <a:pt x="83794" y="129158"/>
                </a:lnTo>
                <a:lnTo>
                  <a:pt x="91541" y="129158"/>
                </a:lnTo>
                <a:lnTo>
                  <a:pt x="91541" y="111213"/>
                </a:lnTo>
                <a:close/>
              </a:path>
              <a:path w="126365" h="227964">
                <a:moveTo>
                  <a:pt x="126225" y="111213"/>
                </a:moveTo>
                <a:lnTo>
                  <a:pt x="108356" y="111213"/>
                </a:lnTo>
                <a:lnTo>
                  <a:pt x="108356" y="129158"/>
                </a:lnTo>
                <a:lnTo>
                  <a:pt x="126225" y="129158"/>
                </a:lnTo>
                <a:lnTo>
                  <a:pt x="126225" y="111213"/>
                </a:lnTo>
                <a:close/>
              </a:path>
              <a:path w="126365" h="227964">
                <a:moveTo>
                  <a:pt x="42418" y="87325"/>
                </a:moveTo>
                <a:lnTo>
                  <a:pt x="34671" y="87325"/>
                </a:lnTo>
                <a:lnTo>
                  <a:pt x="34671" y="105270"/>
                </a:lnTo>
                <a:lnTo>
                  <a:pt x="42418" y="105270"/>
                </a:lnTo>
                <a:lnTo>
                  <a:pt x="42418" y="87325"/>
                </a:lnTo>
                <a:close/>
              </a:path>
              <a:path w="126365" h="227964">
                <a:moveTo>
                  <a:pt x="66979" y="87325"/>
                </a:moveTo>
                <a:lnTo>
                  <a:pt x="59232" y="87325"/>
                </a:lnTo>
                <a:lnTo>
                  <a:pt x="59232" y="105270"/>
                </a:lnTo>
                <a:lnTo>
                  <a:pt x="66979" y="105270"/>
                </a:lnTo>
                <a:lnTo>
                  <a:pt x="66979" y="87325"/>
                </a:lnTo>
                <a:close/>
              </a:path>
              <a:path w="126365" h="227964">
                <a:moveTo>
                  <a:pt x="91541" y="87325"/>
                </a:moveTo>
                <a:lnTo>
                  <a:pt x="83794" y="87325"/>
                </a:lnTo>
                <a:lnTo>
                  <a:pt x="83794" y="105270"/>
                </a:lnTo>
                <a:lnTo>
                  <a:pt x="91541" y="105270"/>
                </a:lnTo>
                <a:lnTo>
                  <a:pt x="91541" y="87325"/>
                </a:lnTo>
                <a:close/>
              </a:path>
              <a:path w="126365" h="227964">
                <a:moveTo>
                  <a:pt x="126225" y="87325"/>
                </a:moveTo>
                <a:lnTo>
                  <a:pt x="108356" y="87325"/>
                </a:lnTo>
                <a:lnTo>
                  <a:pt x="108356" y="105270"/>
                </a:lnTo>
                <a:lnTo>
                  <a:pt x="126225" y="105270"/>
                </a:lnTo>
                <a:lnTo>
                  <a:pt x="126225" y="87325"/>
                </a:lnTo>
                <a:close/>
              </a:path>
              <a:path w="126365" h="227964">
                <a:moveTo>
                  <a:pt x="42418" y="64287"/>
                </a:moveTo>
                <a:lnTo>
                  <a:pt x="34671" y="64287"/>
                </a:lnTo>
                <a:lnTo>
                  <a:pt x="34671" y="82232"/>
                </a:lnTo>
                <a:lnTo>
                  <a:pt x="42418" y="82232"/>
                </a:lnTo>
                <a:lnTo>
                  <a:pt x="42418" y="64287"/>
                </a:lnTo>
                <a:close/>
              </a:path>
              <a:path w="126365" h="227964">
                <a:moveTo>
                  <a:pt x="66979" y="64287"/>
                </a:moveTo>
                <a:lnTo>
                  <a:pt x="59232" y="64287"/>
                </a:lnTo>
                <a:lnTo>
                  <a:pt x="59232" y="82232"/>
                </a:lnTo>
                <a:lnTo>
                  <a:pt x="66979" y="82232"/>
                </a:lnTo>
                <a:lnTo>
                  <a:pt x="66979" y="64287"/>
                </a:lnTo>
                <a:close/>
              </a:path>
              <a:path w="126365" h="227964">
                <a:moveTo>
                  <a:pt x="91541" y="64287"/>
                </a:moveTo>
                <a:lnTo>
                  <a:pt x="83794" y="64287"/>
                </a:lnTo>
                <a:lnTo>
                  <a:pt x="83794" y="82232"/>
                </a:lnTo>
                <a:lnTo>
                  <a:pt x="91541" y="82232"/>
                </a:lnTo>
                <a:lnTo>
                  <a:pt x="91541" y="64287"/>
                </a:lnTo>
                <a:close/>
              </a:path>
              <a:path w="126365" h="227964">
                <a:moveTo>
                  <a:pt x="126225" y="64287"/>
                </a:moveTo>
                <a:lnTo>
                  <a:pt x="108356" y="64287"/>
                </a:lnTo>
                <a:lnTo>
                  <a:pt x="108356" y="82232"/>
                </a:lnTo>
                <a:lnTo>
                  <a:pt x="126225" y="82232"/>
                </a:lnTo>
                <a:lnTo>
                  <a:pt x="126225" y="64287"/>
                </a:lnTo>
                <a:close/>
              </a:path>
              <a:path w="126365" h="227964">
                <a:moveTo>
                  <a:pt x="42418" y="41236"/>
                </a:moveTo>
                <a:lnTo>
                  <a:pt x="34671" y="41236"/>
                </a:lnTo>
                <a:lnTo>
                  <a:pt x="34671" y="59181"/>
                </a:lnTo>
                <a:lnTo>
                  <a:pt x="42418" y="59181"/>
                </a:lnTo>
                <a:lnTo>
                  <a:pt x="42418" y="41236"/>
                </a:lnTo>
                <a:close/>
              </a:path>
              <a:path w="126365" h="227964">
                <a:moveTo>
                  <a:pt x="66979" y="41236"/>
                </a:moveTo>
                <a:lnTo>
                  <a:pt x="59232" y="41236"/>
                </a:lnTo>
                <a:lnTo>
                  <a:pt x="59232" y="59181"/>
                </a:lnTo>
                <a:lnTo>
                  <a:pt x="66979" y="59181"/>
                </a:lnTo>
                <a:lnTo>
                  <a:pt x="66979" y="41236"/>
                </a:lnTo>
                <a:close/>
              </a:path>
              <a:path w="126365" h="227964">
                <a:moveTo>
                  <a:pt x="91541" y="41236"/>
                </a:moveTo>
                <a:lnTo>
                  <a:pt x="83794" y="41236"/>
                </a:lnTo>
                <a:lnTo>
                  <a:pt x="83794" y="59181"/>
                </a:lnTo>
                <a:lnTo>
                  <a:pt x="91541" y="59181"/>
                </a:lnTo>
                <a:lnTo>
                  <a:pt x="91541" y="41236"/>
                </a:lnTo>
                <a:close/>
              </a:path>
              <a:path w="126365" h="227964">
                <a:moveTo>
                  <a:pt x="126225" y="41236"/>
                </a:moveTo>
                <a:lnTo>
                  <a:pt x="108356" y="41236"/>
                </a:lnTo>
                <a:lnTo>
                  <a:pt x="108356" y="59181"/>
                </a:lnTo>
                <a:lnTo>
                  <a:pt x="126225" y="59181"/>
                </a:lnTo>
                <a:lnTo>
                  <a:pt x="126225" y="41236"/>
                </a:lnTo>
                <a:close/>
              </a:path>
              <a:path w="126365" h="227964">
                <a:moveTo>
                  <a:pt x="42418" y="16713"/>
                </a:moveTo>
                <a:lnTo>
                  <a:pt x="34671" y="16713"/>
                </a:lnTo>
                <a:lnTo>
                  <a:pt x="34671" y="34658"/>
                </a:lnTo>
                <a:lnTo>
                  <a:pt x="42418" y="34658"/>
                </a:lnTo>
                <a:lnTo>
                  <a:pt x="42418" y="16713"/>
                </a:lnTo>
                <a:close/>
              </a:path>
              <a:path w="126365" h="227964">
                <a:moveTo>
                  <a:pt x="66979" y="16713"/>
                </a:moveTo>
                <a:lnTo>
                  <a:pt x="59232" y="16713"/>
                </a:lnTo>
                <a:lnTo>
                  <a:pt x="59232" y="34658"/>
                </a:lnTo>
                <a:lnTo>
                  <a:pt x="66979" y="34658"/>
                </a:lnTo>
                <a:lnTo>
                  <a:pt x="66979" y="16713"/>
                </a:lnTo>
                <a:close/>
              </a:path>
              <a:path w="126365" h="227964">
                <a:moveTo>
                  <a:pt x="91541" y="16713"/>
                </a:moveTo>
                <a:lnTo>
                  <a:pt x="83794" y="16713"/>
                </a:lnTo>
                <a:lnTo>
                  <a:pt x="83794" y="34658"/>
                </a:lnTo>
                <a:lnTo>
                  <a:pt x="91541" y="34658"/>
                </a:lnTo>
                <a:lnTo>
                  <a:pt x="91541" y="16713"/>
                </a:lnTo>
                <a:close/>
              </a:path>
              <a:path w="126365"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24" name="object 24"/>
          <p:cNvSpPr/>
          <p:nvPr/>
        </p:nvSpPr>
        <p:spPr>
          <a:xfrm>
            <a:off x="149936"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25" name="object 25"/>
          <p:cNvSpPr/>
          <p:nvPr/>
        </p:nvSpPr>
        <p:spPr>
          <a:xfrm>
            <a:off x="149936"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26" name="object 26"/>
          <p:cNvSpPr/>
          <p:nvPr/>
        </p:nvSpPr>
        <p:spPr>
          <a:xfrm>
            <a:off x="149936"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27" name="object 27"/>
          <p:cNvSpPr/>
          <p:nvPr/>
        </p:nvSpPr>
        <p:spPr>
          <a:xfrm>
            <a:off x="149936"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28" name="object 28"/>
          <p:cNvSpPr/>
          <p:nvPr/>
        </p:nvSpPr>
        <p:spPr>
          <a:xfrm>
            <a:off x="149936"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29" name="object 29"/>
          <p:cNvSpPr/>
          <p:nvPr/>
        </p:nvSpPr>
        <p:spPr>
          <a:xfrm>
            <a:off x="198361"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0" name="object 30"/>
          <p:cNvSpPr/>
          <p:nvPr/>
        </p:nvSpPr>
        <p:spPr>
          <a:xfrm>
            <a:off x="250850"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1" name="object 31"/>
          <p:cNvSpPr/>
          <p:nvPr/>
        </p:nvSpPr>
        <p:spPr>
          <a:xfrm>
            <a:off x="198361"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2" name="object 32"/>
          <p:cNvSpPr/>
          <p:nvPr/>
        </p:nvSpPr>
        <p:spPr>
          <a:xfrm>
            <a:off x="250850"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3" name="object 33"/>
          <p:cNvSpPr/>
          <p:nvPr/>
        </p:nvSpPr>
        <p:spPr>
          <a:xfrm>
            <a:off x="1805355"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34" name="object 34"/>
          <p:cNvSpPr/>
          <p:nvPr/>
        </p:nvSpPr>
        <p:spPr>
          <a:xfrm>
            <a:off x="1805355"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35" name="object 35"/>
          <p:cNvSpPr/>
          <p:nvPr/>
        </p:nvSpPr>
        <p:spPr>
          <a:xfrm>
            <a:off x="1805355"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36" name="object 36"/>
          <p:cNvSpPr/>
          <p:nvPr/>
        </p:nvSpPr>
        <p:spPr>
          <a:xfrm>
            <a:off x="1858136" y="5094185"/>
            <a:ext cx="13970" cy="19685"/>
          </a:xfrm>
          <a:custGeom>
            <a:avLst/>
            <a:gdLst/>
            <a:ahLst/>
            <a:cxnLst/>
            <a:rect l="l" t="t" r="r" b="b"/>
            <a:pathLst>
              <a:path w="13969"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37" name="object 37"/>
          <p:cNvSpPr/>
          <p:nvPr/>
        </p:nvSpPr>
        <p:spPr>
          <a:xfrm>
            <a:off x="1897354"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38" name="object 38"/>
          <p:cNvSpPr/>
          <p:nvPr/>
        </p:nvSpPr>
        <p:spPr>
          <a:xfrm>
            <a:off x="801714"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19" y="90512"/>
                </a:lnTo>
                <a:lnTo>
                  <a:pt x="57619" y="72567"/>
                </a:lnTo>
                <a:lnTo>
                  <a:pt x="158114" y="72567"/>
                </a:lnTo>
                <a:lnTo>
                  <a:pt x="158114" y="64769"/>
                </a:lnTo>
                <a:close/>
              </a:path>
              <a:path w="191134" h="132079">
                <a:moveTo>
                  <a:pt x="110096" y="72567"/>
                </a:moveTo>
                <a:lnTo>
                  <a:pt x="80733" y="72567"/>
                </a:lnTo>
                <a:lnTo>
                  <a:pt x="80733"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39" name="object 39"/>
          <p:cNvSpPr/>
          <p:nvPr/>
        </p:nvSpPr>
        <p:spPr>
          <a:xfrm>
            <a:off x="0" y="4953994"/>
            <a:ext cx="151765" cy="197485"/>
          </a:xfrm>
          <a:custGeom>
            <a:avLst/>
            <a:gdLst/>
            <a:ahLst/>
            <a:cxnLst/>
            <a:rect l="l" t="t" r="r" b="b"/>
            <a:pathLst>
              <a:path w="151765" h="197485">
                <a:moveTo>
                  <a:pt x="56286" y="0"/>
                </a:moveTo>
                <a:lnTo>
                  <a:pt x="0" y="20167"/>
                </a:lnTo>
                <a:lnTo>
                  <a:pt x="0" y="196888"/>
                </a:lnTo>
                <a:lnTo>
                  <a:pt x="118986" y="196888"/>
                </a:lnTo>
                <a:lnTo>
                  <a:pt x="118986" y="163144"/>
                </a:lnTo>
                <a:lnTo>
                  <a:pt x="22390" y="163144"/>
                </a:lnTo>
                <a:lnTo>
                  <a:pt x="22390" y="117652"/>
                </a:lnTo>
                <a:lnTo>
                  <a:pt x="118986" y="117652"/>
                </a:lnTo>
                <a:lnTo>
                  <a:pt x="118986" y="94742"/>
                </a:lnTo>
                <a:lnTo>
                  <a:pt x="22390" y="94742"/>
                </a:lnTo>
                <a:lnTo>
                  <a:pt x="22390" y="49263"/>
                </a:lnTo>
                <a:lnTo>
                  <a:pt x="118986" y="49263"/>
                </a:lnTo>
                <a:lnTo>
                  <a:pt x="118986" y="34175"/>
                </a:lnTo>
                <a:lnTo>
                  <a:pt x="151701" y="34175"/>
                </a:lnTo>
                <a:lnTo>
                  <a:pt x="56286" y="0"/>
                </a:lnTo>
                <a:close/>
              </a:path>
              <a:path w="151765" h="197485">
                <a:moveTo>
                  <a:pt x="49847" y="117652"/>
                </a:moveTo>
                <a:lnTo>
                  <a:pt x="36055" y="117652"/>
                </a:lnTo>
                <a:lnTo>
                  <a:pt x="36055" y="163144"/>
                </a:lnTo>
                <a:lnTo>
                  <a:pt x="49847" y="163144"/>
                </a:lnTo>
                <a:lnTo>
                  <a:pt x="49847" y="117652"/>
                </a:lnTo>
                <a:close/>
              </a:path>
              <a:path w="151765" h="197485">
                <a:moveTo>
                  <a:pt x="76517" y="117652"/>
                </a:moveTo>
                <a:lnTo>
                  <a:pt x="63512" y="117652"/>
                </a:lnTo>
                <a:lnTo>
                  <a:pt x="63512" y="163144"/>
                </a:lnTo>
                <a:lnTo>
                  <a:pt x="76517" y="163144"/>
                </a:lnTo>
                <a:lnTo>
                  <a:pt x="76517" y="117652"/>
                </a:lnTo>
                <a:close/>
              </a:path>
              <a:path w="151765" h="197485">
                <a:moveTo>
                  <a:pt x="118986" y="117652"/>
                </a:moveTo>
                <a:lnTo>
                  <a:pt x="90182" y="117652"/>
                </a:lnTo>
                <a:lnTo>
                  <a:pt x="90182" y="163144"/>
                </a:lnTo>
                <a:lnTo>
                  <a:pt x="118986" y="163144"/>
                </a:lnTo>
                <a:lnTo>
                  <a:pt x="118986" y="117652"/>
                </a:lnTo>
                <a:close/>
              </a:path>
              <a:path w="151765" h="197485">
                <a:moveTo>
                  <a:pt x="49847" y="49263"/>
                </a:moveTo>
                <a:lnTo>
                  <a:pt x="36055" y="49263"/>
                </a:lnTo>
                <a:lnTo>
                  <a:pt x="36055" y="94742"/>
                </a:lnTo>
                <a:lnTo>
                  <a:pt x="49847" y="94742"/>
                </a:lnTo>
                <a:lnTo>
                  <a:pt x="49847" y="49263"/>
                </a:lnTo>
                <a:close/>
              </a:path>
              <a:path w="151765" h="197485">
                <a:moveTo>
                  <a:pt x="76517" y="49263"/>
                </a:moveTo>
                <a:lnTo>
                  <a:pt x="63512" y="49263"/>
                </a:lnTo>
                <a:lnTo>
                  <a:pt x="63512" y="94742"/>
                </a:lnTo>
                <a:lnTo>
                  <a:pt x="76517" y="94742"/>
                </a:lnTo>
                <a:lnTo>
                  <a:pt x="76517" y="49263"/>
                </a:lnTo>
                <a:close/>
              </a:path>
              <a:path w="151765" h="197485">
                <a:moveTo>
                  <a:pt x="118986" y="49263"/>
                </a:moveTo>
                <a:lnTo>
                  <a:pt x="90182" y="49263"/>
                </a:lnTo>
                <a:lnTo>
                  <a:pt x="90182" y="94742"/>
                </a:lnTo>
                <a:lnTo>
                  <a:pt x="118986" y="94742"/>
                </a:lnTo>
                <a:lnTo>
                  <a:pt x="118986" y="49263"/>
                </a:lnTo>
                <a:close/>
              </a:path>
            </a:pathLst>
          </a:custGeom>
          <a:solidFill>
            <a:srgbClr val="FFFFFF"/>
          </a:solidFill>
        </p:spPr>
        <p:txBody>
          <a:bodyPr wrap="square" lIns="0" tIns="0" rIns="0" bIns="0" rtlCol="0"/>
          <a:lstStyle/>
          <a:p>
            <a:endParaRPr/>
          </a:p>
        </p:txBody>
      </p:sp>
      <p:sp>
        <p:nvSpPr>
          <p:cNvPr id="40" name="object 40"/>
          <p:cNvSpPr/>
          <p:nvPr/>
        </p:nvSpPr>
        <p:spPr>
          <a:xfrm>
            <a:off x="2032909"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1" name="object 41"/>
          <p:cNvSpPr/>
          <p:nvPr/>
        </p:nvSpPr>
        <p:spPr>
          <a:xfrm>
            <a:off x="1204066"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2" name="object 42"/>
          <p:cNvSpPr/>
          <p:nvPr/>
        </p:nvSpPr>
        <p:spPr>
          <a:xfrm>
            <a:off x="1918516" y="4994475"/>
            <a:ext cx="126364" cy="156845"/>
          </a:xfrm>
          <a:custGeom>
            <a:avLst/>
            <a:gdLst/>
            <a:ahLst/>
            <a:cxnLst/>
            <a:rect l="l" t="t" r="r" b="b"/>
            <a:pathLst>
              <a:path w="126364" h="156845">
                <a:moveTo>
                  <a:pt x="63118"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8"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43" name="object 43"/>
          <p:cNvSpPr/>
          <p:nvPr/>
        </p:nvSpPr>
        <p:spPr>
          <a:xfrm>
            <a:off x="992540"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44" name="object 44"/>
          <p:cNvSpPr/>
          <p:nvPr/>
        </p:nvSpPr>
        <p:spPr>
          <a:xfrm>
            <a:off x="1110865" y="5030289"/>
            <a:ext cx="126364" cy="120650"/>
          </a:xfrm>
          <a:custGeom>
            <a:avLst/>
            <a:gdLst/>
            <a:ahLst/>
            <a:cxnLst/>
            <a:rect l="l" t="t" r="r" b="b"/>
            <a:pathLst>
              <a:path w="126365"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45" name="object 45"/>
          <p:cNvSpPr/>
          <p:nvPr/>
        </p:nvSpPr>
        <p:spPr>
          <a:xfrm>
            <a:off x="407107"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46" name="object 46"/>
          <p:cNvSpPr/>
          <p:nvPr/>
        </p:nvSpPr>
        <p:spPr>
          <a:xfrm>
            <a:off x="547331"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47" name="object 47"/>
          <p:cNvSpPr/>
          <p:nvPr/>
        </p:nvSpPr>
        <p:spPr>
          <a:xfrm>
            <a:off x="1651280" y="4961836"/>
            <a:ext cx="126225" cy="189039"/>
          </a:xfrm>
          <a:prstGeom prst="rect">
            <a:avLst/>
          </a:prstGeom>
          <a:blipFill>
            <a:blip r:embed="rId2" cstate="print"/>
            <a:stretch>
              <a:fillRect/>
            </a:stretch>
          </a:blipFill>
        </p:spPr>
        <p:txBody>
          <a:bodyPr wrap="square" lIns="0" tIns="0" rIns="0" bIns="0" rtlCol="0"/>
          <a:lstStyle/>
          <a:p>
            <a:endParaRPr/>
          </a:p>
        </p:txBody>
      </p:sp>
      <p:sp>
        <p:nvSpPr>
          <p:cNvPr id="48" name="object 48"/>
          <p:cNvSpPr/>
          <p:nvPr/>
        </p:nvSpPr>
        <p:spPr>
          <a:xfrm>
            <a:off x="2408110"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49" name="object 49"/>
          <p:cNvSpPr/>
          <p:nvPr/>
        </p:nvSpPr>
        <p:spPr>
          <a:xfrm>
            <a:off x="2408110" y="5061889"/>
            <a:ext cx="24130" cy="45720"/>
          </a:xfrm>
          <a:custGeom>
            <a:avLst/>
            <a:gdLst/>
            <a:ahLst/>
            <a:cxnLst/>
            <a:rect l="l" t="t" r="r" b="b"/>
            <a:pathLst>
              <a:path w="24130"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50" name="object 50"/>
          <p:cNvSpPr/>
          <p:nvPr/>
        </p:nvSpPr>
        <p:spPr>
          <a:xfrm>
            <a:off x="2408110"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51" name="object 51"/>
          <p:cNvSpPr/>
          <p:nvPr/>
        </p:nvSpPr>
        <p:spPr>
          <a:xfrm>
            <a:off x="2408110" y="4994579"/>
            <a:ext cx="24130" cy="44450"/>
          </a:xfrm>
          <a:custGeom>
            <a:avLst/>
            <a:gdLst/>
            <a:ahLst/>
            <a:cxnLst/>
            <a:rect l="l" t="t" r="r" b="b"/>
            <a:pathLst>
              <a:path w="24130"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52" name="object 52"/>
          <p:cNvSpPr/>
          <p:nvPr/>
        </p:nvSpPr>
        <p:spPr>
          <a:xfrm>
            <a:off x="2408110"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53" name="object 53"/>
          <p:cNvSpPr/>
          <p:nvPr/>
        </p:nvSpPr>
        <p:spPr>
          <a:xfrm>
            <a:off x="2445791" y="5062410"/>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4" name="object 54"/>
          <p:cNvSpPr/>
          <p:nvPr/>
        </p:nvSpPr>
        <p:spPr>
          <a:xfrm>
            <a:off x="2473236"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5" name="object 55"/>
          <p:cNvSpPr/>
          <p:nvPr/>
        </p:nvSpPr>
        <p:spPr>
          <a:xfrm>
            <a:off x="2445791" y="4994008"/>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6" name="object 56"/>
          <p:cNvSpPr/>
          <p:nvPr/>
        </p:nvSpPr>
        <p:spPr>
          <a:xfrm>
            <a:off x="2473236"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7" name="object 57"/>
          <p:cNvSpPr/>
          <p:nvPr/>
        </p:nvSpPr>
        <p:spPr>
          <a:xfrm>
            <a:off x="4480153"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8" name="object 58"/>
          <p:cNvSpPr/>
          <p:nvPr/>
        </p:nvSpPr>
        <p:spPr>
          <a:xfrm>
            <a:off x="3350983"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59" name="object 59"/>
          <p:cNvSpPr/>
          <p:nvPr/>
        </p:nvSpPr>
        <p:spPr>
          <a:xfrm>
            <a:off x="3346246"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0" name="object 60"/>
          <p:cNvSpPr/>
          <p:nvPr/>
        </p:nvSpPr>
        <p:spPr>
          <a:xfrm>
            <a:off x="3346246"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61" name="object 61"/>
          <p:cNvSpPr/>
          <p:nvPr/>
        </p:nvSpPr>
        <p:spPr>
          <a:xfrm>
            <a:off x="3346246"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2" name="object 62"/>
          <p:cNvSpPr/>
          <p:nvPr/>
        </p:nvSpPr>
        <p:spPr>
          <a:xfrm>
            <a:off x="3346246"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63" name="object 63"/>
          <p:cNvSpPr/>
          <p:nvPr/>
        </p:nvSpPr>
        <p:spPr>
          <a:xfrm>
            <a:off x="338899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4" name="object 64"/>
          <p:cNvSpPr/>
          <p:nvPr/>
        </p:nvSpPr>
        <p:spPr>
          <a:xfrm>
            <a:off x="3416617"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5" name="object 65"/>
          <p:cNvSpPr/>
          <p:nvPr/>
        </p:nvSpPr>
        <p:spPr>
          <a:xfrm>
            <a:off x="338899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6" name="object 66"/>
          <p:cNvSpPr/>
          <p:nvPr/>
        </p:nvSpPr>
        <p:spPr>
          <a:xfrm>
            <a:off x="3416617"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7" name="object 67"/>
          <p:cNvSpPr/>
          <p:nvPr/>
        </p:nvSpPr>
        <p:spPr>
          <a:xfrm>
            <a:off x="3743464"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68" name="object 68"/>
          <p:cNvSpPr/>
          <p:nvPr/>
        </p:nvSpPr>
        <p:spPr>
          <a:xfrm>
            <a:off x="374346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9" name="object 69"/>
          <p:cNvSpPr/>
          <p:nvPr/>
        </p:nvSpPr>
        <p:spPr>
          <a:xfrm>
            <a:off x="374346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70" name="object 70"/>
          <p:cNvSpPr/>
          <p:nvPr/>
        </p:nvSpPr>
        <p:spPr>
          <a:xfrm>
            <a:off x="374346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1" name="object 71"/>
          <p:cNvSpPr/>
          <p:nvPr/>
        </p:nvSpPr>
        <p:spPr>
          <a:xfrm>
            <a:off x="374346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72" name="object 72"/>
          <p:cNvSpPr/>
          <p:nvPr/>
        </p:nvSpPr>
        <p:spPr>
          <a:xfrm>
            <a:off x="3786213"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3" name="object 73"/>
          <p:cNvSpPr/>
          <p:nvPr/>
        </p:nvSpPr>
        <p:spPr>
          <a:xfrm>
            <a:off x="381383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4" name="object 74"/>
          <p:cNvSpPr/>
          <p:nvPr/>
        </p:nvSpPr>
        <p:spPr>
          <a:xfrm>
            <a:off x="3786213"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5" name="object 75"/>
          <p:cNvSpPr/>
          <p:nvPr/>
        </p:nvSpPr>
        <p:spPr>
          <a:xfrm>
            <a:off x="381383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6" name="object 76"/>
          <p:cNvSpPr/>
          <p:nvPr/>
        </p:nvSpPr>
        <p:spPr>
          <a:xfrm>
            <a:off x="2499982"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77" name="object 77"/>
          <p:cNvSpPr/>
          <p:nvPr/>
        </p:nvSpPr>
        <p:spPr>
          <a:xfrm>
            <a:off x="2514326"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78" name="object 78"/>
          <p:cNvSpPr/>
          <p:nvPr/>
        </p:nvSpPr>
        <p:spPr>
          <a:xfrm>
            <a:off x="2499982"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79" name="object 79"/>
          <p:cNvSpPr/>
          <p:nvPr/>
        </p:nvSpPr>
        <p:spPr>
          <a:xfrm>
            <a:off x="2543549"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0" name="object 80"/>
          <p:cNvSpPr/>
          <p:nvPr/>
        </p:nvSpPr>
        <p:spPr>
          <a:xfrm>
            <a:off x="2563101"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81" name="object 81"/>
          <p:cNvSpPr/>
          <p:nvPr/>
        </p:nvSpPr>
        <p:spPr>
          <a:xfrm>
            <a:off x="2582653"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2" name="object 82"/>
          <p:cNvSpPr/>
          <p:nvPr/>
        </p:nvSpPr>
        <p:spPr>
          <a:xfrm>
            <a:off x="2611869"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83" name="object 83"/>
          <p:cNvSpPr/>
          <p:nvPr/>
        </p:nvSpPr>
        <p:spPr>
          <a:xfrm>
            <a:off x="4567110" y="4923002"/>
            <a:ext cx="126364" cy="227965"/>
          </a:xfrm>
          <a:custGeom>
            <a:avLst/>
            <a:gdLst/>
            <a:ahLst/>
            <a:cxnLst/>
            <a:rect l="l" t="t" r="r" b="b"/>
            <a:pathLst>
              <a:path w="126364"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4" h="227964">
                <a:moveTo>
                  <a:pt x="42418" y="177774"/>
                </a:moveTo>
                <a:lnTo>
                  <a:pt x="34671" y="177774"/>
                </a:lnTo>
                <a:lnTo>
                  <a:pt x="34671" y="195719"/>
                </a:lnTo>
                <a:lnTo>
                  <a:pt x="42418" y="195719"/>
                </a:lnTo>
                <a:lnTo>
                  <a:pt x="42418" y="177774"/>
                </a:lnTo>
                <a:close/>
              </a:path>
              <a:path w="126364" h="227964">
                <a:moveTo>
                  <a:pt x="66979" y="177774"/>
                </a:moveTo>
                <a:lnTo>
                  <a:pt x="59232" y="177774"/>
                </a:lnTo>
                <a:lnTo>
                  <a:pt x="59232" y="195719"/>
                </a:lnTo>
                <a:lnTo>
                  <a:pt x="66979" y="195719"/>
                </a:lnTo>
                <a:lnTo>
                  <a:pt x="66979" y="177774"/>
                </a:lnTo>
                <a:close/>
              </a:path>
              <a:path w="126364" h="227964">
                <a:moveTo>
                  <a:pt x="91541" y="177774"/>
                </a:moveTo>
                <a:lnTo>
                  <a:pt x="83794" y="177774"/>
                </a:lnTo>
                <a:lnTo>
                  <a:pt x="83794" y="195719"/>
                </a:lnTo>
                <a:lnTo>
                  <a:pt x="91541" y="195719"/>
                </a:lnTo>
                <a:lnTo>
                  <a:pt x="91541" y="177774"/>
                </a:lnTo>
                <a:close/>
              </a:path>
              <a:path w="126364" h="227964">
                <a:moveTo>
                  <a:pt x="126225" y="177774"/>
                </a:moveTo>
                <a:lnTo>
                  <a:pt x="108356" y="177774"/>
                </a:lnTo>
                <a:lnTo>
                  <a:pt x="108356" y="195719"/>
                </a:lnTo>
                <a:lnTo>
                  <a:pt x="126225" y="195719"/>
                </a:lnTo>
                <a:lnTo>
                  <a:pt x="126225" y="177774"/>
                </a:lnTo>
                <a:close/>
              </a:path>
              <a:path w="126364" h="227964">
                <a:moveTo>
                  <a:pt x="42418" y="155143"/>
                </a:moveTo>
                <a:lnTo>
                  <a:pt x="34671" y="155143"/>
                </a:lnTo>
                <a:lnTo>
                  <a:pt x="34671" y="173088"/>
                </a:lnTo>
                <a:lnTo>
                  <a:pt x="42418" y="173088"/>
                </a:lnTo>
                <a:lnTo>
                  <a:pt x="42418" y="155143"/>
                </a:lnTo>
                <a:close/>
              </a:path>
              <a:path w="126364" h="227964">
                <a:moveTo>
                  <a:pt x="66979" y="155143"/>
                </a:moveTo>
                <a:lnTo>
                  <a:pt x="59232" y="155143"/>
                </a:lnTo>
                <a:lnTo>
                  <a:pt x="59232" y="173088"/>
                </a:lnTo>
                <a:lnTo>
                  <a:pt x="66979" y="173088"/>
                </a:lnTo>
                <a:lnTo>
                  <a:pt x="66979" y="155143"/>
                </a:lnTo>
                <a:close/>
              </a:path>
              <a:path w="126364" h="227964">
                <a:moveTo>
                  <a:pt x="91541" y="155143"/>
                </a:moveTo>
                <a:lnTo>
                  <a:pt x="83794" y="155143"/>
                </a:lnTo>
                <a:lnTo>
                  <a:pt x="83794" y="173088"/>
                </a:lnTo>
                <a:lnTo>
                  <a:pt x="91541" y="173088"/>
                </a:lnTo>
                <a:lnTo>
                  <a:pt x="91541" y="155143"/>
                </a:lnTo>
                <a:close/>
              </a:path>
              <a:path w="126364" h="227964">
                <a:moveTo>
                  <a:pt x="126225" y="155143"/>
                </a:moveTo>
                <a:lnTo>
                  <a:pt x="108356" y="155143"/>
                </a:lnTo>
                <a:lnTo>
                  <a:pt x="108356" y="173088"/>
                </a:lnTo>
                <a:lnTo>
                  <a:pt x="126225" y="173088"/>
                </a:lnTo>
                <a:lnTo>
                  <a:pt x="126225" y="155143"/>
                </a:lnTo>
                <a:close/>
              </a:path>
              <a:path w="126364" h="227964">
                <a:moveTo>
                  <a:pt x="42418" y="133349"/>
                </a:moveTo>
                <a:lnTo>
                  <a:pt x="34671" y="133349"/>
                </a:lnTo>
                <a:lnTo>
                  <a:pt x="34671" y="151295"/>
                </a:lnTo>
                <a:lnTo>
                  <a:pt x="42418" y="151295"/>
                </a:lnTo>
                <a:lnTo>
                  <a:pt x="42418" y="133349"/>
                </a:lnTo>
                <a:close/>
              </a:path>
              <a:path w="126364" h="227964">
                <a:moveTo>
                  <a:pt x="66979" y="133349"/>
                </a:moveTo>
                <a:lnTo>
                  <a:pt x="59232" y="133349"/>
                </a:lnTo>
                <a:lnTo>
                  <a:pt x="59232" y="151295"/>
                </a:lnTo>
                <a:lnTo>
                  <a:pt x="66979" y="151295"/>
                </a:lnTo>
                <a:lnTo>
                  <a:pt x="66979" y="133349"/>
                </a:lnTo>
                <a:close/>
              </a:path>
              <a:path w="126364" h="227964">
                <a:moveTo>
                  <a:pt x="91541" y="133349"/>
                </a:moveTo>
                <a:lnTo>
                  <a:pt x="83794" y="133349"/>
                </a:lnTo>
                <a:lnTo>
                  <a:pt x="83794" y="151295"/>
                </a:lnTo>
                <a:lnTo>
                  <a:pt x="91541" y="151295"/>
                </a:lnTo>
                <a:lnTo>
                  <a:pt x="91541" y="133349"/>
                </a:lnTo>
                <a:close/>
              </a:path>
              <a:path w="126364" h="227964">
                <a:moveTo>
                  <a:pt x="126225" y="133349"/>
                </a:moveTo>
                <a:lnTo>
                  <a:pt x="108356" y="133349"/>
                </a:lnTo>
                <a:lnTo>
                  <a:pt x="108356" y="151295"/>
                </a:lnTo>
                <a:lnTo>
                  <a:pt x="126225" y="151295"/>
                </a:lnTo>
                <a:lnTo>
                  <a:pt x="126225" y="133349"/>
                </a:lnTo>
                <a:close/>
              </a:path>
              <a:path w="126364" h="227964">
                <a:moveTo>
                  <a:pt x="42418" y="111213"/>
                </a:moveTo>
                <a:lnTo>
                  <a:pt x="34671" y="111213"/>
                </a:lnTo>
                <a:lnTo>
                  <a:pt x="34671" y="129158"/>
                </a:lnTo>
                <a:lnTo>
                  <a:pt x="42418" y="129158"/>
                </a:lnTo>
                <a:lnTo>
                  <a:pt x="42418" y="111213"/>
                </a:lnTo>
                <a:close/>
              </a:path>
              <a:path w="126364" h="227964">
                <a:moveTo>
                  <a:pt x="66979" y="111213"/>
                </a:moveTo>
                <a:lnTo>
                  <a:pt x="59232" y="111213"/>
                </a:lnTo>
                <a:lnTo>
                  <a:pt x="59232" y="129158"/>
                </a:lnTo>
                <a:lnTo>
                  <a:pt x="66979" y="129158"/>
                </a:lnTo>
                <a:lnTo>
                  <a:pt x="66979" y="111213"/>
                </a:lnTo>
                <a:close/>
              </a:path>
              <a:path w="126364" h="227964">
                <a:moveTo>
                  <a:pt x="91541" y="111213"/>
                </a:moveTo>
                <a:lnTo>
                  <a:pt x="83794" y="111213"/>
                </a:lnTo>
                <a:lnTo>
                  <a:pt x="83794" y="129158"/>
                </a:lnTo>
                <a:lnTo>
                  <a:pt x="91541" y="129158"/>
                </a:lnTo>
                <a:lnTo>
                  <a:pt x="91541" y="111213"/>
                </a:lnTo>
                <a:close/>
              </a:path>
              <a:path w="126364" h="227964">
                <a:moveTo>
                  <a:pt x="126225" y="111213"/>
                </a:moveTo>
                <a:lnTo>
                  <a:pt x="108356" y="111213"/>
                </a:lnTo>
                <a:lnTo>
                  <a:pt x="108356" y="129158"/>
                </a:lnTo>
                <a:lnTo>
                  <a:pt x="126225" y="129158"/>
                </a:lnTo>
                <a:lnTo>
                  <a:pt x="126225" y="111213"/>
                </a:lnTo>
                <a:close/>
              </a:path>
              <a:path w="126364" h="227964">
                <a:moveTo>
                  <a:pt x="42418" y="87325"/>
                </a:moveTo>
                <a:lnTo>
                  <a:pt x="34671" y="87325"/>
                </a:lnTo>
                <a:lnTo>
                  <a:pt x="34671" y="105270"/>
                </a:lnTo>
                <a:lnTo>
                  <a:pt x="42418" y="105270"/>
                </a:lnTo>
                <a:lnTo>
                  <a:pt x="42418" y="87325"/>
                </a:lnTo>
                <a:close/>
              </a:path>
              <a:path w="126364" h="227964">
                <a:moveTo>
                  <a:pt x="66979" y="87325"/>
                </a:moveTo>
                <a:lnTo>
                  <a:pt x="59232" y="87325"/>
                </a:lnTo>
                <a:lnTo>
                  <a:pt x="59232" y="105270"/>
                </a:lnTo>
                <a:lnTo>
                  <a:pt x="66979" y="105270"/>
                </a:lnTo>
                <a:lnTo>
                  <a:pt x="66979" y="87325"/>
                </a:lnTo>
                <a:close/>
              </a:path>
              <a:path w="126364" h="227964">
                <a:moveTo>
                  <a:pt x="91541" y="87325"/>
                </a:moveTo>
                <a:lnTo>
                  <a:pt x="83794" y="87325"/>
                </a:lnTo>
                <a:lnTo>
                  <a:pt x="83794" y="105270"/>
                </a:lnTo>
                <a:lnTo>
                  <a:pt x="91541" y="105270"/>
                </a:lnTo>
                <a:lnTo>
                  <a:pt x="91541" y="87325"/>
                </a:lnTo>
                <a:close/>
              </a:path>
              <a:path w="126364" h="227964">
                <a:moveTo>
                  <a:pt x="126225" y="87325"/>
                </a:moveTo>
                <a:lnTo>
                  <a:pt x="108356" y="87325"/>
                </a:lnTo>
                <a:lnTo>
                  <a:pt x="108356" y="105270"/>
                </a:lnTo>
                <a:lnTo>
                  <a:pt x="126225" y="105270"/>
                </a:lnTo>
                <a:lnTo>
                  <a:pt x="126225" y="87325"/>
                </a:lnTo>
                <a:close/>
              </a:path>
              <a:path w="126364" h="227964">
                <a:moveTo>
                  <a:pt x="42418" y="64287"/>
                </a:moveTo>
                <a:lnTo>
                  <a:pt x="34671" y="64287"/>
                </a:lnTo>
                <a:lnTo>
                  <a:pt x="34671" y="82232"/>
                </a:lnTo>
                <a:lnTo>
                  <a:pt x="42418" y="82232"/>
                </a:lnTo>
                <a:lnTo>
                  <a:pt x="42418" y="64287"/>
                </a:lnTo>
                <a:close/>
              </a:path>
              <a:path w="126364" h="227964">
                <a:moveTo>
                  <a:pt x="66979" y="64287"/>
                </a:moveTo>
                <a:lnTo>
                  <a:pt x="59232" y="64287"/>
                </a:lnTo>
                <a:lnTo>
                  <a:pt x="59232" y="82232"/>
                </a:lnTo>
                <a:lnTo>
                  <a:pt x="66979" y="82232"/>
                </a:lnTo>
                <a:lnTo>
                  <a:pt x="66979" y="64287"/>
                </a:lnTo>
                <a:close/>
              </a:path>
              <a:path w="126364" h="227964">
                <a:moveTo>
                  <a:pt x="91541" y="64287"/>
                </a:moveTo>
                <a:lnTo>
                  <a:pt x="83794" y="64287"/>
                </a:lnTo>
                <a:lnTo>
                  <a:pt x="83794" y="82232"/>
                </a:lnTo>
                <a:lnTo>
                  <a:pt x="91541" y="82232"/>
                </a:lnTo>
                <a:lnTo>
                  <a:pt x="91541" y="64287"/>
                </a:lnTo>
                <a:close/>
              </a:path>
              <a:path w="126364" h="227964">
                <a:moveTo>
                  <a:pt x="126225" y="64287"/>
                </a:moveTo>
                <a:lnTo>
                  <a:pt x="108356" y="64287"/>
                </a:lnTo>
                <a:lnTo>
                  <a:pt x="108356" y="82232"/>
                </a:lnTo>
                <a:lnTo>
                  <a:pt x="126225" y="82232"/>
                </a:lnTo>
                <a:lnTo>
                  <a:pt x="126225" y="64287"/>
                </a:lnTo>
                <a:close/>
              </a:path>
              <a:path w="126364" h="227964">
                <a:moveTo>
                  <a:pt x="42418" y="41236"/>
                </a:moveTo>
                <a:lnTo>
                  <a:pt x="34671" y="41236"/>
                </a:lnTo>
                <a:lnTo>
                  <a:pt x="34671" y="59181"/>
                </a:lnTo>
                <a:lnTo>
                  <a:pt x="42418" y="59181"/>
                </a:lnTo>
                <a:lnTo>
                  <a:pt x="42418" y="41236"/>
                </a:lnTo>
                <a:close/>
              </a:path>
              <a:path w="126364" h="227964">
                <a:moveTo>
                  <a:pt x="66979" y="41236"/>
                </a:moveTo>
                <a:lnTo>
                  <a:pt x="59232" y="41236"/>
                </a:lnTo>
                <a:lnTo>
                  <a:pt x="59232" y="59181"/>
                </a:lnTo>
                <a:lnTo>
                  <a:pt x="66979" y="59181"/>
                </a:lnTo>
                <a:lnTo>
                  <a:pt x="66979" y="41236"/>
                </a:lnTo>
                <a:close/>
              </a:path>
              <a:path w="126364" h="227964">
                <a:moveTo>
                  <a:pt x="91541" y="41236"/>
                </a:moveTo>
                <a:lnTo>
                  <a:pt x="83794" y="41236"/>
                </a:lnTo>
                <a:lnTo>
                  <a:pt x="83794" y="59181"/>
                </a:lnTo>
                <a:lnTo>
                  <a:pt x="91541" y="59181"/>
                </a:lnTo>
                <a:lnTo>
                  <a:pt x="91541" y="41236"/>
                </a:lnTo>
                <a:close/>
              </a:path>
              <a:path w="126364" h="227964">
                <a:moveTo>
                  <a:pt x="126225" y="41236"/>
                </a:moveTo>
                <a:lnTo>
                  <a:pt x="108356" y="41236"/>
                </a:lnTo>
                <a:lnTo>
                  <a:pt x="108356" y="59181"/>
                </a:lnTo>
                <a:lnTo>
                  <a:pt x="126225" y="59181"/>
                </a:lnTo>
                <a:lnTo>
                  <a:pt x="126225" y="41236"/>
                </a:lnTo>
                <a:close/>
              </a:path>
              <a:path w="126364" h="227964">
                <a:moveTo>
                  <a:pt x="42418" y="16713"/>
                </a:moveTo>
                <a:lnTo>
                  <a:pt x="34671" y="16713"/>
                </a:lnTo>
                <a:lnTo>
                  <a:pt x="34671" y="34658"/>
                </a:lnTo>
                <a:lnTo>
                  <a:pt x="42418" y="34658"/>
                </a:lnTo>
                <a:lnTo>
                  <a:pt x="42418" y="16713"/>
                </a:lnTo>
                <a:close/>
              </a:path>
              <a:path w="126364" h="227964">
                <a:moveTo>
                  <a:pt x="66979" y="16713"/>
                </a:moveTo>
                <a:lnTo>
                  <a:pt x="59232" y="16713"/>
                </a:lnTo>
                <a:lnTo>
                  <a:pt x="59232" y="34658"/>
                </a:lnTo>
                <a:lnTo>
                  <a:pt x="66979" y="34658"/>
                </a:lnTo>
                <a:lnTo>
                  <a:pt x="66979" y="16713"/>
                </a:lnTo>
                <a:close/>
              </a:path>
              <a:path w="126364" h="227964">
                <a:moveTo>
                  <a:pt x="91541" y="16713"/>
                </a:moveTo>
                <a:lnTo>
                  <a:pt x="83794" y="16713"/>
                </a:lnTo>
                <a:lnTo>
                  <a:pt x="83794" y="34658"/>
                </a:lnTo>
                <a:lnTo>
                  <a:pt x="91541" y="34658"/>
                </a:lnTo>
                <a:lnTo>
                  <a:pt x="91541" y="16713"/>
                </a:lnTo>
                <a:close/>
              </a:path>
              <a:path w="126364"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84" name="object 84"/>
          <p:cNvSpPr/>
          <p:nvPr/>
        </p:nvSpPr>
        <p:spPr>
          <a:xfrm>
            <a:off x="3224758"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85" name="object 85"/>
          <p:cNvSpPr/>
          <p:nvPr/>
        </p:nvSpPr>
        <p:spPr>
          <a:xfrm>
            <a:off x="3224758"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86" name="object 86"/>
          <p:cNvSpPr/>
          <p:nvPr/>
        </p:nvSpPr>
        <p:spPr>
          <a:xfrm>
            <a:off x="3224758"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87" name="object 87"/>
          <p:cNvSpPr/>
          <p:nvPr/>
        </p:nvSpPr>
        <p:spPr>
          <a:xfrm>
            <a:off x="3224758"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88" name="object 88"/>
          <p:cNvSpPr/>
          <p:nvPr/>
        </p:nvSpPr>
        <p:spPr>
          <a:xfrm>
            <a:off x="3224758"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89" name="object 89"/>
          <p:cNvSpPr/>
          <p:nvPr/>
        </p:nvSpPr>
        <p:spPr>
          <a:xfrm>
            <a:off x="3273183"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0" name="object 90"/>
          <p:cNvSpPr/>
          <p:nvPr/>
        </p:nvSpPr>
        <p:spPr>
          <a:xfrm>
            <a:off x="3325672"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1" name="object 91"/>
          <p:cNvSpPr/>
          <p:nvPr/>
        </p:nvSpPr>
        <p:spPr>
          <a:xfrm>
            <a:off x="3273183"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2" name="object 92"/>
          <p:cNvSpPr/>
          <p:nvPr/>
        </p:nvSpPr>
        <p:spPr>
          <a:xfrm>
            <a:off x="3325672"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3" name="object 93"/>
          <p:cNvSpPr/>
          <p:nvPr/>
        </p:nvSpPr>
        <p:spPr>
          <a:xfrm>
            <a:off x="2808147"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94" name="object 94"/>
          <p:cNvSpPr/>
          <p:nvPr/>
        </p:nvSpPr>
        <p:spPr>
          <a:xfrm>
            <a:off x="2808147" y="5093639"/>
            <a:ext cx="31750" cy="17780"/>
          </a:xfrm>
          <a:custGeom>
            <a:avLst/>
            <a:gdLst/>
            <a:ahLst/>
            <a:cxnLst/>
            <a:rect l="l" t="t" r="r" b="b"/>
            <a:pathLst>
              <a:path w="31750" h="17779">
                <a:moveTo>
                  <a:pt x="0" y="17780"/>
                </a:moveTo>
                <a:lnTo>
                  <a:pt x="31534" y="17780"/>
                </a:lnTo>
                <a:lnTo>
                  <a:pt x="31534" y="0"/>
                </a:lnTo>
                <a:lnTo>
                  <a:pt x="0" y="0"/>
                </a:lnTo>
                <a:lnTo>
                  <a:pt x="0" y="17780"/>
                </a:lnTo>
                <a:close/>
              </a:path>
            </a:pathLst>
          </a:custGeom>
          <a:solidFill>
            <a:srgbClr val="FFFFFF"/>
          </a:solidFill>
        </p:spPr>
        <p:txBody>
          <a:bodyPr wrap="square" lIns="0" tIns="0" rIns="0" bIns="0" rtlCol="0"/>
          <a:lstStyle/>
          <a:p>
            <a:endParaRPr/>
          </a:p>
        </p:txBody>
      </p:sp>
      <p:sp>
        <p:nvSpPr>
          <p:cNvPr id="95" name="object 95"/>
          <p:cNvSpPr/>
          <p:nvPr/>
        </p:nvSpPr>
        <p:spPr>
          <a:xfrm>
            <a:off x="2808147"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96" name="object 96"/>
          <p:cNvSpPr/>
          <p:nvPr/>
        </p:nvSpPr>
        <p:spPr>
          <a:xfrm>
            <a:off x="2852889" y="5093169"/>
            <a:ext cx="12065" cy="18415"/>
          </a:xfrm>
          <a:custGeom>
            <a:avLst/>
            <a:gdLst/>
            <a:ahLst/>
            <a:cxnLst/>
            <a:rect l="l" t="t" r="r" b="b"/>
            <a:pathLst>
              <a:path w="12064" h="18414">
                <a:moveTo>
                  <a:pt x="11760" y="0"/>
                </a:moveTo>
                <a:lnTo>
                  <a:pt x="0" y="0"/>
                </a:lnTo>
                <a:lnTo>
                  <a:pt x="0" y="17945"/>
                </a:lnTo>
                <a:lnTo>
                  <a:pt x="11760" y="17945"/>
                </a:lnTo>
                <a:lnTo>
                  <a:pt x="11760" y="0"/>
                </a:lnTo>
                <a:close/>
              </a:path>
            </a:pathLst>
          </a:custGeom>
          <a:solidFill>
            <a:srgbClr val="FFFFFF"/>
          </a:solidFill>
        </p:spPr>
        <p:txBody>
          <a:bodyPr wrap="square" lIns="0" tIns="0" rIns="0" bIns="0" rtlCol="0"/>
          <a:lstStyle/>
          <a:p>
            <a:endParaRPr/>
          </a:p>
        </p:txBody>
      </p:sp>
      <p:sp>
        <p:nvSpPr>
          <p:cNvPr id="97" name="object 97"/>
          <p:cNvSpPr/>
          <p:nvPr/>
        </p:nvSpPr>
        <p:spPr>
          <a:xfrm>
            <a:off x="2877858"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98" name="object 98"/>
          <p:cNvSpPr/>
          <p:nvPr/>
        </p:nvSpPr>
        <p:spPr>
          <a:xfrm>
            <a:off x="2902839"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99" name="object 99"/>
          <p:cNvSpPr/>
          <p:nvPr/>
        </p:nvSpPr>
        <p:spPr>
          <a:xfrm>
            <a:off x="4880178"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100" name="object 100"/>
          <p:cNvSpPr/>
          <p:nvPr/>
        </p:nvSpPr>
        <p:spPr>
          <a:xfrm>
            <a:off x="4880178"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101" name="object 101"/>
          <p:cNvSpPr/>
          <p:nvPr/>
        </p:nvSpPr>
        <p:spPr>
          <a:xfrm>
            <a:off x="4880178"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02" name="object 102"/>
          <p:cNvSpPr/>
          <p:nvPr/>
        </p:nvSpPr>
        <p:spPr>
          <a:xfrm>
            <a:off x="4932959" y="5094185"/>
            <a:ext cx="13970" cy="19685"/>
          </a:xfrm>
          <a:custGeom>
            <a:avLst/>
            <a:gdLst/>
            <a:ahLst/>
            <a:cxnLst/>
            <a:rect l="l" t="t" r="r" b="b"/>
            <a:pathLst>
              <a:path w="13970"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103" name="object 103"/>
          <p:cNvSpPr/>
          <p:nvPr/>
        </p:nvSpPr>
        <p:spPr>
          <a:xfrm>
            <a:off x="4972177"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104" name="object 104"/>
          <p:cNvSpPr/>
          <p:nvPr/>
        </p:nvSpPr>
        <p:spPr>
          <a:xfrm>
            <a:off x="2228818"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05" name="object 105"/>
          <p:cNvSpPr/>
          <p:nvPr/>
        </p:nvSpPr>
        <p:spPr>
          <a:xfrm>
            <a:off x="3876536" y="5019333"/>
            <a:ext cx="191135" cy="132080"/>
          </a:xfrm>
          <a:custGeom>
            <a:avLst/>
            <a:gdLst/>
            <a:ahLst/>
            <a:cxnLst/>
            <a:rect l="l" t="t" r="r" b="b"/>
            <a:pathLst>
              <a:path w="191135" h="132079">
                <a:moveTo>
                  <a:pt x="158115" y="64769"/>
                </a:moveTo>
                <a:lnTo>
                  <a:pt x="32727" y="64769"/>
                </a:lnTo>
                <a:lnTo>
                  <a:pt x="32727" y="131546"/>
                </a:lnTo>
                <a:lnTo>
                  <a:pt x="158115" y="131546"/>
                </a:lnTo>
                <a:lnTo>
                  <a:pt x="158115" y="90512"/>
                </a:lnTo>
                <a:lnTo>
                  <a:pt x="57619" y="90512"/>
                </a:lnTo>
                <a:lnTo>
                  <a:pt x="57619" y="72567"/>
                </a:lnTo>
                <a:lnTo>
                  <a:pt x="158115" y="72567"/>
                </a:lnTo>
                <a:lnTo>
                  <a:pt x="158115" y="64769"/>
                </a:lnTo>
                <a:close/>
              </a:path>
              <a:path w="191135" h="132079">
                <a:moveTo>
                  <a:pt x="110096" y="72567"/>
                </a:moveTo>
                <a:lnTo>
                  <a:pt x="80733" y="72567"/>
                </a:lnTo>
                <a:lnTo>
                  <a:pt x="80733" y="90512"/>
                </a:lnTo>
                <a:lnTo>
                  <a:pt x="110096" y="90512"/>
                </a:lnTo>
                <a:lnTo>
                  <a:pt x="110096" y="72567"/>
                </a:lnTo>
                <a:close/>
              </a:path>
              <a:path w="191135" h="132079">
                <a:moveTo>
                  <a:pt x="158115" y="72567"/>
                </a:moveTo>
                <a:lnTo>
                  <a:pt x="133210" y="72567"/>
                </a:lnTo>
                <a:lnTo>
                  <a:pt x="133210" y="90512"/>
                </a:lnTo>
                <a:lnTo>
                  <a:pt x="158115" y="90512"/>
                </a:lnTo>
                <a:lnTo>
                  <a:pt x="158115" y="72567"/>
                </a:lnTo>
                <a:close/>
              </a:path>
              <a:path w="191135" h="132079">
                <a:moveTo>
                  <a:pt x="158115" y="41732"/>
                </a:moveTo>
                <a:lnTo>
                  <a:pt x="32727" y="41732"/>
                </a:lnTo>
                <a:lnTo>
                  <a:pt x="32727" y="42557"/>
                </a:lnTo>
                <a:lnTo>
                  <a:pt x="0" y="64769"/>
                </a:lnTo>
                <a:lnTo>
                  <a:pt x="190830" y="64769"/>
                </a:lnTo>
                <a:lnTo>
                  <a:pt x="158115" y="42557"/>
                </a:lnTo>
                <a:lnTo>
                  <a:pt x="158115" y="41732"/>
                </a:lnTo>
                <a:close/>
              </a:path>
              <a:path w="191135"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06" name="object 106"/>
          <p:cNvSpPr/>
          <p:nvPr/>
        </p:nvSpPr>
        <p:spPr>
          <a:xfrm>
            <a:off x="303569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7" name="object 107"/>
          <p:cNvSpPr/>
          <p:nvPr/>
        </p:nvSpPr>
        <p:spPr>
          <a:xfrm>
            <a:off x="5107731"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8" name="object 108"/>
          <p:cNvSpPr/>
          <p:nvPr/>
        </p:nvSpPr>
        <p:spPr>
          <a:xfrm>
            <a:off x="4278889" y="4954000"/>
            <a:ext cx="191135" cy="197485"/>
          </a:xfrm>
          <a:custGeom>
            <a:avLst/>
            <a:gdLst/>
            <a:ahLst/>
            <a:cxnLst/>
            <a:rect l="l" t="t" r="r" b="b"/>
            <a:pathLst>
              <a:path w="191135" h="197485">
                <a:moveTo>
                  <a:pt x="158115" y="34175"/>
                </a:moveTo>
                <a:lnTo>
                  <a:pt x="32727" y="34175"/>
                </a:lnTo>
                <a:lnTo>
                  <a:pt x="32727" y="196875"/>
                </a:lnTo>
                <a:lnTo>
                  <a:pt x="158115" y="196875"/>
                </a:lnTo>
                <a:lnTo>
                  <a:pt x="158115" y="178638"/>
                </a:lnTo>
                <a:lnTo>
                  <a:pt x="64960" y="178638"/>
                </a:lnTo>
                <a:lnTo>
                  <a:pt x="64960" y="160693"/>
                </a:lnTo>
                <a:lnTo>
                  <a:pt x="158115" y="160693"/>
                </a:lnTo>
                <a:lnTo>
                  <a:pt x="158115" y="151333"/>
                </a:lnTo>
                <a:lnTo>
                  <a:pt x="64960" y="151333"/>
                </a:lnTo>
                <a:lnTo>
                  <a:pt x="64960" y="133388"/>
                </a:lnTo>
                <a:lnTo>
                  <a:pt x="158115" y="133388"/>
                </a:lnTo>
                <a:lnTo>
                  <a:pt x="158115" y="124231"/>
                </a:lnTo>
                <a:lnTo>
                  <a:pt x="64960" y="124231"/>
                </a:lnTo>
                <a:lnTo>
                  <a:pt x="64960" y="106286"/>
                </a:lnTo>
                <a:lnTo>
                  <a:pt x="158115" y="106286"/>
                </a:lnTo>
                <a:lnTo>
                  <a:pt x="158115" y="96748"/>
                </a:lnTo>
                <a:lnTo>
                  <a:pt x="64960" y="96748"/>
                </a:lnTo>
                <a:lnTo>
                  <a:pt x="64960" y="78803"/>
                </a:lnTo>
                <a:lnTo>
                  <a:pt x="158115" y="78803"/>
                </a:lnTo>
                <a:lnTo>
                  <a:pt x="158115" y="69443"/>
                </a:lnTo>
                <a:lnTo>
                  <a:pt x="64960" y="69443"/>
                </a:lnTo>
                <a:lnTo>
                  <a:pt x="64960" y="51498"/>
                </a:lnTo>
                <a:lnTo>
                  <a:pt x="158115" y="51498"/>
                </a:lnTo>
                <a:lnTo>
                  <a:pt x="158115" y="34175"/>
                </a:lnTo>
                <a:close/>
              </a:path>
              <a:path w="191135" h="197485">
                <a:moveTo>
                  <a:pt x="102755" y="160693"/>
                </a:moveTo>
                <a:lnTo>
                  <a:pt x="88074" y="160693"/>
                </a:lnTo>
                <a:lnTo>
                  <a:pt x="88074" y="178638"/>
                </a:lnTo>
                <a:lnTo>
                  <a:pt x="102755" y="178638"/>
                </a:lnTo>
                <a:lnTo>
                  <a:pt x="102755" y="160693"/>
                </a:lnTo>
                <a:close/>
              </a:path>
              <a:path w="191135" h="197485">
                <a:moveTo>
                  <a:pt x="158115" y="160693"/>
                </a:moveTo>
                <a:lnTo>
                  <a:pt x="125869" y="160693"/>
                </a:lnTo>
                <a:lnTo>
                  <a:pt x="125869" y="178638"/>
                </a:lnTo>
                <a:lnTo>
                  <a:pt x="158115" y="178638"/>
                </a:lnTo>
                <a:lnTo>
                  <a:pt x="158115" y="160693"/>
                </a:lnTo>
                <a:close/>
              </a:path>
              <a:path w="191135" h="197485">
                <a:moveTo>
                  <a:pt x="102755" y="133388"/>
                </a:moveTo>
                <a:lnTo>
                  <a:pt x="88074" y="133388"/>
                </a:lnTo>
                <a:lnTo>
                  <a:pt x="88074" y="151333"/>
                </a:lnTo>
                <a:lnTo>
                  <a:pt x="102755" y="151333"/>
                </a:lnTo>
                <a:lnTo>
                  <a:pt x="102755" y="133388"/>
                </a:lnTo>
                <a:close/>
              </a:path>
              <a:path w="191135" h="197485">
                <a:moveTo>
                  <a:pt x="158115" y="133388"/>
                </a:moveTo>
                <a:lnTo>
                  <a:pt x="125869" y="133388"/>
                </a:lnTo>
                <a:lnTo>
                  <a:pt x="125869" y="151333"/>
                </a:lnTo>
                <a:lnTo>
                  <a:pt x="158115" y="151333"/>
                </a:lnTo>
                <a:lnTo>
                  <a:pt x="158115" y="133388"/>
                </a:lnTo>
                <a:close/>
              </a:path>
              <a:path w="191135" h="197485">
                <a:moveTo>
                  <a:pt x="102755" y="106286"/>
                </a:moveTo>
                <a:lnTo>
                  <a:pt x="88074" y="106286"/>
                </a:lnTo>
                <a:lnTo>
                  <a:pt x="88074" y="124231"/>
                </a:lnTo>
                <a:lnTo>
                  <a:pt x="102755" y="124231"/>
                </a:lnTo>
                <a:lnTo>
                  <a:pt x="102755" y="106286"/>
                </a:lnTo>
                <a:close/>
              </a:path>
              <a:path w="191135" h="197485">
                <a:moveTo>
                  <a:pt x="158115" y="106286"/>
                </a:moveTo>
                <a:lnTo>
                  <a:pt x="125869" y="106286"/>
                </a:lnTo>
                <a:lnTo>
                  <a:pt x="125869" y="124231"/>
                </a:lnTo>
                <a:lnTo>
                  <a:pt x="158115" y="124231"/>
                </a:lnTo>
                <a:lnTo>
                  <a:pt x="158115" y="106286"/>
                </a:lnTo>
                <a:close/>
              </a:path>
              <a:path w="191135" h="197485">
                <a:moveTo>
                  <a:pt x="102755" y="78803"/>
                </a:moveTo>
                <a:lnTo>
                  <a:pt x="88074" y="78803"/>
                </a:lnTo>
                <a:lnTo>
                  <a:pt x="88074" y="96748"/>
                </a:lnTo>
                <a:lnTo>
                  <a:pt x="102755" y="96748"/>
                </a:lnTo>
                <a:lnTo>
                  <a:pt x="102755" y="78803"/>
                </a:lnTo>
                <a:close/>
              </a:path>
              <a:path w="191135" h="197485">
                <a:moveTo>
                  <a:pt x="158115" y="78803"/>
                </a:moveTo>
                <a:lnTo>
                  <a:pt x="125869" y="78803"/>
                </a:lnTo>
                <a:lnTo>
                  <a:pt x="125869" y="96748"/>
                </a:lnTo>
                <a:lnTo>
                  <a:pt x="158115" y="96748"/>
                </a:lnTo>
                <a:lnTo>
                  <a:pt x="158115" y="78803"/>
                </a:lnTo>
                <a:close/>
              </a:path>
              <a:path w="191135" h="197485">
                <a:moveTo>
                  <a:pt x="102755" y="51498"/>
                </a:moveTo>
                <a:lnTo>
                  <a:pt x="88074" y="51498"/>
                </a:lnTo>
                <a:lnTo>
                  <a:pt x="88074" y="69443"/>
                </a:lnTo>
                <a:lnTo>
                  <a:pt x="102755" y="69443"/>
                </a:lnTo>
                <a:lnTo>
                  <a:pt x="102755" y="51498"/>
                </a:lnTo>
                <a:close/>
              </a:path>
              <a:path w="191135" h="197485">
                <a:moveTo>
                  <a:pt x="158115" y="51498"/>
                </a:moveTo>
                <a:lnTo>
                  <a:pt x="125869" y="51498"/>
                </a:lnTo>
                <a:lnTo>
                  <a:pt x="125869" y="69443"/>
                </a:lnTo>
                <a:lnTo>
                  <a:pt x="158115" y="69443"/>
                </a:lnTo>
                <a:lnTo>
                  <a:pt x="158115" y="51498"/>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9" name="object 109"/>
          <p:cNvSpPr/>
          <p:nvPr/>
        </p:nvSpPr>
        <p:spPr>
          <a:xfrm>
            <a:off x="2921302" y="4994475"/>
            <a:ext cx="126364" cy="156845"/>
          </a:xfrm>
          <a:custGeom>
            <a:avLst/>
            <a:gdLst/>
            <a:ahLst/>
            <a:cxnLst/>
            <a:rect l="l" t="t" r="r" b="b"/>
            <a:pathLst>
              <a:path w="126364" h="156845">
                <a:moveTo>
                  <a:pt x="63118"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8"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10" name="object 110"/>
          <p:cNvSpPr/>
          <p:nvPr/>
        </p:nvSpPr>
        <p:spPr>
          <a:xfrm>
            <a:off x="4993337" y="4994475"/>
            <a:ext cx="126364" cy="156845"/>
          </a:xfrm>
          <a:custGeom>
            <a:avLst/>
            <a:gdLst/>
            <a:ahLst/>
            <a:cxnLst/>
            <a:rect l="l" t="t" r="r" b="b"/>
            <a:pathLst>
              <a:path w="126364" h="156845">
                <a:moveTo>
                  <a:pt x="63119"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9"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111" name="object 111"/>
          <p:cNvSpPr/>
          <p:nvPr/>
        </p:nvSpPr>
        <p:spPr>
          <a:xfrm>
            <a:off x="4067362" y="4994475"/>
            <a:ext cx="126364" cy="156845"/>
          </a:xfrm>
          <a:custGeom>
            <a:avLst/>
            <a:gdLst/>
            <a:ahLst/>
            <a:cxnLst/>
            <a:rect l="l" t="t" r="r" b="b"/>
            <a:pathLst>
              <a:path w="126364" h="156845">
                <a:moveTo>
                  <a:pt x="63119"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9" y="0"/>
                </a:lnTo>
                <a:close/>
              </a:path>
              <a:path w="126364" h="156845">
                <a:moveTo>
                  <a:pt x="77800" y="89319"/>
                </a:moveTo>
                <a:lnTo>
                  <a:pt x="48425" y="89319"/>
                </a:lnTo>
                <a:lnTo>
                  <a:pt x="48425" y="107264"/>
                </a:lnTo>
                <a:lnTo>
                  <a:pt x="77800" y="107264"/>
                </a:lnTo>
                <a:lnTo>
                  <a:pt x="77800" y="89319"/>
                </a:lnTo>
                <a:close/>
              </a:path>
              <a:path w="126364" h="156845">
                <a:moveTo>
                  <a:pt x="126225" y="89319"/>
                </a:moveTo>
                <a:lnTo>
                  <a:pt x="100914" y="89319"/>
                </a:lnTo>
                <a:lnTo>
                  <a:pt x="100914" y="107264"/>
                </a:lnTo>
                <a:lnTo>
                  <a:pt x="126225" y="107264"/>
                </a:lnTo>
                <a:lnTo>
                  <a:pt x="126225" y="89319"/>
                </a:lnTo>
                <a:close/>
              </a:path>
              <a:path w="126364" h="156845">
                <a:moveTo>
                  <a:pt x="77800" y="48717"/>
                </a:moveTo>
                <a:lnTo>
                  <a:pt x="48425" y="48717"/>
                </a:lnTo>
                <a:lnTo>
                  <a:pt x="48425" y="66662"/>
                </a:lnTo>
                <a:lnTo>
                  <a:pt x="77800" y="66662"/>
                </a:lnTo>
                <a:lnTo>
                  <a:pt x="77800" y="48717"/>
                </a:lnTo>
                <a:close/>
              </a:path>
              <a:path w="126364"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12" name="object 112"/>
          <p:cNvSpPr/>
          <p:nvPr/>
        </p:nvSpPr>
        <p:spPr>
          <a:xfrm>
            <a:off x="4185687" y="5030289"/>
            <a:ext cx="126364" cy="120650"/>
          </a:xfrm>
          <a:custGeom>
            <a:avLst/>
            <a:gdLst/>
            <a:ahLst/>
            <a:cxnLst/>
            <a:rect l="l" t="t" r="r" b="b"/>
            <a:pathLst>
              <a:path w="126364"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4" h="120650">
                <a:moveTo>
                  <a:pt x="126225" y="60286"/>
                </a:moveTo>
                <a:lnTo>
                  <a:pt x="93014" y="60286"/>
                </a:lnTo>
                <a:lnTo>
                  <a:pt x="93014" y="70853"/>
                </a:lnTo>
                <a:lnTo>
                  <a:pt x="126225" y="70853"/>
                </a:lnTo>
                <a:lnTo>
                  <a:pt x="126225" y="60286"/>
                </a:lnTo>
                <a:close/>
              </a:path>
              <a:path w="126364"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13" name="object 113"/>
          <p:cNvSpPr/>
          <p:nvPr/>
        </p:nvSpPr>
        <p:spPr>
          <a:xfrm>
            <a:off x="2654066" y="4969609"/>
            <a:ext cx="126225" cy="181267"/>
          </a:xfrm>
          <a:prstGeom prst="rect">
            <a:avLst/>
          </a:prstGeom>
          <a:blipFill>
            <a:blip r:embed="rId3" cstate="print"/>
            <a:stretch>
              <a:fillRect/>
            </a:stretch>
          </a:blipFill>
        </p:spPr>
        <p:txBody>
          <a:bodyPr wrap="square" lIns="0" tIns="0" rIns="0" bIns="0" rtlCol="0"/>
          <a:lstStyle/>
          <a:p>
            <a:endParaRPr/>
          </a:p>
        </p:txBody>
      </p:sp>
      <p:sp>
        <p:nvSpPr>
          <p:cNvPr id="114" name="object 114"/>
          <p:cNvSpPr/>
          <p:nvPr/>
        </p:nvSpPr>
        <p:spPr>
          <a:xfrm>
            <a:off x="3481928" y="5019329"/>
            <a:ext cx="126364" cy="132080"/>
          </a:xfrm>
          <a:custGeom>
            <a:avLst/>
            <a:gdLst/>
            <a:ahLst/>
            <a:cxnLst/>
            <a:rect l="l" t="t" r="r" b="b"/>
            <a:pathLst>
              <a:path w="126364"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4" h="132079">
                <a:moveTo>
                  <a:pt x="70459" y="79502"/>
                </a:moveTo>
                <a:lnTo>
                  <a:pt x="55765" y="79502"/>
                </a:lnTo>
                <a:lnTo>
                  <a:pt x="55765" y="97447"/>
                </a:lnTo>
                <a:lnTo>
                  <a:pt x="70459" y="97447"/>
                </a:lnTo>
                <a:lnTo>
                  <a:pt x="70459" y="79502"/>
                </a:lnTo>
                <a:close/>
              </a:path>
              <a:path w="126364" h="132079">
                <a:moveTo>
                  <a:pt x="126225" y="79502"/>
                </a:moveTo>
                <a:lnTo>
                  <a:pt x="93573" y="79502"/>
                </a:lnTo>
                <a:lnTo>
                  <a:pt x="93573" y="97447"/>
                </a:lnTo>
                <a:lnTo>
                  <a:pt x="126225" y="97447"/>
                </a:lnTo>
                <a:lnTo>
                  <a:pt x="126225" y="79502"/>
                </a:lnTo>
                <a:close/>
              </a:path>
              <a:path w="126364" h="132079">
                <a:moveTo>
                  <a:pt x="70459" y="52197"/>
                </a:moveTo>
                <a:lnTo>
                  <a:pt x="55765" y="52197"/>
                </a:lnTo>
                <a:lnTo>
                  <a:pt x="55765" y="70142"/>
                </a:lnTo>
                <a:lnTo>
                  <a:pt x="70459" y="70142"/>
                </a:lnTo>
                <a:lnTo>
                  <a:pt x="70459" y="52197"/>
                </a:lnTo>
                <a:close/>
              </a:path>
              <a:path w="126364"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15" name="object 115"/>
          <p:cNvSpPr/>
          <p:nvPr/>
        </p:nvSpPr>
        <p:spPr>
          <a:xfrm>
            <a:off x="3622154" y="4961836"/>
            <a:ext cx="126364" cy="189230"/>
          </a:xfrm>
          <a:custGeom>
            <a:avLst/>
            <a:gdLst/>
            <a:ahLst/>
            <a:cxnLst/>
            <a:rect l="l" t="t" r="r" b="b"/>
            <a:pathLst>
              <a:path w="126364"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4" h="189229">
                <a:moveTo>
                  <a:pt x="126225" y="135953"/>
                </a:moveTo>
                <a:lnTo>
                  <a:pt x="109626" y="135953"/>
                </a:lnTo>
                <a:lnTo>
                  <a:pt x="109626" y="148018"/>
                </a:lnTo>
                <a:lnTo>
                  <a:pt x="126225" y="148018"/>
                </a:lnTo>
                <a:lnTo>
                  <a:pt x="126225" y="135953"/>
                </a:lnTo>
                <a:close/>
              </a:path>
              <a:path w="126364" h="189229">
                <a:moveTo>
                  <a:pt x="126225" y="110451"/>
                </a:moveTo>
                <a:lnTo>
                  <a:pt x="109626" y="110451"/>
                </a:lnTo>
                <a:lnTo>
                  <a:pt x="109626" y="122516"/>
                </a:lnTo>
                <a:lnTo>
                  <a:pt x="126225" y="122516"/>
                </a:lnTo>
                <a:lnTo>
                  <a:pt x="126225" y="110451"/>
                </a:lnTo>
                <a:close/>
              </a:path>
              <a:path w="126364" h="189229">
                <a:moveTo>
                  <a:pt x="126225" y="84950"/>
                </a:moveTo>
                <a:lnTo>
                  <a:pt x="109626" y="84950"/>
                </a:lnTo>
                <a:lnTo>
                  <a:pt x="109626" y="97015"/>
                </a:lnTo>
                <a:lnTo>
                  <a:pt x="126225" y="97015"/>
                </a:lnTo>
                <a:lnTo>
                  <a:pt x="126225" y="84950"/>
                </a:lnTo>
                <a:close/>
              </a:path>
              <a:path w="126364"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16" name="object 116"/>
          <p:cNvSpPr/>
          <p:nvPr/>
        </p:nvSpPr>
        <p:spPr>
          <a:xfrm>
            <a:off x="4726102" y="4961836"/>
            <a:ext cx="126225" cy="189039"/>
          </a:xfrm>
          <a:prstGeom prst="rect">
            <a:avLst/>
          </a:prstGeom>
          <a:blipFill>
            <a:blip r:embed="rId4" cstate="print"/>
            <a:stretch>
              <a:fillRect/>
            </a:stretch>
          </a:blipFill>
        </p:spPr>
        <p:txBody>
          <a:bodyPr wrap="square" lIns="0" tIns="0" rIns="0" bIns="0" rtlCol="0"/>
          <a:lstStyle/>
          <a:p>
            <a:endParaRPr/>
          </a:p>
        </p:txBody>
      </p:sp>
      <p:sp>
        <p:nvSpPr>
          <p:cNvPr id="117" name="object 117"/>
          <p:cNvSpPr/>
          <p:nvPr/>
        </p:nvSpPr>
        <p:spPr>
          <a:xfrm>
            <a:off x="5477852"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118" name="object 118"/>
          <p:cNvSpPr/>
          <p:nvPr/>
        </p:nvSpPr>
        <p:spPr>
          <a:xfrm>
            <a:off x="5477852" y="5061889"/>
            <a:ext cx="24130" cy="45720"/>
          </a:xfrm>
          <a:custGeom>
            <a:avLst/>
            <a:gdLst/>
            <a:ahLst/>
            <a:cxnLst/>
            <a:rect l="l" t="t" r="r" b="b"/>
            <a:pathLst>
              <a:path w="24129"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119" name="object 119"/>
          <p:cNvSpPr/>
          <p:nvPr/>
        </p:nvSpPr>
        <p:spPr>
          <a:xfrm>
            <a:off x="5477852"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120" name="object 120"/>
          <p:cNvSpPr/>
          <p:nvPr/>
        </p:nvSpPr>
        <p:spPr>
          <a:xfrm>
            <a:off x="5477852" y="4994579"/>
            <a:ext cx="24130" cy="44450"/>
          </a:xfrm>
          <a:custGeom>
            <a:avLst/>
            <a:gdLst/>
            <a:ahLst/>
            <a:cxnLst/>
            <a:rect l="l" t="t" r="r" b="b"/>
            <a:pathLst>
              <a:path w="24129"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121" name="object 121"/>
          <p:cNvSpPr/>
          <p:nvPr/>
        </p:nvSpPr>
        <p:spPr>
          <a:xfrm>
            <a:off x="5477852"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122" name="object 122"/>
          <p:cNvSpPr/>
          <p:nvPr/>
        </p:nvSpPr>
        <p:spPr>
          <a:xfrm>
            <a:off x="5515533" y="5062410"/>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3" name="object 123"/>
          <p:cNvSpPr/>
          <p:nvPr/>
        </p:nvSpPr>
        <p:spPr>
          <a:xfrm>
            <a:off x="5542978"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4" name="object 124"/>
          <p:cNvSpPr/>
          <p:nvPr/>
        </p:nvSpPr>
        <p:spPr>
          <a:xfrm>
            <a:off x="5515533" y="4994008"/>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5" name="object 125"/>
          <p:cNvSpPr/>
          <p:nvPr/>
        </p:nvSpPr>
        <p:spPr>
          <a:xfrm>
            <a:off x="5542978"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6" name="object 126"/>
          <p:cNvSpPr/>
          <p:nvPr/>
        </p:nvSpPr>
        <p:spPr>
          <a:xfrm>
            <a:off x="7549895"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06" y="112521"/>
                </a:lnTo>
                <a:lnTo>
                  <a:pt x="17106" y="99161"/>
                </a:lnTo>
                <a:lnTo>
                  <a:pt x="22288" y="93738"/>
                </a:lnTo>
                <a:lnTo>
                  <a:pt x="91871" y="93738"/>
                </a:lnTo>
                <a:lnTo>
                  <a:pt x="91871" y="82207"/>
                </a:lnTo>
                <a:lnTo>
                  <a:pt x="22288" y="82207"/>
                </a:lnTo>
                <a:lnTo>
                  <a:pt x="17106" y="76784"/>
                </a:lnTo>
                <a:lnTo>
                  <a:pt x="17106" y="63423"/>
                </a:lnTo>
                <a:lnTo>
                  <a:pt x="22288" y="58000"/>
                </a:lnTo>
                <a:lnTo>
                  <a:pt x="91871" y="58000"/>
                </a:lnTo>
                <a:lnTo>
                  <a:pt x="91871" y="48920"/>
                </a:lnTo>
                <a:lnTo>
                  <a:pt x="22288" y="48920"/>
                </a:lnTo>
                <a:lnTo>
                  <a:pt x="17106" y="43510"/>
                </a:lnTo>
                <a:lnTo>
                  <a:pt x="17106"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52" y="99161"/>
                </a:lnTo>
                <a:lnTo>
                  <a:pt x="74752"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52" y="63423"/>
                </a:lnTo>
                <a:lnTo>
                  <a:pt x="74752"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52" y="30137"/>
                </a:lnTo>
                <a:lnTo>
                  <a:pt x="74752"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127" name="object 127"/>
          <p:cNvSpPr/>
          <p:nvPr/>
        </p:nvSpPr>
        <p:spPr>
          <a:xfrm>
            <a:off x="6420726"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128" name="object 128"/>
          <p:cNvSpPr/>
          <p:nvPr/>
        </p:nvSpPr>
        <p:spPr>
          <a:xfrm>
            <a:off x="6415989"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29" name="object 129"/>
          <p:cNvSpPr/>
          <p:nvPr/>
        </p:nvSpPr>
        <p:spPr>
          <a:xfrm>
            <a:off x="6415989"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0" name="object 130"/>
          <p:cNvSpPr/>
          <p:nvPr/>
        </p:nvSpPr>
        <p:spPr>
          <a:xfrm>
            <a:off x="6415989"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1" name="object 131"/>
          <p:cNvSpPr/>
          <p:nvPr/>
        </p:nvSpPr>
        <p:spPr>
          <a:xfrm>
            <a:off x="6415989"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32" name="object 132"/>
          <p:cNvSpPr/>
          <p:nvPr/>
        </p:nvSpPr>
        <p:spPr>
          <a:xfrm>
            <a:off x="6458737"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3" name="object 133"/>
          <p:cNvSpPr/>
          <p:nvPr/>
        </p:nvSpPr>
        <p:spPr>
          <a:xfrm>
            <a:off x="6486359"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4" name="object 134"/>
          <p:cNvSpPr/>
          <p:nvPr/>
        </p:nvSpPr>
        <p:spPr>
          <a:xfrm>
            <a:off x="6458737"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5" name="object 135"/>
          <p:cNvSpPr/>
          <p:nvPr/>
        </p:nvSpPr>
        <p:spPr>
          <a:xfrm>
            <a:off x="6486359"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6" name="object 136"/>
          <p:cNvSpPr/>
          <p:nvPr/>
        </p:nvSpPr>
        <p:spPr>
          <a:xfrm>
            <a:off x="6813207"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37" name="object 137"/>
          <p:cNvSpPr/>
          <p:nvPr/>
        </p:nvSpPr>
        <p:spPr>
          <a:xfrm>
            <a:off x="6813207"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8" name="object 138"/>
          <p:cNvSpPr/>
          <p:nvPr/>
        </p:nvSpPr>
        <p:spPr>
          <a:xfrm>
            <a:off x="6813207"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9" name="object 139"/>
          <p:cNvSpPr/>
          <p:nvPr/>
        </p:nvSpPr>
        <p:spPr>
          <a:xfrm>
            <a:off x="6813207"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40" name="object 140"/>
          <p:cNvSpPr/>
          <p:nvPr/>
        </p:nvSpPr>
        <p:spPr>
          <a:xfrm>
            <a:off x="6813207"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41" name="object 141"/>
          <p:cNvSpPr/>
          <p:nvPr/>
        </p:nvSpPr>
        <p:spPr>
          <a:xfrm>
            <a:off x="685595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2" name="object 142"/>
          <p:cNvSpPr/>
          <p:nvPr/>
        </p:nvSpPr>
        <p:spPr>
          <a:xfrm>
            <a:off x="6883577"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3" name="object 143"/>
          <p:cNvSpPr/>
          <p:nvPr/>
        </p:nvSpPr>
        <p:spPr>
          <a:xfrm>
            <a:off x="685595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4" name="object 144"/>
          <p:cNvSpPr/>
          <p:nvPr/>
        </p:nvSpPr>
        <p:spPr>
          <a:xfrm>
            <a:off x="6883577"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5" name="object 145"/>
          <p:cNvSpPr/>
          <p:nvPr/>
        </p:nvSpPr>
        <p:spPr>
          <a:xfrm>
            <a:off x="5569724"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146" name="object 146"/>
          <p:cNvSpPr/>
          <p:nvPr/>
        </p:nvSpPr>
        <p:spPr>
          <a:xfrm>
            <a:off x="5584069"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147" name="object 147"/>
          <p:cNvSpPr/>
          <p:nvPr/>
        </p:nvSpPr>
        <p:spPr>
          <a:xfrm>
            <a:off x="5569724"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148" name="object 148"/>
          <p:cNvSpPr/>
          <p:nvPr/>
        </p:nvSpPr>
        <p:spPr>
          <a:xfrm>
            <a:off x="5613291"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49" name="object 149"/>
          <p:cNvSpPr/>
          <p:nvPr/>
        </p:nvSpPr>
        <p:spPr>
          <a:xfrm>
            <a:off x="5632843"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150" name="object 150"/>
          <p:cNvSpPr/>
          <p:nvPr/>
        </p:nvSpPr>
        <p:spPr>
          <a:xfrm>
            <a:off x="5652395"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51" name="object 151"/>
          <p:cNvSpPr/>
          <p:nvPr/>
        </p:nvSpPr>
        <p:spPr>
          <a:xfrm>
            <a:off x="5681611"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152" name="object 152"/>
          <p:cNvSpPr/>
          <p:nvPr/>
        </p:nvSpPr>
        <p:spPr>
          <a:xfrm>
            <a:off x="6294501"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153" name="object 153"/>
          <p:cNvSpPr/>
          <p:nvPr/>
        </p:nvSpPr>
        <p:spPr>
          <a:xfrm>
            <a:off x="6294501"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154" name="object 154"/>
          <p:cNvSpPr/>
          <p:nvPr/>
        </p:nvSpPr>
        <p:spPr>
          <a:xfrm>
            <a:off x="6294501"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155" name="object 155"/>
          <p:cNvSpPr/>
          <p:nvPr/>
        </p:nvSpPr>
        <p:spPr>
          <a:xfrm>
            <a:off x="6294501"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156" name="object 156"/>
          <p:cNvSpPr/>
          <p:nvPr/>
        </p:nvSpPr>
        <p:spPr>
          <a:xfrm>
            <a:off x="6294501"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157" name="object 157"/>
          <p:cNvSpPr/>
          <p:nvPr/>
        </p:nvSpPr>
        <p:spPr>
          <a:xfrm>
            <a:off x="6342926"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58" name="object 158"/>
          <p:cNvSpPr/>
          <p:nvPr/>
        </p:nvSpPr>
        <p:spPr>
          <a:xfrm>
            <a:off x="6395415"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59" name="object 159"/>
          <p:cNvSpPr/>
          <p:nvPr/>
        </p:nvSpPr>
        <p:spPr>
          <a:xfrm>
            <a:off x="6342926"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60" name="object 160"/>
          <p:cNvSpPr/>
          <p:nvPr/>
        </p:nvSpPr>
        <p:spPr>
          <a:xfrm>
            <a:off x="6395415"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61" name="object 161"/>
          <p:cNvSpPr/>
          <p:nvPr/>
        </p:nvSpPr>
        <p:spPr>
          <a:xfrm>
            <a:off x="5877890"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162" name="object 162"/>
          <p:cNvSpPr/>
          <p:nvPr/>
        </p:nvSpPr>
        <p:spPr>
          <a:xfrm>
            <a:off x="5877890" y="5093639"/>
            <a:ext cx="31750" cy="17780"/>
          </a:xfrm>
          <a:custGeom>
            <a:avLst/>
            <a:gdLst/>
            <a:ahLst/>
            <a:cxnLst/>
            <a:rect l="l" t="t" r="r" b="b"/>
            <a:pathLst>
              <a:path w="31750" h="17779">
                <a:moveTo>
                  <a:pt x="0" y="17780"/>
                </a:moveTo>
                <a:lnTo>
                  <a:pt x="31521" y="17780"/>
                </a:lnTo>
                <a:lnTo>
                  <a:pt x="31521" y="0"/>
                </a:lnTo>
                <a:lnTo>
                  <a:pt x="0" y="0"/>
                </a:lnTo>
                <a:lnTo>
                  <a:pt x="0" y="17780"/>
                </a:lnTo>
                <a:close/>
              </a:path>
            </a:pathLst>
          </a:custGeom>
          <a:solidFill>
            <a:srgbClr val="FFFFFF"/>
          </a:solidFill>
        </p:spPr>
        <p:txBody>
          <a:bodyPr wrap="square" lIns="0" tIns="0" rIns="0" bIns="0" rtlCol="0"/>
          <a:lstStyle/>
          <a:p>
            <a:endParaRPr/>
          </a:p>
        </p:txBody>
      </p:sp>
      <p:sp>
        <p:nvSpPr>
          <p:cNvPr id="163" name="object 163"/>
          <p:cNvSpPr/>
          <p:nvPr/>
        </p:nvSpPr>
        <p:spPr>
          <a:xfrm>
            <a:off x="5877890"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64" name="object 164"/>
          <p:cNvSpPr/>
          <p:nvPr/>
        </p:nvSpPr>
        <p:spPr>
          <a:xfrm>
            <a:off x="5922619"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5" name="object 165"/>
          <p:cNvSpPr/>
          <p:nvPr/>
        </p:nvSpPr>
        <p:spPr>
          <a:xfrm>
            <a:off x="5947600"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6" name="object 166"/>
          <p:cNvSpPr/>
          <p:nvPr/>
        </p:nvSpPr>
        <p:spPr>
          <a:xfrm>
            <a:off x="5972581"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167" name="object 167"/>
          <p:cNvSpPr/>
          <p:nvPr/>
        </p:nvSpPr>
        <p:spPr>
          <a:xfrm>
            <a:off x="5298557"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68" name="object 168"/>
          <p:cNvSpPr/>
          <p:nvPr/>
        </p:nvSpPr>
        <p:spPr>
          <a:xfrm>
            <a:off x="6946276"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07" y="90512"/>
                </a:lnTo>
                <a:lnTo>
                  <a:pt x="57607" y="72567"/>
                </a:lnTo>
                <a:lnTo>
                  <a:pt x="158114" y="72567"/>
                </a:lnTo>
                <a:lnTo>
                  <a:pt x="158114" y="64769"/>
                </a:lnTo>
                <a:close/>
              </a:path>
              <a:path w="191134" h="132079">
                <a:moveTo>
                  <a:pt x="110096" y="72567"/>
                </a:moveTo>
                <a:lnTo>
                  <a:pt x="80721" y="72567"/>
                </a:lnTo>
                <a:lnTo>
                  <a:pt x="80721"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69" name="object 169"/>
          <p:cNvSpPr/>
          <p:nvPr/>
        </p:nvSpPr>
        <p:spPr>
          <a:xfrm>
            <a:off x="610543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0" name="object 170"/>
          <p:cNvSpPr/>
          <p:nvPr/>
        </p:nvSpPr>
        <p:spPr>
          <a:xfrm>
            <a:off x="7348627"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1" name="object 171"/>
          <p:cNvSpPr/>
          <p:nvPr/>
        </p:nvSpPr>
        <p:spPr>
          <a:xfrm>
            <a:off x="5991042" y="4994475"/>
            <a:ext cx="126364" cy="156845"/>
          </a:xfrm>
          <a:custGeom>
            <a:avLst/>
            <a:gdLst/>
            <a:ahLst/>
            <a:cxnLst/>
            <a:rect l="l" t="t" r="r" b="b"/>
            <a:pathLst>
              <a:path w="126364" h="156845">
                <a:moveTo>
                  <a:pt x="63119"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9"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72" name="object 172"/>
          <p:cNvSpPr/>
          <p:nvPr/>
        </p:nvSpPr>
        <p:spPr>
          <a:xfrm>
            <a:off x="7137103"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73" name="object 173"/>
          <p:cNvSpPr/>
          <p:nvPr/>
        </p:nvSpPr>
        <p:spPr>
          <a:xfrm>
            <a:off x="7255427" y="5030289"/>
            <a:ext cx="126364" cy="120650"/>
          </a:xfrm>
          <a:custGeom>
            <a:avLst/>
            <a:gdLst/>
            <a:ahLst/>
            <a:cxnLst/>
            <a:rect l="l" t="t" r="r" b="b"/>
            <a:pathLst>
              <a:path w="126365" h="120650">
                <a:moveTo>
                  <a:pt x="63118"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8"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74" name="object 174"/>
          <p:cNvSpPr/>
          <p:nvPr/>
        </p:nvSpPr>
        <p:spPr>
          <a:xfrm>
            <a:off x="5723806" y="4969609"/>
            <a:ext cx="126225" cy="181267"/>
          </a:xfrm>
          <a:prstGeom prst="rect">
            <a:avLst/>
          </a:prstGeom>
          <a:blipFill>
            <a:blip r:embed="rId5" cstate="print"/>
            <a:stretch>
              <a:fillRect/>
            </a:stretch>
          </a:blipFill>
        </p:spPr>
        <p:txBody>
          <a:bodyPr wrap="square" lIns="0" tIns="0" rIns="0" bIns="0" rtlCol="0"/>
          <a:lstStyle/>
          <a:p>
            <a:endParaRPr/>
          </a:p>
        </p:txBody>
      </p:sp>
      <p:sp>
        <p:nvSpPr>
          <p:cNvPr id="175" name="object 175"/>
          <p:cNvSpPr/>
          <p:nvPr/>
        </p:nvSpPr>
        <p:spPr>
          <a:xfrm>
            <a:off x="6551669"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76" name="object 176"/>
          <p:cNvSpPr/>
          <p:nvPr/>
        </p:nvSpPr>
        <p:spPr>
          <a:xfrm>
            <a:off x="6691895"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81" name="object 181"/>
          <p:cNvSpPr txBox="1"/>
          <p:nvPr/>
        </p:nvSpPr>
        <p:spPr>
          <a:xfrm>
            <a:off x="361950" y="1016000"/>
            <a:ext cx="7239000" cy="4020588"/>
          </a:xfrm>
          <a:prstGeom prst="rect">
            <a:avLst/>
          </a:prstGeom>
        </p:spPr>
        <p:txBody>
          <a:bodyPr vert="horz" wrap="square" lIns="0" tIns="25400" rIns="0" bIns="0" rtlCol="0">
            <a:spAutoFit/>
          </a:bodyPr>
          <a:lstStyle/>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Сприяння створенню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Надання консультацій щодо створення та функціонування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Організація проведення навчань, семінарів, тренінгів для діючих ОСББ та ініціативних груп</a:t>
            </a:r>
            <a:r>
              <a:rPr lang="uk-UA" sz="1200" b="1" dirty="0" smtClean="0">
                <a:solidFill>
                  <a:schemeClr val="bg1"/>
                </a:solidFill>
                <a:latin typeface="Times New Roman" pitchFamily="18" charset="0"/>
                <a:cs typeface="Times New Roman" pitchFamily="18" charset="0"/>
              </a:rPr>
              <a:t>, які </a:t>
            </a:r>
            <a:r>
              <a:rPr lang="uk-UA" sz="1200" b="1" dirty="0">
                <a:solidFill>
                  <a:schemeClr val="bg1"/>
                </a:solidFill>
                <a:latin typeface="Times New Roman" pitchFamily="18" charset="0"/>
                <a:cs typeface="Times New Roman" pitchFamily="18" charset="0"/>
              </a:rPr>
              <a:t>виявили бажання створити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Проведення інформаційних, установчих та загальних зборів для співвласників багатоквартирних будинків;</a:t>
            </a:r>
          </a:p>
          <a:p>
            <a:pPr marL="342900" lvl="0" indent="-342900" fontAlgn="auto">
              <a:spcBef>
                <a:spcPct val="20000"/>
              </a:spcBef>
              <a:spcAft>
                <a:spcPts val="0"/>
              </a:spcAft>
              <a:buFont typeface="Arial" pitchFamily="34" charset="0"/>
              <a:buChar char="•"/>
            </a:pPr>
            <a:r>
              <a:rPr lang="uk-UA" sz="1200" b="1" dirty="0" smtClean="0">
                <a:solidFill>
                  <a:schemeClr val="bg1"/>
                </a:solidFill>
                <a:latin typeface="Times New Roman" pitchFamily="18" charset="0"/>
                <a:cs typeface="Times New Roman" pitchFamily="18" charset="0"/>
              </a:rPr>
              <a:t>Координація процесу передачі багатоквартирних будинків в управління ОСББ</a:t>
            </a:r>
            <a:r>
              <a:rPr lang="uk-UA" sz="1200" b="1" dirty="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Координація роботи ОСББ  з комунальними підприємствами щодо підготовки та сталого проходження зимово-опалювального періоду;</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Супровід діяльності ОСББ та надання роз'яснень з актуальних питань, які стосуються функціонування та ведення ними господарської та управлінської діяльності;</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Координація роботи між </a:t>
            </a:r>
            <a:r>
              <a:rPr lang="uk-UA" sz="1200" b="1" dirty="0" smtClean="0">
                <a:solidFill>
                  <a:schemeClr val="bg1"/>
                </a:solidFill>
                <a:latin typeface="Times New Roman" pitchFamily="18" charset="0"/>
                <a:cs typeface="Times New Roman" pitchFamily="18" charset="0"/>
              </a:rPr>
              <a:t>районними управліннями департаменту соціальної політики міської ради та </a:t>
            </a:r>
            <a:r>
              <a:rPr lang="uk-UA" sz="1200" b="1" dirty="0">
                <a:solidFill>
                  <a:schemeClr val="bg1"/>
                </a:solidFill>
                <a:latin typeface="Times New Roman" pitchFamily="18" charset="0"/>
                <a:cs typeface="Times New Roman" pitchFamily="18" charset="0"/>
              </a:rPr>
              <a:t>ОСББ щодо безперебійного отримання пільг та субсидій</a:t>
            </a:r>
            <a:r>
              <a:rPr lang="uk-UA" sz="1200" b="1" dirty="0" smtClean="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рішення виконкому </a:t>
            </a:r>
            <a:r>
              <a:rPr lang="uk-UA" sz="1200" b="1" dirty="0" err="1" smtClean="0">
                <a:solidFill>
                  <a:schemeClr val="bg1"/>
                </a:solidFill>
                <a:latin typeface="Times New Roman" pitchFamily="18" charset="0"/>
                <a:cs typeface="Times New Roman" pitchFamily="18" charset="0"/>
              </a:rPr>
              <a:t>“Про</a:t>
            </a:r>
            <a:r>
              <a:rPr lang="uk-UA" sz="1200" b="1" dirty="0" smtClean="0">
                <a:solidFill>
                  <a:schemeClr val="bg1"/>
                </a:solidFill>
                <a:latin typeface="Times New Roman" pitchFamily="18" charset="0"/>
                <a:cs typeface="Times New Roman" pitchFamily="18" charset="0"/>
              </a:rPr>
              <a:t> стимулювання впровадження </a:t>
            </a:r>
            <a:r>
              <a:rPr lang="uk-UA" sz="1200" b="1" dirty="0" err="1" smtClean="0">
                <a:solidFill>
                  <a:schemeClr val="bg1"/>
                </a:solidFill>
                <a:latin typeface="Times New Roman" pitchFamily="18" charset="0"/>
                <a:cs typeface="Times New Roman" pitchFamily="18" charset="0"/>
              </a:rPr>
              <a:t>енергоефективних</a:t>
            </a:r>
            <a:r>
              <a:rPr lang="uk-UA" sz="1200" b="1" dirty="0" smtClean="0">
                <a:solidFill>
                  <a:schemeClr val="bg1"/>
                </a:solidFill>
                <a:latin typeface="Times New Roman" pitchFamily="18" charset="0"/>
                <a:cs typeface="Times New Roman" pitchFamily="18" charset="0"/>
              </a:rPr>
              <a:t> </a:t>
            </a:r>
            <a:r>
              <a:rPr lang="uk-UA" sz="1200" b="1" dirty="0" err="1" smtClean="0">
                <a:solidFill>
                  <a:schemeClr val="bg1"/>
                </a:solidFill>
                <a:latin typeface="Times New Roman" pitchFamily="18" charset="0"/>
                <a:cs typeface="Times New Roman" pitchFamily="18" charset="0"/>
              </a:rPr>
              <a:t>заходів”</a:t>
            </a:r>
            <a:r>
              <a:rPr lang="uk-UA" sz="1200" b="1" dirty="0" smtClean="0">
                <a:solidFill>
                  <a:schemeClr val="bg1"/>
                </a:solidFill>
                <a:latin typeface="Times New Roman" pitchFamily="18" charset="0"/>
                <a:cs typeface="Times New Roman" pitchFamily="18" charset="0"/>
              </a:rPr>
              <a:t> шляхом відшкодування ОСББ відсотків або 30% тіла кредиту за залученими у фінансових установах кредитів на впровадження </a:t>
            </a:r>
            <a:r>
              <a:rPr lang="uk-UA" sz="1200" b="1" dirty="0" err="1" smtClean="0">
                <a:solidFill>
                  <a:schemeClr val="bg1"/>
                </a:solidFill>
                <a:latin typeface="Times New Roman" pitchFamily="18" charset="0"/>
                <a:cs typeface="Times New Roman" pitchFamily="18" charset="0"/>
              </a:rPr>
              <a:t>енергоефективних</a:t>
            </a:r>
            <a:r>
              <a:rPr lang="uk-UA" sz="1200" b="1" dirty="0" smtClean="0">
                <a:solidFill>
                  <a:schemeClr val="bg1"/>
                </a:solidFill>
                <a:latin typeface="Times New Roman" pitchFamily="18" charset="0"/>
                <a:cs typeface="Times New Roman" pitchFamily="18" charset="0"/>
              </a:rPr>
              <a:t> заходів у будинках ОСББ </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Порядку відшкодування з бюджету ЖМОТГ відсотків за кредитами, залученими ОСББ, які беруть участь у програмі підтримки </a:t>
            </a:r>
            <a:r>
              <a:rPr lang="uk-UA" sz="1200" b="1" dirty="0" err="1" smtClean="0">
                <a:solidFill>
                  <a:schemeClr val="bg1"/>
                </a:solidFill>
                <a:latin typeface="Times New Roman" pitchFamily="18" charset="0"/>
                <a:cs typeface="Times New Roman" pitchFamily="18" charset="0"/>
              </a:rPr>
              <a:t>енергомодернізації</a:t>
            </a:r>
            <a:r>
              <a:rPr lang="uk-UA" sz="1200" b="1" dirty="0" smtClean="0">
                <a:solidFill>
                  <a:schemeClr val="bg1"/>
                </a:solidFill>
                <a:latin typeface="Times New Roman" pitchFamily="18" charset="0"/>
                <a:cs typeface="Times New Roman" pitchFamily="18" charset="0"/>
              </a:rPr>
              <a:t> багатоквартирних будинків </a:t>
            </a:r>
            <a:r>
              <a:rPr lang="uk-UA" sz="1200" b="1" dirty="0" err="1" smtClean="0">
                <a:solidFill>
                  <a:schemeClr val="bg1"/>
                </a:solidFill>
                <a:latin typeface="Times New Roman" pitchFamily="18" charset="0"/>
                <a:cs typeface="Times New Roman" pitchFamily="18" charset="0"/>
              </a:rPr>
              <a:t>“Енергодім”</a:t>
            </a:r>
            <a:r>
              <a:rPr lang="uk-UA" sz="1200" b="1" dirty="0" smtClean="0">
                <a:solidFill>
                  <a:schemeClr val="bg1"/>
                </a:solidFill>
                <a:latin typeface="Times New Roman" pitchFamily="18" charset="0"/>
                <a:cs typeface="Times New Roman" pitchFamily="18" charset="0"/>
              </a:rPr>
              <a:t> державної установи </a:t>
            </a:r>
            <a:r>
              <a:rPr lang="uk-UA" sz="1200" b="1" dirty="0" err="1" smtClean="0">
                <a:solidFill>
                  <a:schemeClr val="bg1"/>
                </a:solidFill>
                <a:latin typeface="Times New Roman" pitchFamily="18" charset="0"/>
                <a:cs typeface="Times New Roman" pitchFamily="18" charset="0"/>
              </a:rPr>
              <a:t>“Фонд</a:t>
            </a:r>
            <a:r>
              <a:rPr lang="uk-UA" sz="1200" b="1" dirty="0" smtClean="0">
                <a:solidFill>
                  <a:schemeClr val="bg1"/>
                </a:solidFill>
                <a:latin typeface="Times New Roman" pitchFamily="18" charset="0"/>
                <a:cs typeface="Times New Roman" pitchFamily="18" charset="0"/>
              </a:rPr>
              <a:t> </a:t>
            </a:r>
            <a:r>
              <a:rPr lang="uk-UA" sz="1200" b="1" dirty="0" err="1" smtClean="0">
                <a:solidFill>
                  <a:schemeClr val="bg1"/>
                </a:solidFill>
                <a:latin typeface="Times New Roman" pitchFamily="18" charset="0"/>
                <a:cs typeface="Times New Roman" pitchFamily="18" charset="0"/>
              </a:rPr>
              <a:t>енергоефективності”</a:t>
            </a:r>
            <a:r>
              <a:rPr lang="uk-UA" sz="1200" b="1" dirty="0" smtClean="0">
                <a:solidFill>
                  <a:schemeClr val="bg1"/>
                </a:solidFill>
                <a:latin typeface="Times New Roman" pitchFamily="18" charset="0"/>
                <a:cs typeface="Times New Roman" pitchFamily="18" charset="0"/>
              </a:rPr>
              <a:t>.</a:t>
            </a:r>
          </a:p>
          <a:p>
            <a:pPr marL="12700" marR="5715" algn="just">
              <a:lnSpc>
                <a:spcPts val="1000"/>
              </a:lnSpc>
              <a:spcBef>
                <a:spcPts val="200"/>
              </a:spcBef>
            </a:pPr>
            <a:endParaRPr sz="900" dirty="0">
              <a:latin typeface="Calibri"/>
              <a:cs typeface="Calibri"/>
            </a:endParaRPr>
          </a:p>
        </p:txBody>
      </p:sp>
      <p:sp>
        <p:nvSpPr>
          <p:cNvPr id="182" name="object 2"/>
          <p:cNvSpPr txBox="1">
            <a:spLocks/>
          </p:cNvSpPr>
          <p:nvPr/>
        </p:nvSpPr>
        <p:spPr>
          <a:xfrm>
            <a:off x="209550" y="101600"/>
            <a:ext cx="6858000" cy="695061"/>
          </a:xfrm>
          <a:prstGeom prst="rect">
            <a:avLst/>
          </a:prstGeom>
        </p:spPr>
        <p:txBody>
          <a:bodyPr vert="horz" wrap="square" lIns="0" tIns="27939" rIns="0" bIns="0" rtlCol="0">
            <a:spAutoFit/>
          </a:bodyPr>
          <a:lstStyle/>
          <a:p>
            <a:pPr marL="12700" marR="5080" lvl="0" indent="0" algn="ctr" defTabSz="914400" eaLnBrk="1" fontAlgn="auto" latinLnBrk="0" hangingPunct="1">
              <a:lnSpc>
                <a:spcPts val="2600"/>
              </a:lnSpc>
              <a:spcBef>
                <a:spcPts val="219"/>
              </a:spcBef>
              <a:spcAft>
                <a:spcPts val="0"/>
              </a:spcAft>
              <a:buClrTx/>
              <a:buSzTx/>
              <a:buFontTx/>
              <a:buNone/>
              <a:tabLst/>
              <a:defRPr/>
            </a:pPr>
            <a:r>
              <a:rPr kumimoji="0" lang="uk-UA" sz="2200" b="1" i="0" u="none" strike="noStrike" kern="0" cap="none" spc="10" normalizeH="0" baseline="0" dirty="0" smtClean="0">
                <a:ln>
                  <a:noFill/>
                </a:ln>
                <a:solidFill>
                  <a:srgbClr val="FFFFFF"/>
                </a:solidFill>
                <a:effectLst/>
                <a:uLnTx/>
                <a:uFillTx/>
                <a:latin typeface="+mj-lt"/>
                <a:ea typeface="+mj-ea"/>
                <a:cs typeface="+mj-cs"/>
              </a:rPr>
              <a:t>Основні завдання управління муніципального розвитку</a:t>
            </a:r>
            <a:endParaRPr kumimoji="0" lang="uk-UA" sz="2200" b="1" i="0" u="none" strike="noStrike" kern="0" cap="none" spc="0" normalizeH="0" baseline="0" dirty="0">
              <a:ln>
                <a:noFill/>
              </a:ln>
              <a:solidFill>
                <a:sysClr val="windowText" lastClr="00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3" name="object 13"/>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4" name="object 14"/>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5" name="object 15"/>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6" name="object 16"/>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7" name="object 17"/>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8" name="object 18"/>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9" name="object 19"/>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0" name="object 20"/>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21" name="object 21"/>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2" name="object 22"/>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23" name="object 23"/>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24" name="object 24"/>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25" name="object 25"/>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26" name="object 26"/>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27" name="object 27"/>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28" name="object 28"/>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9" name="object 29"/>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30" name="object 30"/>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1" name="object 31"/>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32" name="object 32"/>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3" name="object 33"/>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34" name="object 34"/>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5" name="object 35"/>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6" name="object 36"/>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7" name="object 37"/>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8" name="object 38"/>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39" name="object 39"/>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40" name="object 40"/>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41" name="object 41"/>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2" name="object 42"/>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43" name="object 43"/>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4" name="object 44"/>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45" name="object 45"/>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46" name="object 46"/>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47" name="object 47"/>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48" name="object 48"/>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49" name="object 49"/>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0" name="object 50"/>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51" name="object 51"/>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2" name="object 52"/>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3" name="object 53"/>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4" name="object 54"/>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55" name="object 55"/>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56" name="object 56"/>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7" name="object 57"/>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58" name="object 58"/>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59" name="object 59"/>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0" name="object 60"/>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61" name="object 61"/>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2" name="object 62"/>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63" name="object 63"/>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4" name="object 64"/>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6" name="object 66"/>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7" name="object 67"/>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68" name="object 68"/>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69" name="object 69"/>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70" name="object 70"/>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1" name="object 71"/>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2" name="object 72"/>
          <p:cNvSpPr/>
          <p:nvPr/>
        </p:nvSpPr>
        <p:spPr>
          <a:xfrm>
            <a:off x="2737224" y="4950885"/>
            <a:ext cx="140627" cy="210604"/>
          </a:xfrm>
          <a:prstGeom prst="rect">
            <a:avLst/>
          </a:prstGeom>
          <a:blipFill>
            <a:blip r:embed="rId3" cstate="print"/>
            <a:stretch>
              <a:fillRect/>
            </a:stretch>
          </a:blipFill>
        </p:spPr>
        <p:txBody>
          <a:bodyPr wrap="square" lIns="0" tIns="0" rIns="0" bIns="0" rtlCol="0"/>
          <a:lstStyle/>
          <a:p>
            <a:endParaRPr/>
          </a:p>
        </p:txBody>
      </p:sp>
      <p:sp>
        <p:nvSpPr>
          <p:cNvPr id="73" name="object 73"/>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74" name="object 74"/>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75" name="object 75"/>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6" name="object 76"/>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77" name="object 77"/>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78" name="object 78"/>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79" name="object 79"/>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80" name="object 80"/>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81" name="object 81"/>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82" name="object 82"/>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83" name="object 83"/>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84" name="object 84"/>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85" name="object 85"/>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86" name="object 86"/>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87" name="object 87"/>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88" name="object 88"/>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89" name="object 89"/>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90" name="object 90"/>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1" name="object 91"/>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92" name="object 92"/>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3" name="object 93"/>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94" name="object 94"/>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95" name="object 95"/>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96" name="object 96"/>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97" name="object 97"/>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98" name="object 98"/>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99" name="object 99"/>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0" name="object 100"/>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101" name="object 101"/>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2" name="object 102"/>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103" name="object 103"/>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04" name="object 104"/>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05" name="object 105"/>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06" name="object 106"/>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07" name="object 107"/>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08" name="object 108"/>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09" name="object 109"/>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10" name="object 110"/>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111" name="object 111"/>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112" name="object 112"/>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13" name="object 113"/>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114" name="object 114"/>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15" name="object 115"/>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116" name="object 116"/>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117" name="object 117"/>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118" name="object 118"/>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119" name="object 119"/>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120" name="object 120"/>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21" name="object 121"/>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22" name="object 122"/>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23" name="object 123"/>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24" name="object 124"/>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25" name="object 125"/>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126" name="object 126"/>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127" name="object 127"/>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28" name="object 128"/>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129" name="object 129"/>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30" name="object 130"/>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31" name="object 131"/>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32" name="object 132"/>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33" name="object 133"/>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4" name="object 134"/>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5" name="object 135"/>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6" name="object 136"/>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37" name="object 137"/>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38" name="object 138"/>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39" name="object 139"/>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140" name="object 140"/>
          <p:cNvSpPr/>
          <p:nvPr/>
        </p:nvSpPr>
        <p:spPr>
          <a:xfrm>
            <a:off x="3812766" y="4959546"/>
            <a:ext cx="140627" cy="201942"/>
          </a:xfrm>
          <a:prstGeom prst="rect">
            <a:avLst/>
          </a:prstGeom>
          <a:blipFill>
            <a:blip r:embed="rId4" cstate="print"/>
            <a:stretch>
              <a:fillRect/>
            </a:stretch>
          </a:blipFill>
        </p:spPr>
        <p:txBody>
          <a:bodyPr wrap="square" lIns="0" tIns="0" rIns="0" bIns="0" rtlCol="0"/>
          <a:lstStyle/>
          <a:p>
            <a:endParaRPr/>
          </a:p>
        </p:txBody>
      </p:sp>
      <p:sp>
        <p:nvSpPr>
          <p:cNvPr id="141" name="object 141"/>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42" name="object 142"/>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43" name="object 143"/>
          <p:cNvSpPr/>
          <p:nvPr/>
        </p:nvSpPr>
        <p:spPr>
          <a:xfrm>
            <a:off x="6121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44" name="object 144"/>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45" name="object 145"/>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6" name="object 146"/>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147" name="object 147"/>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8" name="object 148"/>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149" name="object 149"/>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50" name="object 150"/>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51" name="object 151"/>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52" name="object 152"/>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53" name="object 153"/>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54" name="object 154"/>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5" name="object 155"/>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56" name="object 156"/>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7" name="object 157"/>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58" name="object 158"/>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59" name="object 159"/>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0" name="object 160"/>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61" name="object 161"/>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62" name="object 162"/>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63" name="object 163"/>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64" name="object 164"/>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65" name="object 165"/>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6" name="object 166"/>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7" name="object 167"/>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68" name="object 168"/>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69" name="object 169"/>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170" name="object 170"/>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71" name="object 171"/>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73" name="object 173"/>
          <p:cNvSpPr txBox="1">
            <a:spLocks noGrp="1"/>
          </p:cNvSpPr>
          <p:nvPr>
            <p:ph type="title"/>
          </p:nvPr>
        </p:nvSpPr>
        <p:spPr>
          <a:xfrm>
            <a:off x="438150" y="711200"/>
            <a:ext cx="7156450" cy="320601"/>
          </a:xfrm>
          <a:prstGeom prst="rect">
            <a:avLst/>
          </a:prstGeom>
        </p:spPr>
        <p:txBody>
          <a:bodyPr vert="horz" wrap="square" lIns="0" tIns="12700" rIns="0" bIns="0" rtlCol="0">
            <a:spAutoFit/>
          </a:bodyPr>
          <a:lstStyle/>
          <a:p>
            <a:pPr marL="12700">
              <a:lnSpc>
                <a:spcPct val="100000"/>
              </a:lnSpc>
              <a:spcBef>
                <a:spcPts val="100"/>
              </a:spcBef>
            </a:pPr>
            <a:r>
              <a:rPr lang="uk-UA" kern="1200" dirty="0" err="1" smtClean="0">
                <a:solidFill>
                  <a:prstClr val="black"/>
                </a:solidFill>
                <a:latin typeface="Times New Roman" pitchFamily="18" charset="0"/>
                <a:ea typeface="+mn-ea"/>
                <a:cs typeface="Times New Roman" pitchFamily="18" charset="0"/>
              </a:rPr>
              <a:t>Енергоефективні</a:t>
            </a:r>
            <a:r>
              <a:rPr lang="uk-UA" spc="-10" dirty="0" smtClean="0">
                <a:solidFill>
                  <a:schemeClr val="accent3">
                    <a:lumMod val="50000"/>
                  </a:schemeClr>
                </a:solidFill>
              </a:rPr>
              <a:t> </a:t>
            </a:r>
            <a:r>
              <a:rPr lang="uk-UA" kern="1200" dirty="0" smtClean="0">
                <a:solidFill>
                  <a:prstClr val="black"/>
                </a:solidFill>
                <a:latin typeface="Times New Roman" pitchFamily="18" charset="0"/>
                <a:ea typeface="+mn-ea"/>
                <a:cs typeface="Times New Roman" pitchFamily="18" charset="0"/>
              </a:rPr>
              <a:t>заходи, на які брали кредити ОСББ</a:t>
            </a:r>
            <a:endParaRPr lang="uk-UA" kern="1200" dirty="0">
              <a:solidFill>
                <a:prstClr val="black"/>
              </a:solidFill>
              <a:latin typeface="Times New Roman" pitchFamily="18" charset="0"/>
              <a:ea typeface="+mn-ea"/>
              <a:cs typeface="Times New Roman" pitchFamily="18" charset="0"/>
            </a:endParaRPr>
          </a:p>
        </p:txBody>
      </p:sp>
      <p:sp>
        <p:nvSpPr>
          <p:cNvPr id="208" name="object 208"/>
          <p:cNvSpPr/>
          <p:nvPr/>
        </p:nvSpPr>
        <p:spPr>
          <a:xfrm>
            <a:off x="869454" y="3655440"/>
            <a:ext cx="279097" cy="196684"/>
          </a:xfrm>
          <a:prstGeom prst="rect">
            <a:avLst/>
          </a:prstGeom>
          <a:blipFill>
            <a:blip r:embed="rId6" cstate="print"/>
            <a:stretch>
              <a:fillRect/>
            </a:stretch>
          </a:blipFill>
        </p:spPr>
        <p:txBody>
          <a:bodyPr wrap="square" lIns="0" tIns="0" rIns="0" bIns="0" rtlCol="0"/>
          <a:lstStyle/>
          <a:p>
            <a:endParaRPr/>
          </a:p>
        </p:txBody>
      </p:sp>
      <p:sp>
        <p:nvSpPr>
          <p:cNvPr id="223" name="object 223"/>
          <p:cNvSpPr/>
          <p:nvPr/>
        </p:nvSpPr>
        <p:spPr>
          <a:xfrm>
            <a:off x="5292994" y="3632259"/>
            <a:ext cx="127533" cy="210477"/>
          </a:xfrm>
          <a:prstGeom prst="rect">
            <a:avLst/>
          </a:prstGeom>
          <a:blipFill>
            <a:blip r:embed="rId7" cstate="print"/>
            <a:stretch>
              <a:fillRect/>
            </a:stretch>
          </a:blipFill>
        </p:spPr>
        <p:txBody>
          <a:bodyPr wrap="square" lIns="0" tIns="0" rIns="0" bIns="0" rtlCol="0"/>
          <a:lstStyle/>
          <a:p>
            <a:endParaRPr/>
          </a:p>
        </p:txBody>
      </p:sp>
      <p:sp>
        <p:nvSpPr>
          <p:cNvPr id="222" name="object 176"/>
          <p:cNvSpPr/>
          <p:nvPr/>
        </p:nvSpPr>
        <p:spPr>
          <a:xfrm>
            <a:off x="782777" y="1932724"/>
            <a:ext cx="401955" cy="426720"/>
          </a:xfrm>
          <a:custGeom>
            <a:avLst/>
            <a:gdLst/>
            <a:ahLst/>
            <a:cxnLst/>
            <a:rect l="l" t="t" r="r" b="b"/>
            <a:pathLst>
              <a:path w="401955" h="426719">
                <a:moveTo>
                  <a:pt x="0" y="426504"/>
                </a:moveTo>
                <a:lnTo>
                  <a:pt x="401802" y="426504"/>
                </a:lnTo>
                <a:lnTo>
                  <a:pt x="401802" y="0"/>
                </a:lnTo>
                <a:lnTo>
                  <a:pt x="0" y="0"/>
                </a:lnTo>
                <a:lnTo>
                  <a:pt x="0" y="426504"/>
                </a:lnTo>
                <a:close/>
              </a:path>
            </a:pathLst>
          </a:custGeom>
          <a:solidFill>
            <a:srgbClr val="095F56"/>
          </a:solidFill>
        </p:spPr>
        <p:txBody>
          <a:bodyPr wrap="square" lIns="0" tIns="0" rIns="0" bIns="0" rtlCol="0"/>
          <a:lstStyle/>
          <a:p>
            <a:endParaRPr/>
          </a:p>
        </p:txBody>
      </p:sp>
      <p:sp>
        <p:nvSpPr>
          <p:cNvPr id="225" name="object 177"/>
          <p:cNvSpPr/>
          <p:nvPr/>
        </p:nvSpPr>
        <p:spPr>
          <a:xfrm>
            <a:off x="848042" y="2031720"/>
            <a:ext cx="117475" cy="109855"/>
          </a:xfrm>
          <a:custGeom>
            <a:avLst/>
            <a:gdLst/>
            <a:ahLst/>
            <a:cxnLst/>
            <a:rect l="l" t="t" r="r" b="b"/>
            <a:pathLst>
              <a:path w="117475" h="109855">
                <a:moveTo>
                  <a:pt x="0" y="109334"/>
                </a:moveTo>
                <a:lnTo>
                  <a:pt x="117462" y="109334"/>
                </a:lnTo>
                <a:lnTo>
                  <a:pt x="117462" y="0"/>
                </a:lnTo>
                <a:lnTo>
                  <a:pt x="0" y="0"/>
                </a:lnTo>
                <a:lnTo>
                  <a:pt x="0" y="109334"/>
                </a:lnTo>
                <a:close/>
              </a:path>
            </a:pathLst>
          </a:custGeom>
          <a:solidFill>
            <a:srgbClr val="FFFFFF"/>
          </a:solidFill>
        </p:spPr>
        <p:txBody>
          <a:bodyPr wrap="square" lIns="0" tIns="0" rIns="0" bIns="0" rtlCol="0"/>
          <a:lstStyle/>
          <a:p>
            <a:endParaRPr/>
          </a:p>
        </p:txBody>
      </p:sp>
      <p:sp>
        <p:nvSpPr>
          <p:cNvPr id="226" name="object 178"/>
          <p:cNvSpPr/>
          <p:nvPr/>
        </p:nvSpPr>
        <p:spPr>
          <a:xfrm>
            <a:off x="1001864" y="2031720"/>
            <a:ext cx="117475" cy="109855"/>
          </a:xfrm>
          <a:custGeom>
            <a:avLst/>
            <a:gdLst/>
            <a:ahLst/>
            <a:cxnLst/>
            <a:rect l="l" t="t" r="r" b="b"/>
            <a:pathLst>
              <a:path w="117475" h="109855">
                <a:moveTo>
                  <a:pt x="0" y="109334"/>
                </a:moveTo>
                <a:lnTo>
                  <a:pt x="117462" y="109334"/>
                </a:lnTo>
                <a:lnTo>
                  <a:pt x="117462" y="0"/>
                </a:lnTo>
                <a:lnTo>
                  <a:pt x="0" y="0"/>
                </a:lnTo>
                <a:lnTo>
                  <a:pt x="0" y="109334"/>
                </a:lnTo>
                <a:close/>
              </a:path>
            </a:pathLst>
          </a:custGeom>
          <a:solidFill>
            <a:srgbClr val="FFFFFF"/>
          </a:solidFill>
        </p:spPr>
        <p:txBody>
          <a:bodyPr wrap="square" lIns="0" tIns="0" rIns="0" bIns="0" rtlCol="0"/>
          <a:lstStyle/>
          <a:p>
            <a:endParaRPr/>
          </a:p>
        </p:txBody>
      </p:sp>
      <p:sp>
        <p:nvSpPr>
          <p:cNvPr id="227" name="object 179"/>
          <p:cNvSpPr/>
          <p:nvPr/>
        </p:nvSpPr>
        <p:spPr>
          <a:xfrm>
            <a:off x="848042" y="2186901"/>
            <a:ext cx="117475" cy="109855"/>
          </a:xfrm>
          <a:custGeom>
            <a:avLst/>
            <a:gdLst/>
            <a:ahLst/>
            <a:cxnLst/>
            <a:rect l="l" t="t" r="r" b="b"/>
            <a:pathLst>
              <a:path w="117475" h="109855">
                <a:moveTo>
                  <a:pt x="0" y="109334"/>
                </a:moveTo>
                <a:lnTo>
                  <a:pt x="117462" y="109334"/>
                </a:lnTo>
                <a:lnTo>
                  <a:pt x="117462" y="0"/>
                </a:lnTo>
                <a:lnTo>
                  <a:pt x="0" y="0"/>
                </a:lnTo>
                <a:lnTo>
                  <a:pt x="0" y="109334"/>
                </a:lnTo>
                <a:close/>
              </a:path>
            </a:pathLst>
          </a:custGeom>
          <a:solidFill>
            <a:srgbClr val="FFFFFF"/>
          </a:solidFill>
        </p:spPr>
        <p:txBody>
          <a:bodyPr wrap="square" lIns="0" tIns="0" rIns="0" bIns="0" rtlCol="0"/>
          <a:lstStyle/>
          <a:p>
            <a:endParaRPr/>
          </a:p>
        </p:txBody>
      </p:sp>
      <p:sp>
        <p:nvSpPr>
          <p:cNvPr id="228" name="object 180"/>
          <p:cNvSpPr/>
          <p:nvPr/>
        </p:nvSpPr>
        <p:spPr>
          <a:xfrm>
            <a:off x="1001864" y="2186901"/>
            <a:ext cx="117475" cy="109855"/>
          </a:xfrm>
          <a:custGeom>
            <a:avLst/>
            <a:gdLst/>
            <a:ahLst/>
            <a:cxnLst/>
            <a:rect l="l" t="t" r="r" b="b"/>
            <a:pathLst>
              <a:path w="117475" h="109855">
                <a:moveTo>
                  <a:pt x="0" y="109334"/>
                </a:moveTo>
                <a:lnTo>
                  <a:pt x="117462" y="109334"/>
                </a:lnTo>
                <a:lnTo>
                  <a:pt x="117462" y="0"/>
                </a:lnTo>
                <a:lnTo>
                  <a:pt x="0" y="0"/>
                </a:lnTo>
                <a:lnTo>
                  <a:pt x="0" y="109334"/>
                </a:lnTo>
                <a:close/>
              </a:path>
            </a:pathLst>
          </a:custGeom>
          <a:solidFill>
            <a:srgbClr val="FFFFFF"/>
          </a:solidFill>
        </p:spPr>
        <p:txBody>
          <a:bodyPr wrap="square" lIns="0" tIns="0" rIns="0" bIns="0" rtlCol="0"/>
          <a:lstStyle/>
          <a:p>
            <a:endParaRPr/>
          </a:p>
        </p:txBody>
      </p:sp>
      <p:sp>
        <p:nvSpPr>
          <p:cNvPr id="229" name="object 183"/>
          <p:cNvSpPr txBox="1"/>
          <p:nvPr/>
        </p:nvSpPr>
        <p:spPr>
          <a:xfrm>
            <a:off x="3538354" y="2738457"/>
            <a:ext cx="1166996" cy="641201"/>
          </a:xfrm>
          <a:prstGeom prst="rect">
            <a:avLst/>
          </a:prstGeom>
        </p:spPr>
        <p:txBody>
          <a:bodyPr vert="horz" wrap="square" lIns="0" tIns="12700" rIns="0" bIns="0" rtlCol="0">
            <a:spAutoFit/>
          </a:bodyPr>
          <a:lstStyle/>
          <a:p>
            <a:pPr marL="12700">
              <a:lnSpc>
                <a:spcPts val="1795"/>
              </a:lnSpc>
              <a:spcBef>
                <a:spcPts val="100"/>
              </a:spcBef>
            </a:pPr>
            <a:r>
              <a:rPr lang="uk-UA" sz="1500" b="1" dirty="0" smtClean="0">
                <a:solidFill>
                  <a:schemeClr val="tx1">
                    <a:lumMod val="95000"/>
                    <a:lumOff val="5000"/>
                  </a:schemeClr>
                </a:solidFill>
                <a:latin typeface="Verdana"/>
                <a:cs typeface="Verdana"/>
              </a:rPr>
              <a:t>10</a:t>
            </a:r>
            <a:r>
              <a:rPr sz="1500" b="1" dirty="0" smtClean="0">
                <a:solidFill>
                  <a:schemeClr val="tx1">
                    <a:lumMod val="95000"/>
                    <a:lumOff val="5000"/>
                  </a:schemeClr>
                </a:solidFill>
                <a:latin typeface="Verdana"/>
                <a:cs typeface="Verdana"/>
              </a:rPr>
              <a:t>%</a:t>
            </a:r>
            <a:endParaRPr sz="1500" dirty="0">
              <a:solidFill>
                <a:schemeClr val="tx1">
                  <a:lumMod val="95000"/>
                  <a:lumOff val="5000"/>
                </a:schemeClr>
              </a:solidFill>
              <a:latin typeface="Verdana"/>
              <a:cs typeface="Verdana"/>
            </a:endParaRPr>
          </a:p>
          <a:p>
            <a:pPr marL="12700" marR="5080">
              <a:lnSpc>
                <a:spcPts val="1000"/>
              </a:lnSpc>
              <a:spcBef>
                <a:spcPts val="95"/>
              </a:spcBef>
            </a:pPr>
            <a:r>
              <a:rPr lang="uk-UA" sz="900" dirty="0" smtClean="0">
                <a:solidFill>
                  <a:schemeClr val="tx1">
                    <a:lumMod val="95000"/>
                    <a:lumOff val="5000"/>
                  </a:schemeClr>
                </a:solidFill>
                <a:latin typeface="Verdana"/>
                <a:cs typeface="Verdana"/>
              </a:rPr>
              <a:t>модернізація</a:t>
            </a:r>
            <a:r>
              <a:rPr sz="900" spc="-90" dirty="0" smtClean="0">
                <a:solidFill>
                  <a:schemeClr val="tx1">
                    <a:lumMod val="95000"/>
                    <a:lumOff val="5000"/>
                  </a:schemeClr>
                </a:solidFill>
                <a:latin typeface="Verdana"/>
                <a:cs typeface="Verdana"/>
              </a:rPr>
              <a:t> </a:t>
            </a:r>
            <a:r>
              <a:rPr sz="900" spc="-5" dirty="0">
                <a:solidFill>
                  <a:schemeClr val="tx1">
                    <a:lumMod val="95000"/>
                    <a:lumOff val="5000"/>
                  </a:schemeClr>
                </a:solidFill>
                <a:latin typeface="Verdana"/>
                <a:cs typeface="Verdana"/>
              </a:rPr>
              <a:t>систем  теплопостачання</a:t>
            </a:r>
            <a:endParaRPr sz="900" dirty="0">
              <a:solidFill>
                <a:schemeClr val="tx1">
                  <a:lumMod val="95000"/>
                  <a:lumOff val="5000"/>
                </a:schemeClr>
              </a:solidFill>
              <a:latin typeface="Verdana"/>
              <a:cs typeface="Verdana"/>
            </a:endParaRPr>
          </a:p>
        </p:txBody>
      </p:sp>
      <p:sp>
        <p:nvSpPr>
          <p:cNvPr id="230" name="object 185"/>
          <p:cNvSpPr txBox="1"/>
          <p:nvPr/>
        </p:nvSpPr>
        <p:spPr>
          <a:xfrm>
            <a:off x="1359126" y="2737724"/>
            <a:ext cx="984023" cy="512961"/>
          </a:xfrm>
          <a:prstGeom prst="rect">
            <a:avLst/>
          </a:prstGeom>
        </p:spPr>
        <p:txBody>
          <a:bodyPr vert="horz" wrap="square" lIns="0" tIns="12700" rIns="0" bIns="0" rtlCol="0">
            <a:spAutoFit/>
          </a:bodyPr>
          <a:lstStyle/>
          <a:p>
            <a:pPr marL="12700">
              <a:lnSpc>
                <a:spcPts val="1800"/>
              </a:lnSpc>
              <a:spcBef>
                <a:spcPts val="100"/>
              </a:spcBef>
            </a:pPr>
            <a:r>
              <a:rPr lang="uk-UA" sz="1500" b="1" dirty="0" smtClean="0">
                <a:solidFill>
                  <a:schemeClr val="tx1">
                    <a:lumMod val="95000"/>
                    <a:lumOff val="5000"/>
                  </a:schemeClr>
                </a:solidFill>
                <a:latin typeface="Verdana"/>
                <a:cs typeface="Verdana"/>
              </a:rPr>
              <a:t>27,5</a:t>
            </a:r>
            <a:r>
              <a:rPr sz="1500" b="1" dirty="0" smtClean="0">
                <a:solidFill>
                  <a:schemeClr val="tx1">
                    <a:lumMod val="95000"/>
                    <a:lumOff val="5000"/>
                  </a:schemeClr>
                </a:solidFill>
                <a:latin typeface="Verdana"/>
                <a:cs typeface="Verdana"/>
              </a:rPr>
              <a:t>%</a:t>
            </a:r>
            <a:endParaRPr sz="1500" dirty="0">
              <a:solidFill>
                <a:schemeClr val="tx1">
                  <a:lumMod val="95000"/>
                  <a:lumOff val="5000"/>
                </a:schemeClr>
              </a:solidFill>
              <a:latin typeface="Verdana"/>
              <a:cs typeface="Verdana"/>
            </a:endParaRPr>
          </a:p>
          <a:p>
            <a:pPr marL="12700" marR="5080">
              <a:lnSpc>
                <a:spcPts val="1000"/>
              </a:lnSpc>
              <a:spcBef>
                <a:spcPts val="100"/>
              </a:spcBef>
            </a:pPr>
            <a:r>
              <a:rPr sz="900" dirty="0">
                <a:solidFill>
                  <a:schemeClr val="tx1">
                    <a:lumMod val="95000"/>
                    <a:lumOff val="5000"/>
                  </a:schemeClr>
                </a:solidFill>
                <a:latin typeface="Verdana"/>
                <a:cs typeface="Verdana"/>
              </a:rPr>
              <a:t>енергоощадне  освітлення</a:t>
            </a:r>
          </a:p>
        </p:txBody>
      </p:sp>
      <p:sp>
        <p:nvSpPr>
          <p:cNvPr id="231" name="object 189"/>
          <p:cNvSpPr txBox="1"/>
          <p:nvPr/>
        </p:nvSpPr>
        <p:spPr>
          <a:xfrm>
            <a:off x="5679332" y="2738457"/>
            <a:ext cx="1235817" cy="641201"/>
          </a:xfrm>
          <a:prstGeom prst="rect">
            <a:avLst/>
          </a:prstGeom>
        </p:spPr>
        <p:txBody>
          <a:bodyPr vert="horz" wrap="square" lIns="0" tIns="12700" rIns="0" bIns="0" rtlCol="0">
            <a:spAutoFit/>
          </a:bodyPr>
          <a:lstStyle/>
          <a:p>
            <a:pPr marL="12700">
              <a:lnSpc>
                <a:spcPts val="1795"/>
              </a:lnSpc>
              <a:spcBef>
                <a:spcPts val="100"/>
              </a:spcBef>
            </a:pPr>
            <a:r>
              <a:rPr lang="uk-UA" sz="1500" b="1" dirty="0" smtClean="0">
                <a:solidFill>
                  <a:schemeClr val="tx1">
                    <a:lumMod val="95000"/>
                    <a:lumOff val="5000"/>
                  </a:schemeClr>
                </a:solidFill>
                <a:latin typeface="Verdana"/>
                <a:cs typeface="Verdana"/>
              </a:rPr>
              <a:t>12,5</a:t>
            </a:r>
            <a:r>
              <a:rPr sz="1500" b="1" dirty="0" smtClean="0">
                <a:solidFill>
                  <a:schemeClr val="tx1">
                    <a:lumMod val="95000"/>
                    <a:lumOff val="5000"/>
                  </a:schemeClr>
                </a:solidFill>
                <a:latin typeface="Verdana"/>
                <a:cs typeface="Verdana"/>
              </a:rPr>
              <a:t>%</a:t>
            </a:r>
            <a:endParaRPr sz="1500" dirty="0">
              <a:solidFill>
                <a:schemeClr val="tx1">
                  <a:lumMod val="95000"/>
                  <a:lumOff val="5000"/>
                </a:schemeClr>
              </a:solidFill>
              <a:latin typeface="Verdana"/>
              <a:cs typeface="Verdana"/>
            </a:endParaRPr>
          </a:p>
          <a:p>
            <a:pPr marL="12700" marR="5080">
              <a:lnSpc>
                <a:spcPts val="1000"/>
              </a:lnSpc>
              <a:spcBef>
                <a:spcPts val="95"/>
              </a:spcBef>
            </a:pPr>
            <a:r>
              <a:rPr lang="uk-UA" sz="900" dirty="0" smtClean="0">
                <a:solidFill>
                  <a:schemeClr val="tx1">
                    <a:lumMod val="95000"/>
                    <a:lumOff val="5000"/>
                  </a:schemeClr>
                </a:solidFill>
                <a:latin typeface="Verdana"/>
                <a:cs typeface="Verdana"/>
              </a:rPr>
              <a:t>Встановлення  ІТП та регуляторів теплового потоку</a:t>
            </a:r>
            <a:endParaRPr lang="uk-UA" sz="900" dirty="0">
              <a:solidFill>
                <a:schemeClr val="tx1">
                  <a:lumMod val="95000"/>
                  <a:lumOff val="5000"/>
                </a:schemeClr>
              </a:solidFill>
              <a:latin typeface="Verdana"/>
              <a:cs typeface="Verdana"/>
            </a:endParaRPr>
          </a:p>
        </p:txBody>
      </p:sp>
      <p:sp>
        <p:nvSpPr>
          <p:cNvPr id="235" name="object 190"/>
          <p:cNvSpPr/>
          <p:nvPr/>
        </p:nvSpPr>
        <p:spPr>
          <a:xfrm>
            <a:off x="2961779" y="2123935"/>
            <a:ext cx="396240" cy="411480"/>
          </a:xfrm>
          <a:custGeom>
            <a:avLst/>
            <a:gdLst/>
            <a:ahLst/>
            <a:cxnLst/>
            <a:rect l="l" t="t" r="r" b="b"/>
            <a:pathLst>
              <a:path w="396239" h="411480">
                <a:moveTo>
                  <a:pt x="0" y="411251"/>
                </a:moveTo>
                <a:lnTo>
                  <a:pt x="395998" y="411251"/>
                </a:lnTo>
                <a:lnTo>
                  <a:pt x="395998" y="0"/>
                </a:lnTo>
                <a:lnTo>
                  <a:pt x="0" y="0"/>
                </a:lnTo>
                <a:lnTo>
                  <a:pt x="0" y="411251"/>
                </a:lnTo>
                <a:close/>
              </a:path>
            </a:pathLst>
          </a:custGeom>
          <a:solidFill>
            <a:srgbClr val="095F56"/>
          </a:solidFill>
        </p:spPr>
        <p:txBody>
          <a:bodyPr wrap="square" lIns="0" tIns="0" rIns="0" bIns="0" rtlCol="0"/>
          <a:lstStyle/>
          <a:p>
            <a:endParaRPr/>
          </a:p>
        </p:txBody>
      </p:sp>
      <p:sp>
        <p:nvSpPr>
          <p:cNvPr id="236" name="object 191"/>
          <p:cNvSpPr/>
          <p:nvPr/>
        </p:nvSpPr>
        <p:spPr>
          <a:xfrm>
            <a:off x="2961786" y="1932718"/>
            <a:ext cx="396240" cy="162560"/>
          </a:xfrm>
          <a:custGeom>
            <a:avLst/>
            <a:gdLst/>
            <a:ahLst/>
            <a:cxnLst/>
            <a:rect l="l" t="t" r="r" b="b"/>
            <a:pathLst>
              <a:path w="396239" h="162560">
                <a:moveTo>
                  <a:pt x="197993" y="0"/>
                </a:moveTo>
                <a:lnTo>
                  <a:pt x="150187" y="5617"/>
                </a:lnTo>
                <a:lnTo>
                  <a:pt x="106521" y="21584"/>
                </a:lnTo>
                <a:lnTo>
                  <a:pt x="68330" y="46574"/>
                </a:lnTo>
                <a:lnTo>
                  <a:pt x="36955" y="79257"/>
                </a:lnTo>
                <a:lnTo>
                  <a:pt x="13732" y="118306"/>
                </a:lnTo>
                <a:lnTo>
                  <a:pt x="0" y="162394"/>
                </a:lnTo>
                <a:lnTo>
                  <a:pt x="395998" y="162394"/>
                </a:lnTo>
                <a:lnTo>
                  <a:pt x="382265" y="118306"/>
                </a:lnTo>
                <a:lnTo>
                  <a:pt x="359040" y="79257"/>
                </a:lnTo>
                <a:lnTo>
                  <a:pt x="327661" y="46574"/>
                </a:lnTo>
                <a:lnTo>
                  <a:pt x="289468" y="21584"/>
                </a:lnTo>
                <a:lnTo>
                  <a:pt x="245799" y="5617"/>
                </a:lnTo>
                <a:lnTo>
                  <a:pt x="197993" y="0"/>
                </a:lnTo>
                <a:close/>
              </a:path>
            </a:pathLst>
          </a:custGeom>
          <a:solidFill>
            <a:srgbClr val="F04C23"/>
          </a:solidFill>
        </p:spPr>
        <p:txBody>
          <a:bodyPr wrap="square" lIns="0" tIns="0" rIns="0" bIns="0" rtlCol="0"/>
          <a:lstStyle/>
          <a:p>
            <a:endParaRPr dirty="0">
              <a:solidFill>
                <a:schemeClr val="tx1">
                  <a:lumMod val="95000"/>
                  <a:lumOff val="5000"/>
                </a:schemeClr>
              </a:solidFill>
            </a:endParaRPr>
          </a:p>
        </p:txBody>
      </p:sp>
      <p:sp>
        <p:nvSpPr>
          <p:cNvPr id="237" name="object 192"/>
          <p:cNvSpPr/>
          <p:nvPr/>
        </p:nvSpPr>
        <p:spPr>
          <a:xfrm>
            <a:off x="3157758" y="2114434"/>
            <a:ext cx="0" cy="422275"/>
          </a:xfrm>
          <a:custGeom>
            <a:avLst/>
            <a:gdLst/>
            <a:ahLst/>
            <a:cxnLst/>
            <a:rect l="l" t="t" r="r" b="b"/>
            <a:pathLst>
              <a:path h="422275">
                <a:moveTo>
                  <a:pt x="0" y="0"/>
                </a:moveTo>
                <a:lnTo>
                  <a:pt x="0" y="422046"/>
                </a:lnTo>
              </a:path>
            </a:pathLst>
          </a:custGeom>
          <a:ln w="38100">
            <a:solidFill>
              <a:srgbClr val="FFFFFF"/>
            </a:solidFill>
          </a:ln>
        </p:spPr>
        <p:txBody>
          <a:bodyPr wrap="square" lIns="0" tIns="0" rIns="0" bIns="0" rtlCol="0"/>
          <a:lstStyle/>
          <a:p>
            <a:endParaRPr/>
          </a:p>
        </p:txBody>
      </p:sp>
      <p:sp>
        <p:nvSpPr>
          <p:cNvPr id="238" name="object 193"/>
          <p:cNvSpPr/>
          <p:nvPr/>
        </p:nvSpPr>
        <p:spPr>
          <a:xfrm>
            <a:off x="3198408" y="2323950"/>
            <a:ext cx="40005" cy="40005"/>
          </a:xfrm>
          <a:custGeom>
            <a:avLst/>
            <a:gdLst/>
            <a:ahLst/>
            <a:cxnLst/>
            <a:rect l="l" t="t" r="r" b="b"/>
            <a:pathLst>
              <a:path w="40005" h="40005">
                <a:moveTo>
                  <a:pt x="19799" y="0"/>
                </a:moveTo>
                <a:lnTo>
                  <a:pt x="12092" y="1555"/>
                </a:lnTo>
                <a:lnTo>
                  <a:pt x="5799" y="5799"/>
                </a:lnTo>
                <a:lnTo>
                  <a:pt x="1555" y="12092"/>
                </a:lnTo>
                <a:lnTo>
                  <a:pt x="0" y="19799"/>
                </a:lnTo>
                <a:lnTo>
                  <a:pt x="1555" y="27506"/>
                </a:lnTo>
                <a:lnTo>
                  <a:pt x="5799" y="33799"/>
                </a:lnTo>
                <a:lnTo>
                  <a:pt x="12092" y="38042"/>
                </a:lnTo>
                <a:lnTo>
                  <a:pt x="19799" y="39598"/>
                </a:lnTo>
                <a:lnTo>
                  <a:pt x="27506" y="38042"/>
                </a:lnTo>
                <a:lnTo>
                  <a:pt x="33799" y="33799"/>
                </a:lnTo>
                <a:lnTo>
                  <a:pt x="38042" y="27506"/>
                </a:lnTo>
                <a:lnTo>
                  <a:pt x="39598" y="19799"/>
                </a:lnTo>
                <a:lnTo>
                  <a:pt x="38042" y="12092"/>
                </a:lnTo>
                <a:lnTo>
                  <a:pt x="33799" y="5799"/>
                </a:lnTo>
                <a:lnTo>
                  <a:pt x="27506" y="1555"/>
                </a:lnTo>
                <a:lnTo>
                  <a:pt x="19799" y="0"/>
                </a:lnTo>
                <a:close/>
              </a:path>
            </a:pathLst>
          </a:custGeom>
          <a:solidFill>
            <a:srgbClr val="FFFFFF"/>
          </a:solidFill>
        </p:spPr>
        <p:txBody>
          <a:bodyPr wrap="square" lIns="0" tIns="0" rIns="0" bIns="0" rtlCol="0"/>
          <a:lstStyle/>
          <a:p>
            <a:endParaRPr/>
          </a:p>
        </p:txBody>
      </p:sp>
      <p:sp>
        <p:nvSpPr>
          <p:cNvPr id="239" name="object 194"/>
          <p:cNvSpPr/>
          <p:nvPr/>
        </p:nvSpPr>
        <p:spPr>
          <a:xfrm>
            <a:off x="2988433"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40" name="object 195"/>
          <p:cNvSpPr/>
          <p:nvPr/>
        </p:nvSpPr>
        <p:spPr>
          <a:xfrm>
            <a:off x="2934436" y="2920733"/>
            <a:ext cx="41275" cy="50165"/>
          </a:xfrm>
          <a:custGeom>
            <a:avLst/>
            <a:gdLst/>
            <a:ahLst/>
            <a:cxnLst/>
            <a:rect l="l" t="t" r="r" b="b"/>
            <a:pathLst>
              <a:path w="41275" h="50164">
                <a:moveTo>
                  <a:pt x="0" y="49656"/>
                </a:moveTo>
                <a:lnTo>
                  <a:pt x="41046" y="49656"/>
                </a:lnTo>
                <a:lnTo>
                  <a:pt x="41046" y="0"/>
                </a:lnTo>
                <a:lnTo>
                  <a:pt x="0" y="0"/>
                </a:lnTo>
                <a:lnTo>
                  <a:pt x="0" y="49656"/>
                </a:lnTo>
                <a:close/>
              </a:path>
            </a:pathLst>
          </a:custGeom>
          <a:solidFill>
            <a:srgbClr val="095F56"/>
          </a:solidFill>
        </p:spPr>
        <p:txBody>
          <a:bodyPr wrap="square" lIns="0" tIns="0" rIns="0" bIns="0" rtlCol="0"/>
          <a:lstStyle/>
          <a:p>
            <a:endParaRPr/>
          </a:p>
        </p:txBody>
      </p:sp>
      <p:sp>
        <p:nvSpPr>
          <p:cNvPr id="241" name="object 196"/>
          <p:cNvSpPr/>
          <p:nvPr/>
        </p:nvSpPr>
        <p:spPr>
          <a:xfrm>
            <a:off x="3373577" y="2920733"/>
            <a:ext cx="46990" cy="50165"/>
          </a:xfrm>
          <a:custGeom>
            <a:avLst/>
            <a:gdLst/>
            <a:ahLst/>
            <a:cxnLst/>
            <a:rect l="l" t="t" r="r" b="b"/>
            <a:pathLst>
              <a:path w="46989" h="50164">
                <a:moveTo>
                  <a:pt x="0" y="49656"/>
                </a:moveTo>
                <a:lnTo>
                  <a:pt x="46507" y="49656"/>
                </a:lnTo>
                <a:lnTo>
                  <a:pt x="46507" y="0"/>
                </a:lnTo>
                <a:lnTo>
                  <a:pt x="0" y="0"/>
                </a:lnTo>
                <a:lnTo>
                  <a:pt x="0" y="49656"/>
                </a:lnTo>
                <a:close/>
              </a:path>
            </a:pathLst>
          </a:custGeom>
          <a:solidFill>
            <a:srgbClr val="095F56"/>
          </a:solidFill>
        </p:spPr>
        <p:txBody>
          <a:bodyPr wrap="square" lIns="0" tIns="0" rIns="0" bIns="0" rtlCol="0"/>
          <a:lstStyle/>
          <a:p>
            <a:endParaRPr/>
          </a:p>
        </p:txBody>
      </p:sp>
      <p:sp>
        <p:nvSpPr>
          <p:cNvPr id="242" name="object 197"/>
          <p:cNvSpPr/>
          <p:nvPr/>
        </p:nvSpPr>
        <p:spPr>
          <a:xfrm>
            <a:off x="3084863"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43" name="object 198"/>
          <p:cNvSpPr/>
          <p:nvPr/>
        </p:nvSpPr>
        <p:spPr>
          <a:xfrm>
            <a:off x="3181292"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44" name="object 199"/>
          <p:cNvSpPr/>
          <p:nvPr/>
        </p:nvSpPr>
        <p:spPr>
          <a:xfrm>
            <a:off x="3277721"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45" name="object 200"/>
          <p:cNvSpPr/>
          <p:nvPr/>
        </p:nvSpPr>
        <p:spPr>
          <a:xfrm>
            <a:off x="5168879"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46" name="object 201"/>
          <p:cNvSpPr/>
          <p:nvPr/>
        </p:nvSpPr>
        <p:spPr>
          <a:xfrm>
            <a:off x="5114874" y="2920733"/>
            <a:ext cx="41275" cy="50165"/>
          </a:xfrm>
          <a:custGeom>
            <a:avLst/>
            <a:gdLst/>
            <a:ahLst/>
            <a:cxnLst/>
            <a:rect l="l" t="t" r="r" b="b"/>
            <a:pathLst>
              <a:path w="41275" h="50164">
                <a:moveTo>
                  <a:pt x="0" y="49656"/>
                </a:moveTo>
                <a:lnTo>
                  <a:pt x="41046" y="49656"/>
                </a:lnTo>
                <a:lnTo>
                  <a:pt x="41046" y="0"/>
                </a:lnTo>
                <a:lnTo>
                  <a:pt x="0" y="0"/>
                </a:lnTo>
                <a:lnTo>
                  <a:pt x="0" y="49656"/>
                </a:lnTo>
                <a:close/>
              </a:path>
            </a:pathLst>
          </a:custGeom>
          <a:solidFill>
            <a:srgbClr val="095F56"/>
          </a:solidFill>
        </p:spPr>
        <p:txBody>
          <a:bodyPr wrap="square" lIns="0" tIns="0" rIns="0" bIns="0" rtlCol="0"/>
          <a:lstStyle/>
          <a:p>
            <a:endParaRPr/>
          </a:p>
        </p:txBody>
      </p:sp>
      <p:sp>
        <p:nvSpPr>
          <p:cNvPr id="247" name="object 202"/>
          <p:cNvSpPr/>
          <p:nvPr/>
        </p:nvSpPr>
        <p:spPr>
          <a:xfrm>
            <a:off x="5554027" y="2920733"/>
            <a:ext cx="46990" cy="50165"/>
          </a:xfrm>
          <a:custGeom>
            <a:avLst/>
            <a:gdLst/>
            <a:ahLst/>
            <a:cxnLst/>
            <a:rect l="l" t="t" r="r" b="b"/>
            <a:pathLst>
              <a:path w="46989" h="50164">
                <a:moveTo>
                  <a:pt x="0" y="49656"/>
                </a:moveTo>
                <a:lnTo>
                  <a:pt x="46507" y="49656"/>
                </a:lnTo>
                <a:lnTo>
                  <a:pt x="46507" y="0"/>
                </a:lnTo>
                <a:lnTo>
                  <a:pt x="0" y="0"/>
                </a:lnTo>
                <a:lnTo>
                  <a:pt x="0" y="49656"/>
                </a:lnTo>
                <a:close/>
              </a:path>
            </a:pathLst>
          </a:custGeom>
          <a:solidFill>
            <a:srgbClr val="095F56"/>
          </a:solidFill>
        </p:spPr>
        <p:txBody>
          <a:bodyPr wrap="square" lIns="0" tIns="0" rIns="0" bIns="0" rtlCol="0"/>
          <a:lstStyle/>
          <a:p>
            <a:endParaRPr/>
          </a:p>
        </p:txBody>
      </p:sp>
      <p:sp>
        <p:nvSpPr>
          <p:cNvPr id="248" name="object 203"/>
          <p:cNvSpPr/>
          <p:nvPr/>
        </p:nvSpPr>
        <p:spPr>
          <a:xfrm>
            <a:off x="5265308"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49" name="object 204"/>
          <p:cNvSpPr/>
          <p:nvPr/>
        </p:nvSpPr>
        <p:spPr>
          <a:xfrm>
            <a:off x="5361738"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50" name="object 205"/>
          <p:cNvSpPr/>
          <p:nvPr/>
        </p:nvSpPr>
        <p:spPr>
          <a:xfrm>
            <a:off x="5458166" y="2885254"/>
            <a:ext cx="81915" cy="376555"/>
          </a:xfrm>
          <a:custGeom>
            <a:avLst/>
            <a:gdLst/>
            <a:ahLst/>
            <a:cxnLst/>
            <a:rect l="l" t="t" r="r" b="b"/>
            <a:pathLst>
              <a:path w="81914" h="376554">
                <a:moveTo>
                  <a:pt x="55968" y="0"/>
                </a:moveTo>
                <a:lnTo>
                  <a:pt x="25400" y="0"/>
                </a:lnTo>
                <a:lnTo>
                  <a:pt x="10715" y="396"/>
                </a:lnTo>
                <a:lnTo>
                  <a:pt x="3175" y="3175"/>
                </a:lnTo>
                <a:lnTo>
                  <a:pt x="396" y="10715"/>
                </a:lnTo>
                <a:lnTo>
                  <a:pt x="0" y="25400"/>
                </a:lnTo>
                <a:lnTo>
                  <a:pt x="0" y="350608"/>
                </a:lnTo>
                <a:lnTo>
                  <a:pt x="396" y="365293"/>
                </a:lnTo>
                <a:lnTo>
                  <a:pt x="3175" y="372833"/>
                </a:lnTo>
                <a:lnTo>
                  <a:pt x="10715" y="375612"/>
                </a:lnTo>
                <a:lnTo>
                  <a:pt x="25400" y="376008"/>
                </a:lnTo>
                <a:lnTo>
                  <a:pt x="55968" y="376008"/>
                </a:lnTo>
                <a:lnTo>
                  <a:pt x="70653" y="375612"/>
                </a:lnTo>
                <a:lnTo>
                  <a:pt x="78193" y="372833"/>
                </a:lnTo>
                <a:lnTo>
                  <a:pt x="80972" y="365293"/>
                </a:lnTo>
                <a:lnTo>
                  <a:pt x="81368" y="350608"/>
                </a:lnTo>
                <a:lnTo>
                  <a:pt x="81368" y="25400"/>
                </a:lnTo>
                <a:lnTo>
                  <a:pt x="80972" y="10715"/>
                </a:lnTo>
                <a:lnTo>
                  <a:pt x="78193" y="3175"/>
                </a:lnTo>
                <a:lnTo>
                  <a:pt x="70653" y="396"/>
                </a:lnTo>
                <a:lnTo>
                  <a:pt x="55968" y="0"/>
                </a:lnTo>
                <a:close/>
              </a:path>
            </a:pathLst>
          </a:custGeom>
          <a:solidFill>
            <a:srgbClr val="095F56"/>
          </a:solidFill>
        </p:spPr>
        <p:txBody>
          <a:bodyPr wrap="square" lIns="0" tIns="0" rIns="0" bIns="0" rtlCol="0"/>
          <a:lstStyle/>
          <a:p>
            <a:endParaRPr/>
          </a:p>
        </p:txBody>
      </p:sp>
      <p:sp>
        <p:nvSpPr>
          <p:cNvPr id="251" name="object 209"/>
          <p:cNvSpPr/>
          <p:nvPr/>
        </p:nvSpPr>
        <p:spPr>
          <a:xfrm>
            <a:off x="953279" y="3233485"/>
            <a:ext cx="85090" cy="81915"/>
          </a:xfrm>
          <a:custGeom>
            <a:avLst/>
            <a:gdLst/>
            <a:ahLst/>
            <a:cxnLst/>
            <a:rect l="l" t="t" r="r" b="b"/>
            <a:pathLst>
              <a:path w="85090" h="81914">
                <a:moveTo>
                  <a:pt x="83616" y="0"/>
                </a:moveTo>
                <a:lnTo>
                  <a:pt x="1473" y="0"/>
                </a:lnTo>
                <a:lnTo>
                  <a:pt x="0" y="1358"/>
                </a:lnTo>
                <a:lnTo>
                  <a:pt x="0" y="80238"/>
                </a:lnTo>
                <a:lnTo>
                  <a:pt x="1473" y="81597"/>
                </a:lnTo>
                <a:lnTo>
                  <a:pt x="83616" y="81597"/>
                </a:lnTo>
                <a:lnTo>
                  <a:pt x="85077" y="80238"/>
                </a:lnTo>
                <a:lnTo>
                  <a:pt x="85077" y="1358"/>
                </a:lnTo>
                <a:lnTo>
                  <a:pt x="83616" y="0"/>
                </a:lnTo>
                <a:close/>
              </a:path>
            </a:pathLst>
          </a:custGeom>
          <a:solidFill>
            <a:srgbClr val="095F56"/>
          </a:solidFill>
        </p:spPr>
        <p:txBody>
          <a:bodyPr wrap="square" lIns="0" tIns="0" rIns="0" bIns="0" rtlCol="0"/>
          <a:lstStyle/>
          <a:p>
            <a:endParaRPr/>
          </a:p>
        </p:txBody>
      </p:sp>
      <p:sp>
        <p:nvSpPr>
          <p:cNvPr id="252" name="object 210"/>
          <p:cNvSpPr/>
          <p:nvPr/>
        </p:nvSpPr>
        <p:spPr>
          <a:xfrm>
            <a:off x="888981" y="2826125"/>
            <a:ext cx="212090" cy="95885"/>
          </a:xfrm>
          <a:custGeom>
            <a:avLst/>
            <a:gdLst/>
            <a:ahLst/>
            <a:cxnLst/>
            <a:rect l="l" t="t" r="r" b="b"/>
            <a:pathLst>
              <a:path w="212090" h="95885">
                <a:moveTo>
                  <a:pt x="192684" y="0"/>
                </a:moveTo>
                <a:lnTo>
                  <a:pt x="11776" y="55311"/>
                </a:lnTo>
                <a:lnTo>
                  <a:pt x="0" y="69398"/>
                </a:lnTo>
                <a:lnTo>
                  <a:pt x="867" y="75732"/>
                </a:lnTo>
                <a:lnTo>
                  <a:pt x="4092" y="84572"/>
                </a:lnTo>
                <a:lnTo>
                  <a:pt x="7555" y="90091"/>
                </a:lnTo>
                <a:lnTo>
                  <a:pt x="12870" y="93836"/>
                </a:lnTo>
                <a:lnTo>
                  <a:pt x="19310" y="95477"/>
                </a:lnTo>
                <a:lnTo>
                  <a:pt x="26152" y="94681"/>
                </a:lnTo>
                <a:lnTo>
                  <a:pt x="200219" y="40172"/>
                </a:lnTo>
                <a:lnTo>
                  <a:pt x="206181" y="36960"/>
                </a:lnTo>
                <a:lnTo>
                  <a:pt x="210226" y="32036"/>
                </a:lnTo>
                <a:lnTo>
                  <a:pt x="211995" y="26072"/>
                </a:lnTo>
                <a:lnTo>
                  <a:pt x="211128" y="19738"/>
                </a:lnTo>
                <a:lnTo>
                  <a:pt x="207902" y="10912"/>
                </a:lnTo>
                <a:lnTo>
                  <a:pt x="204439" y="5385"/>
                </a:lnTo>
                <a:lnTo>
                  <a:pt x="199125" y="1637"/>
                </a:lnTo>
                <a:lnTo>
                  <a:pt x="192684" y="0"/>
                </a:lnTo>
                <a:close/>
              </a:path>
            </a:pathLst>
          </a:custGeom>
          <a:solidFill>
            <a:srgbClr val="F04C23"/>
          </a:solidFill>
        </p:spPr>
        <p:txBody>
          <a:bodyPr wrap="square" lIns="0" tIns="0" rIns="0" bIns="0" rtlCol="0"/>
          <a:lstStyle/>
          <a:p>
            <a:endParaRPr/>
          </a:p>
        </p:txBody>
      </p:sp>
      <p:sp>
        <p:nvSpPr>
          <p:cNvPr id="253" name="object 211"/>
          <p:cNvSpPr/>
          <p:nvPr/>
        </p:nvSpPr>
        <p:spPr>
          <a:xfrm>
            <a:off x="888978" y="2795301"/>
            <a:ext cx="144780" cy="74295"/>
          </a:xfrm>
          <a:custGeom>
            <a:avLst/>
            <a:gdLst/>
            <a:ahLst/>
            <a:cxnLst/>
            <a:rect l="l" t="t" r="r" b="b"/>
            <a:pathLst>
              <a:path w="144780" h="74294">
                <a:moveTo>
                  <a:pt x="124948" y="0"/>
                </a:moveTo>
                <a:lnTo>
                  <a:pt x="11781" y="34102"/>
                </a:lnTo>
                <a:lnTo>
                  <a:pt x="0" y="48189"/>
                </a:lnTo>
                <a:lnTo>
                  <a:pt x="859" y="54523"/>
                </a:lnTo>
                <a:lnTo>
                  <a:pt x="4098" y="63363"/>
                </a:lnTo>
                <a:lnTo>
                  <a:pt x="7561" y="68882"/>
                </a:lnTo>
                <a:lnTo>
                  <a:pt x="12875" y="72626"/>
                </a:lnTo>
                <a:lnTo>
                  <a:pt x="19316" y="74262"/>
                </a:lnTo>
                <a:lnTo>
                  <a:pt x="26158" y="73459"/>
                </a:lnTo>
                <a:lnTo>
                  <a:pt x="132482" y="40172"/>
                </a:lnTo>
                <a:lnTo>
                  <a:pt x="138444" y="36960"/>
                </a:lnTo>
                <a:lnTo>
                  <a:pt x="142490" y="32036"/>
                </a:lnTo>
                <a:lnTo>
                  <a:pt x="144259" y="26072"/>
                </a:lnTo>
                <a:lnTo>
                  <a:pt x="143391" y="19738"/>
                </a:lnTo>
                <a:lnTo>
                  <a:pt x="140166" y="10912"/>
                </a:lnTo>
                <a:lnTo>
                  <a:pt x="136703" y="5385"/>
                </a:lnTo>
                <a:lnTo>
                  <a:pt x="131388" y="1637"/>
                </a:lnTo>
                <a:lnTo>
                  <a:pt x="124948" y="0"/>
                </a:lnTo>
                <a:close/>
              </a:path>
            </a:pathLst>
          </a:custGeom>
          <a:solidFill>
            <a:srgbClr val="F04C23"/>
          </a:solidFill>
        </p:spPr>
        <p:txBody>
          <a:bodyPr wrap="square" lIns="0" tIns="0" rIns="0" bIns="0" rtlCol="0"/>
          <a:lstStyle/>
          <a:p>
            <a:endParaRPr/>
          </a:p>
        </p:txBody>
      </p:sp>
      <p:sp>
        <p:nvSpPr>
          <p:cNvPr id="254" name="object 212"/>
          <p:cNvSpPr/>
          <p:nvPr/>
        </p:nvSpPr>
        <p:spPr>
          <a:xfrm>
            <a:off x="888981" y="2877505"/>
            <a:ext cx="212090" cy="95885"/>
          </a:xfrm>
          <a:custGeom>
            <a:avLst/>
            <a:gdLst/>
            <a:ahLst/>
            <a:cxnLst/>
            <a:rect l="l" t="t" r="r" b="b"/>
            <a:pathLst>
              <a:path w="212090" h="95885">
                <a:moveTo>
                  <a:pt x="192684" y="0"/>
                </a:moveTo>
                <a:lnTo>
                  <a:pt x="11776" y="55298"/>
                </a:lnTo>
                <a:lnTo>
                  <a:pt x="0" y="69398"/>
                </a:lnTo>
                <a:lnTo>
                  <a:pt x="867" y="75732"/>
                </a:lnTo>
                <a:lnTo>
                  <a:pt x="4092" y="84572"/>
                </a:lnTo>
                <a:lnTo>
                  <a:pt x="7555" y="90091"/>
                </a:lnTo>
                <a:lnTo>
                  <a:pt x="12870" y="93836"/>
                </a:lnTo>
                <a:lnTo>
                  <a:pt x="19310" y="95477"/>
                </a:lnTo>
                <a:lnTo>
                  <a:pt x="26152" y="94681"/>
                </a:lnTo>
                <a:lnTo>
                  <a:pt x="200219" y="40172"/>
                </a:lnTo>
                <a:lnTo>
                  <a:pt x="206181" y="36967"/>
                </a:lnTo>
                <a:lnTo>
                  <a:pt x="210226" y="32046"/>
                </a:lnTo>
                <a:lnTo>
                  <a:pt x="211995" y="26080"/>
                </a:lnTo>
                <a:lnTo>
                  <a:pt x="211128" y="19738"/>
                </a:lnTo>
                <a:lnTo>
                  <a:pt x="207902" y="10912"/>
                </a:lnTo>
                <a:lnTo>
                  <a:pt x="204439" y="5385"/>
                </a:lnTo>
                <a:lnTo>
                  <a:pt x="199125" y="1637"/>
                </a:lnTo>
                <a:lnTo>
                  <a:pt x="192684" y="0"/>
                </a:lnTo>
                <a:close/>
              </a:path>
            </a:pathLst>
          </a:custGeom>
          <a:solidFill>
            <a:srgbClr val="F04C23"/>
          </a:solidFill>
        </p:spPr>
        <p:txBody>
          <a:bodyPr wrap="square" lIns="0" tIns="0" rIns="0" bIns="0" rtlCol="0"/>
          <a:lstStyle/>
          <a:p>
            <a:endParaRPr/>
          </a:p>
        </p:txBody>
      </p:sp>
      <p:sp>
        <p:nvSpPr>
          <p:cNvPr id="255" name="object 213"/>
          <p:cNvSpPr/>
          <p:nvPr/>
        </p:nvSpPr>
        <p:spPr>
          <a:xfrm>
            <a:off x="888981" y="2928888"/>
            <a:ext cx="212090" cy="95885"/>
          </a:xfrm>
          <a:custGeom>
            <a:avLst/>
            <a:gdLst/>
            <a:ahLst/>
            <a:cxnLst/>
            <a:rect l="l" t="t" r="r" b="b"/>
            <a:pathLst>
              <a:path w="212090" h="95885">
                <a:moveTo>
                  <a:pt x="192684" y="0"/>
                </a:moveTo>
                <a:lnTo>
                  <a:pt x="11776" y="55296"/>
                </a:lnTo>
                <a:lnTo>
                  <a:pt x="0" y="69396"/>
                </a:lnTo>
                <a:lnTo>
                  <a:pt x="867" y="75731"/>
                </a:lnTo>
                <a:lnTo>
                  <a:pt x="4092" y="84570"/>
                </a:lnTo>
                <a:lnTo>
                  <a:pt x="7555" y="90089"/>
                </a:lnTo>
                <a:lnTo>
                  <a:pt x="12870" y="93834"/>
                </a:lnTo>
                <a:lnTo>
                  <a:pt x="19310" y="95475"/>
                </a:lnTo>
                <a:lnTo>
                  <a:pt x="26152" y="94679"/>
                </a:lnTo>
                <a:lnTo>
                  <a:pt x="200219" y="40171"/>
                </a:lnTo>
                <a:lnTo>
                  <a:pt x="206181" y="36965"/>
                </a:lnTo>
                <a:lnTo>
                  <a:pt x="210226" y="32044"/>
                </a:lnTo>
                <a:lnTo>
                  <a:pt x="211995" y="26078"/>
                </a:lnTo>
                <a:lnTo>
                  <a:pt x="211128" y="19736"/>
                </a:lnTo>
                <a:lnTo>
                  <a:pt x="207902" y="10910"/>
                </a:lnTo>
                <a:lnTo>
                  <a:pt x="204439" y="5389"/>
                </a:lnTo>
                <a:lnTo>
                  <a:pt x="199125" y="1640"/>
                </a:lnTo>
                <a:lnTo>
                  <a:pt x="192684" y="0"/>
                </a:lnTo>
                <a:close/>
              </a:path>
            </a:pathLst>
          </a:custGeom>
          <a:solidFill>
            <a:srgbClr val="F04C23"/>
          </a:solidFill>
        </p:spPr>
        <p:txBody>
          <a:bodyPr wrap="square" lIns="0" tIns="0" rIns="0" bIns="0" rtlCol="0"/>
          <a:lstStyle/>
          <a:p>
            <a:endParaRPr/>
          </a:p>
        </p:txBody>
      </p:sp>
      <p:sp>
        <p:nvSpPr>
          <p:cNvPr id="256" name="object 214"/>
          <p:cNvSpPr/>
          <p:nvPr/>
        </p:nvSpPr>
        <p:spPr>
          <a:xfrm>
            <a:off x="888981" y="2980266"/>
            <a:ext cx="212090" cy="95885"/>
          </a:xfrm>
          <a:custGeom>
            <a:avLst/>
            <a:gdLst/>
            <a:ahLst/>
            <a:cxnLst/>
            <a:rect l="l" t="t" r="r" b="b"/>
            <a:pathLst>
              <a:path w="212090" h="95885">
                <a:moveTo>
                  <a:pt x="192684" y="0"/>
                </a:moveTo>
                <a:lnTo>
                  <a:pt x="11776" y="55298"/>
                </a:lnTo>
                <a:lnTo>
                  <a:pt x="0" y="69398"/>
                </a:lnTo>
                <a:lnTo>
                  <a:pt x="867" y="75732"/>
                </a:lnTo>
                <a:lnTo>
                  <a:pt x="4092" y="84572"/>
                </a:lnTo>
                <a:lnTo>
                  <a:pt x="7555" y="90091"/>
                </a:lnTo>
                <a:lnTo>
                  <a:pt x="12870" y="93836"/>
                </a:lnTo>
                <a:lnTo>
                  <a:pt x="19310" y="95477"/>
                </a:lnTo>
                <a:lnTo>
                  <a:pt x="26152" y="94681"/>
                </a:lnTo>
                <a:lnTo>
                  <a:pt x="200219" y="40172"/>
                </a:lnTo>
                <a:lnTo>
                  <a:pt x="206181" y="36960"/>
                </a:lnTo>
                <a:lnTo>
                  <a:pt x="210226" y="32036"/>
                </a:lnTo>
                <a:lnTo>
                  <a:pt x="211995" y="26072"/>
                </a:lnTo>
                <a:lnTo>
                  <a:pt x="211128" y="19738"/>
                </a:lnTo>
                <a:lnTo>
                  <a:pt x="207902" y="10912"/>
                </a:lnTo>
                <a:lnTo>
                  <a:pt x="204439" y="5385"/>
                </a:lnTo>
                <a:lnTo>
                  <a:pt x="199125" y="1637"/>
                </a:lnTo>
                <a:lnTo>
                  <a:pt x="192684" y="0"/>
                </a:lnTo>
                <a:close/>
              </a:path>
            </a:pathLst>
          </a:custGeom>
          <a:solidFill>
            <a:srgbClr val="F04C23"/>
          </a:solidFill>
        </p:spPr>
        <p:txBody>
          <a:bodyPr wrap="square" lIns="0" tIns="0" rIns="0" bIns="0" rtlCol="0"/>
          <a:lstStyle/>
          <a:p>
            <a:endParaRPr/>
          </a:p>
        </p:txBody>
      </p:sp>
      <p:sp>
        <p:nvSpPr>
          <p:cNvPr id="257" name="object 215"/>
          <p:cNvSpPr/>
          <p:nvPr/>
        </p:nvSpPr>
        <p:spPr>
          <a:xfrm>
            <a:off x="888981" y="3031647"/>
            <a:ext cx="212090" cy="95885"/>
          </a:xfrm>
          <a:custGeom>
            <a:avLst/>
            <a:gdLst/>
            <a:ahLst/>
            <a:cxnLst/>
            <a:rect l="l" t="t" r="r" b="b"/>
            <a:pathLst>
              <a:path w="212090" h="95885">
                <a:moveTo>
                  <a:pt x="192684" y="0"/>
                </a:moveTo>
                <a:lnTo>
                  <a:pt x="11776" y="55296"/>
                </a:lnTo>
                <a:lnTo>
                  <a:pt x="0" y="69396"/>
                </a:lnTo>
                <a:lnTo>
                  <a:pt x="867" y="75731"/>
                </a:lnTo>
                <a:lnTo>
                  <a:pt x="4092" y="84570"/>
                </a:lnTo>
                <a:lnTo>
                  <a:pt x="7555" y="90089"/>
                </a:lnTo>
                <a:lnTo>
                  <a:pt x="12870" y="93834"/>
                </a:lnTo>
                <a:lnTo>
                  <a:pt x="19310" y="95475"/>
                </a:lnTo>
                <a:lnTo>
                  <a:pt x="26152" y="94679"/>
                </a:lnTo>
                <a:lnTo>
                  <a:pt x="200219" y="40171"/>
                </a:lnTo>
                <a:lnTo>
                  <a:pt x="206181" y="36963"/>
                </a:lnTo>
                <a:lnTo>
                  <a:pt x="210226" y="32039"/>
                </a:lnTo>
                <a:lnTo>
                  <a:pt x="211995" y="26072"/>
                </a:lnTo>
                <a:lnTo>
                  <a:pt x="211128" y="19736"/>
                </a:lnTo>
                <a:lnTo>
                  <a:pt x="207902" y="10910"/>
                </a:lnTo>
                <a:lnTo>
                  <a:pt x="204439" y="5389"/>
                </a:lnTo>
                <a:lnTo>
                  <a:pt x="199125" y="1640"/>
                </a:lnTo>
                <a:lnTo>
                  <a:pt x="192684" y="0"/>
                </a:lnTo>
                <a:close/>
              </a:path>
            </a:pathLst>
          </a:custGeom>
          <a:solidFill>
            <a:srgbClr val="F04C23"/>
          </a:solidFill>
        </p:spPr>
        <p:txBody>
          <a:bodyPr wrap="square" lIns="0" tIns="0" rIns="0" bIns="0" rtlCol="0"/>
          <a:lstStyle/>
          <a:p>
            <a:endParaRPr/>
          </a:p>
        </p:txBody>
      </p:sp>
      <p:sp>
        <p:nvSpPr>
          <p:cNvPr id="258" name="object 216"/>
          <p:cNvSpPr/>
          <p:nvPr/>
        </p:nvSpPr>
        <p:spPr>
          <a:xfrm>
            <a:off x="895410" y="3069643"/>
            <a:ext cx="104775" cy="138430"/>
          </a:xfrm>
          <a:custGeom>
            <a:avLst/>
            <a:gdLst/>
            <a:ahLst/>
            <a:cxnLst/>
            <a:rect l="l" t="t" r="r" b="b"/>
            <a:pathLst>
              <a:path w="104775" h="138430">
                <a:moveTo>
                  <a:pt x="104205" y="42252"/>
                </a:moveTo>
                <a:lnTo>
                  <a:pt x="67731" y="42252"/>
                </a:lnTo>
                <a:lnTo>
                  <a:pt x="67731" y="130581"/>
                </a:lnTo>
                <a:lnTo>
                  <a:pt x="75897" y="138137"/>
                </a:lnTo>
                <a:lnTo>
                  <a:pt x="96039" y="138137"/>
                </a:lnTo>
                <a:lnTo>
                  <a:pt x="104205" y="130581"/>
                </a:lnTo>
                <a:lnTo>
                  <a:pt x="104205" y="42252"/>
                </a:lnTo>
                <a:close/>
              </a:path>
              <a:path w="104775" h="138430">
                <a:moveTo>
                  <a:pt x="104205" y="0"/>
                </a:moveTo>
                <a:lnTo>
                  <a:pt x="13933" y="18910"/>
                </a:lnTo>
                <a:lnTo>
                  <a:pt x="7328" y="21654"/>
                </a:lnTo>
                <a:lnTo>
                  <a:pt x="2535" y="26368"/>
                </a:lnTo>
                <a:lnTo>
                  <a:pt x="0" y="32401"/>
                </a:lnTo>
                <a:lnTo>
                  <a:pt x="167" y="39103"/>
                </a:lnTo>
                <a:lnTo>
                  <a:pt x="3131" y="45219"/>
                </a:lnTo>
                <a:lnTo>
                  <a:pt x="8222" y="49653"/>
                </a:lnTo>
                <a:lnTo>
                  <a:pt x="14736" y="51997"/>
                </a:lnTo>
                <a:lnTo>
                  <a:pt x="21972" y="51841"/>
                </a:lnTo>
                <a:lnTo>
                  <a:pt x="67731" y="42252"/>
                </a:lnTo>
                <a:lnTo>
                  <a:pt x="104205" y="42252"/>
                </a:lnTo>
                <a:lnTo>
                  <a:pt x="104205" y="0"/>
                </a:lnTo>
                <a:close/>
              </a:path>
            </a:pathLst>
          </a:custGeom>
          <a:solidFill>
            <a:srgbClr val="F04C23"/>
          </a:solidFill>
        </p:spPr>
        <p:txBody>
          <a:bodyPr wrap="square" lIns="0" tIns="0" rIns="0" bIns="0" rtlCol="0"/>
          <a:lstStyle/>
          <a:p>
            <a:endParaRPr/>
          </a:p>
        </p:txBody>
      </p:sp>
      <p:sp>
        <p:nvSpPr>
          <p:cNvPr id="259" name="object 217"/>
          <p:cNvSpPr/>
          <p:nvPr/>
        </p:nvSpPr>
        <p:spPr>
          <a:xfrm>
            <a:off x="1006426" y="3082621"/>
            <a:ext cx="92075" cy="116839"/>
          </a:xfrm>
          <a:custGeom>
            <a:avLst/>
            <a:gdLst/>
            <a:ahLst/>
            <a:cxnLst/>
            <a:rect l="l" t="t" r="r" b="b"/>
            <a:pathLst>
              <a:path w="92075" h="116839">
                <a:moveTo>
                  <a:pt x="83477" y="0"/>
                </a:moveTo>
                <a:lnTo>
                  <a:pt x="73406" y="0"/>
                </a:lnTo>
                <a:lnTo>
                  <a:pt x="44860" y="5349"/>
                </a:lnTo>
                <a:lnTo>
                  <a:pt x="21524" y="19929"/>
                </a:lnTo>
                <a:lnTo>
                  <a:pt x="5777" y="41533"/>
                </a:lnTo>
                <a:lnTo>
                  <a:pt x="0" y="67957"/>
                </a:lnTo>
                <a:lnTo>
                  <a:pt x="0" y="109219"/>
                </a:lnTo>
                <a:lnTo>
                  <a:pt x="8166" y="116776"/>
                </a:lnTo>
                <a:lnTo>
                  <a:pt x="28308" y="116776"/>
                </a:lnTo>
                <a:lnTo>
                  <a:pt x="36474" y="109219"/>
                </a:lnTo>
                <a:lnTo>
                  <a:pt x="36474" y="67957"/>
                </a:lnTo>
                <a:lnTo>
                  <a:pt x="39380" y="54657"/>
                </a:lnTo>
                <a:lnTo>
                  <a:pt x="47301" y="43784"/>
                </a:lnTo>
                <a:lnTo>
                  <a:pt x="59041" y="36448"/>
                </a:lnTo>
                <a:lnTo>
                  <a:pt x="73406" y="33756"/>
                </a:lnTo>
                <a:lnTo>
                  <a:pt x="83959" y="33756"/>
                </a:lnTo>
                <a:lnTo>
                  <a:pt x="91871" y="26200"/>
                </a:lnTo>
                <a:lnTo>
                  <a:pt x="91871" y="7556"/>
                </a:lnTo>
                <a:lnTo>
                  <a:pt x="83477" y="0"/>
                </a:lnTo>
                <a:close/>
              </a:path>
            </a:pathLst>
          </a:custGeom>
          <a:solidFill>
            <a:srgbClr val="F04C23"/>
          </a:solidFill>
        </p:spPr>
        <p:txBody>
          <a:bodyPr wrap="square" lIns="0" tIns="0" rIns="0" bIns="0" rtlCol="0"/>
          <a:lstStyle/>
          <a:p>
            <a:endParaRPr/>
          </a:p>
        </p:txBody>
      </p:sp>
      <p:sp>
        <p:nvSpPr>
          <p:cNvPr id="260" name="object 218"/>
          <p:cNvSpPr/>
          <p:nvPr/>
        </p:nvSpPr>
        <p:spPr>
          <a:xfrm>
            <a:off x="955713" y="3317197"/>
            <a:ext cx="83185" cy="21590"/>
          </a:xfrm>
          <a:custGeom>
            <a:avLst/>
            <a:gdLst/>
            <a:ahLst/>
            <a:cxnLst/>
            <a:rect l="l" t="t" r="r" b="b"/>
            <a:pathLst>
              <a:path w="83184" h="21589">
                <a:moveTo>
                  <a:pt x="83070" y="0"/>
                </a:moveTo>
                <a:lnTo>
                  <a:pt x="0" y="0"/>
                </a:lnTo>
                <a:lnTo>
                  <a:pt x="25300" y="16152"/>
                </a:lnTo>
                <a:lnTo>
                  <a:pt x="42387" y="21536"/>
                </a:lnTo>
                <a:lnTo>
                  <a:pt x="59048" y="16152"/>
                </a:lnTo>
                <a:lnTo>
                  <a:pt x="83070" y="0"/>
                </a:lnTo>
                <a:close/>
              </a:path>
            </a:pathLst>
          </a:custGeom>
          <a:solidFill>
            <a:srgbClr val="095F56"/>
          </a:solidFill>
        </p:spPr>
        <p:txBody>
          <a:bodyPr wrap="square" lIns="0" tIns="0" rIns="0" bIns="0" rtlCol="0"/>
          <a:lstStyle/>
          <a:p>
            <a:endParaRPr/>
          </a:p>
        </p:txBody>
      </p:sp>
      <p:sp>
        <p:nvSpPr>
          <p:cNvPr id="261" name="object 219"/>
          <p:cNvSpPr/>
          <p:nvPr/>
        </p:nvSpPr>
        <p:spPr>
          <a:xfrm>
            <a:off x="899488" y="3175810"/>
            <a:ext cx="198755" cy="32384"/>
          </a:xfrm>
          <a:custGeom>
            <a:avLst/>
            <a:gdLst/>
            <a:ahLst/>
            <a:cxnLst/>
            <a:rect l="l" t="t" r="r" b="b"/>
            <a:pathLst>
              <a:path w="198755" h="32385">
                <a:moveTo>
                  <a:pt x="195846" y="0"/>
                </a:moveTo>
                <a:lnTo>
                  <a:pt x="2794" y="0"/>
                </a:lnTo>
                <a:lnTo>
                  <a:pt x="0" y="2578"/>
                </a:lnTo>
                <a:lnTo>
                  <a:pt x="0" y="29705"/>
                </a:lnTo>
                <a:lnTo>
                  <a:pt x="2794" y="32296"/>
                </a:lnTo>
                <a:lnTo>
                  <a:pt x="195846" y="32296"/>
                </a:lnTo>
                <a:lnTo>
                  <a:pt x="198640" y="29705"/>
                </a:lnTo>
                <a:lnTo>
                  <a:pt x="198640" y="2578"/>
                </a:lnTo>
                <a:lnTo>
                  <a:pt x="195846" y="0"/>
                </a:lnTo>
                <a:close/>
              </a:path>
            </a:pathLst>
          </a:custGeom>
          <a:solidFill>
            <a:srgbClr val="095F56"/>
          </a:solidFill>
        </p:spPr>
        <p:txBody>
          <a:bodyPr wrap="square" lIns="0" tIns="0" rIns="0" bIns="0" rtlCol="0"/>
          <a:lstStyle/>
          <a:p>
            <a:endParaRPr/>
          </a:p>
        </p:txBody>
      </p:sp>
      <p:sp>
        <p:nvSpPr>
          <p:cNvPr id="262" name="object 220"/>
          <p:cNvSpPr/>
          <p:nvPr/>
        </p:nvSpPr>
        <p:spPr>
          <a:xfrm>
            <a:off x="907954" y="3196912"/>
            <a:ext cx="179070" cy="70485"/>
          </a:xfrm>
          <a:custGeom>
            <a:avLst/>
            <a:gdLst/>
            <a:ahLst/>
            <a:cxnLst/>
            <a:rect l="l" t="t" r="r" b="b"/>
            <a:pathLst>
              <a:path w="179069" h="70485">
                <a:moveTo>
                  <a:pt x="178473" y="0"/>
                </a:moveTo>
                <a:lnTo>
                  <a:pt x="0" y="0"/>
                </a:lnTo>
                <a:lnTo>
                  <a:pt x="8109" y="27496"/>
                </a:lnTo>
                <a:lnTo>
                  <a:pt x="27433" y="49839"/>
                </a:lnTo>
                <a:lnTo>
                  <a:pt x="55351" y="64845"/>
                </a:lnTo>
                <a:lnTo>
                  <a:pt x="89242" y="70332"/>
                </a:lnTo>
                <a:lnTo>
                  <a:pt x="123126" y="64845"/>
                </a:lnTo>
                <a:lnTo>
                  <a:pt x="151041" y="49839"/>
                </a:lnTo>
                <a:lnTo>
                  <a:pt x="170363" y="27496"/>
                </a:lnTo>
                <a:lnTo>
                  <a:pt x="178473" y="0"/>
                </a:lnTo>
                <a:close/>
              </a:path>
            </a:pathLst>
          </a:custGeom>
          <a:solidFill>
            <a:srgbClr val="095F56"/>
          </a:solidFill>
        </p:spPr>
        <p:txBody>
          <a:bodyPr wrap="square" lIns="0" tIns="0" rIns="0" bIns="0" rtlCol="0"/>
          <a:lstStyle/>
          <a:p>
            <a:endParaRPr/>
          </a:p>
        </p:txBody>
      </p:sp>
      <p:sp>
        <p:nvSpPr>
          <p:cNvPr id="263" name="object 224"/>
          <p:cNvSpPr/>
          <p:nvPr/>
        </p:nvSpPr>
        <p:spPr>
          <a:xfrm>
            <a:off x="736028" y="2389828"/>
            <a:ext cx="493395" cy="0"/>
          </a:xfrm>
          <a:custGeom>
            <a:avLst/>
            <a:gdLst/>
            <a:ahLst/>
            <a:cxnLst/>
            <a:rect l="l" t="t" r="r" b="b"/>
            <a:pathLst>
              <a:path w="493394">
                <a:moveTo>
                  <a:pt x="0" y="0"/>
                </a:moveTo>
                <a:lnTo>
                  <a:pt x="493204" y="0"/>
                </a:lnTo>
              </a:path>
            </a:pathLst>
          </a:custGeom>
          <a:ln w="61201">
            <a:solidFill>
              <a:srgbClr val="095F56"/>
            </a:solidFill>
          </a:ln>
        </p:spPr>
        <p:txBody>
          <a:bodyPr wrap="square" lIns="0" tIns="0" rIns="0" bIns="0" rtlCol="0"/>
          <a:lstStyle/>
          <a:p>
            <a:endParaRPr/>
          </a:p>
        </p:txBody>
      </p:sp>
      <p:graphicFrame>
        <p:nvGraphicFramePr>
          <p:cNvPr id="264" name="object 232"/>
          <p:cNvGraphicFramePr>
            <a:graphicFrameLocks noGrp="1"/>
          </p:cNvGraphicFramePr>
          <p:nvPr/>
        </p:nvGraphicFramePr>
        <p:xfrm>
          <a:off x="5177015" y="2143924"/>
          <a:ext cx="377825" cy="370483"/>
        </p:xfrm>
        <a:graphic>
          <a:graphicData uri="http://schemas.openxmlformats.org/drawingml/2006/table">
            <a:tbl>
              <a:tblPr firstRow="1" bandRow="1">
                <a:tableStyleId>{2D5ABB26-0587-4C30-8999-92F81FD0307C}</a:tableStyleId>
              </a:tblPr>
              <a:tblGrid>
                <a:gridCol w="118110"/>
                <a:gridCol w="122555"/>
                <a:gridCol w="137160"/>
              </a:tblGrid>
              <a:tr h="113245">
                <a:tc>
                  <a:txBody>
                    <a:bodyPr/>
                    <a:lstStyle/>
                    <a:p>
                      <a:pPr>
                        <a:lnSpc>
                          <a:spcPct val="100000"/>
                        </a:lnSpc>
                      </a:pPr>
                      <a:endParaRPr sz="600" dirty="0">
                        <a:latin typeface="Times New Roman"/>
                        <a:cs typeface="Times New Roman"/>
                      </a:endParaRPr>
                    </a:p>
                  </a:txBody>
                  <a:tcPr marL="110" marR="110" marT="110" marB="110">
                    <a:solidFill>
                      <a:srgbClr val="FFFFFF"/>
                    </a:solidFill>
                  </a:tcPr>
                </a:tc>
                <a:tc>
                  <a:txBody>
                    <a:bodyPr/>
                    <a:lstStyle/>
                    <a:p>
                      <a:pPr>
                        <a:lnSpc>
                          <a:spcPct val="100000"/>
                        </a:lnSpc>
                      </a:pPr>
                      <a:endParaRPr sz="600">
                        <a:latin typeface="Times New Roman"/>
                        <a:cs typeface="Times New Roman"/>
                      </a:endParaRPr>
                    </a:p>
                  </a:txBody>
                  <a:tcPr marL="110" marR="110" marT="110" marB="110">
                    <a:solidFill>
                      <a:srgbClr val="FFFFFF"/>
                    </a:solidFill>
                  </a:tcPr>
                </a:tc>
                <a:tc>
                  <a:txBody>
                    <a:bodyPr/>
                    <a:lstStyle/>
                    <a:p>
                      <a:pPr>
                        <a:lnSpc>
                          <a:spcPct val="100000"/>
                        </a:lnSpc>
                      </a:pPr>
                      <a:endParaRPr sz="600">
                        <a:latin typeface="Times New Roman"/>
                        <a:cs typeface="Times New Roman"/>
                      </a:endParaRPr>
                    </a:p>
                  </a:txBody>
                  <a:tcPr marL="110" marR="110" marT="110" marB="110">
                    <a:solidFill>
                      <a:srgbClr val="FFFFFF"/>
                    </a:solidFill>
                  </a:tcPr>
                </a:tc>
              </a:tr>
              <a:tr h="257238">
                <a:tc>
                  <a:txBody>
                    <a:bodyPr/>
                    <a:lstStyle/>
                    <a:p>
                      <a:pPr>
                        <a:lnSpc>
                          <a:spcPct val="100000"/>
                        </a:lnSpc>
                      </a:pPr>
                      <a:endParaRPr sz="900">
                        <a:latin typeface="Times New Roman"/>
                        <a:cs typeface="Times New Roman"/>
                      </a:endParaRPr>
                    </a:p>
                  </a:txBody>
                  <a:tcPr marL="110" marR="110" marT="110" marB="110">
                    <a:solidFill>
                      <a:srgbClr val="FFFFFF"/>
                    </a:solidFill>
                  </a:tcPr>
                </a:tc>
                <a:tc>
                  <a:txBody>
                    <a:bodyPr/>
                    <a:lstStyle/>
                    <a:p>
                      <a:pPr>
                        <a:lnSpc>
                          <a:spcPct val="100000"/>
                        </a:lnSpc>
                      </a:pPr>
                      <a:endParaRPr sz="900">
                        <a:latin typeface="Times New Roman"/>
                        <a:cs typeface="Times New Roman"/>
                      </a:endParaRPr>
                    </a:p>
                  </a:txBody>
                  <a:tcPr marL="110" marR="110" marT="110" marB="110">
                    <a:solidFill>
                      <a:srgbClr val="FFFFFF"/>
                    </a:solidFill>
                  </a:tcPr>
                </a:tc>
                <a:tc>
                  <a:txBody>
                    <a:bodyPr/>
                    <a:lstStyle/>
                    <a:p>
                      <a:pPr>
                        <a:lnSpc>
                          <a:spcPct val="100000"/>
                        </a:lnSpc>
                      </a:pPr>
                      <a:endParaRPr sz="900" dirty="0">
                        <a:latin typeface="Times New Roman"/>
                        <a:cs typeface="Times New Roman"/>
                      </a:endParaRPr>
                    </a:p>
                  </a:txBody>
                  <a:tcPr marL="110" marR="110" marT="110" marB="110">
                    <a:solidFill>
                      <a:srgbClr val="FFFFFF"/>
                    </a:solidFill>
                  </a:tcPr>
                </a:tc>
              </a:tr>
            </a:tbl>
          </a:graphicData>
        </a:graphic>
      </p:graphicFrame>
      <p:sp>
        <p:nvSpPr>
          <p:cNvPr id="265" name="object 233"/>
          <p:cNvSpPr/>
          <p:nvPr/>
        </p:nvSpPr>
        <p:spPr>
          <a:xfrm>
            <a:off x="5141008" y="1932725"/>
            <a:ext cx="431800" cy="184150"/>
          </a:xfrm>
          <a:custGeom>
            <a:avLst/>
            <a:gdLst/>
            <a:ahLst/>
            <a:cxnLst/>
            <a:rect l="l" t="t" r="r" b="b"/>
            <a:pathLst>
              <a:path w="431800" h="184150">
                <a:moveTo>
                  <a:pt x="215747" y="0"/>
                </a:moveTo>
                <a:lnTo>
                  <a:pt x="0" y="183984"/>
                </a:lnTo>
                <a:lnTo>
                  <a:pt x="431495" y="183984"/>
                </a:lnTo>
                <a:lnTo>
                  <a:pt x="215747" y="0"/>
                </a:lnTo>
                <a:close/>
              </a:path>
            </a:pathLst>
          </a:custGeom>
          <a:solidFill>
            <a:srgbClr val="F04C23"/>
          </a:solidFill>
        </p:spPr>
        <p:txBody>
          <a:bodyPr wrap="square" lIns="0" tIns="0" rIns="0" bIns="0" rtlCol="0"/>
          <a:lstStyle/>
          <a:p>
            <a:endParaRPr/>
          </a:p>
        </p:txBody>
      </p:sp>
      <p:sp>
        <p:nvSpPr>
          <p:cNvPr id="266" name="object 234"/>
          <p:cNvSpPr/>
          <p:nvPr/>
        </p:nvSpPr>
        <p:spPr>
          <a:xfrm>
            <a:off x="5254051" y="2770595"/>
            <a:ext cx="205409" cy="205397"/>
          </a:xfrm>
          <a:prstGeom prst="rect">
            <a:avLst/>
          </a:prstGeom>
          <a:blipFill>
            <a:blip r:embed="rId8" cstate="print"/>
            <a:stretch>
              <a:fillRect/>
            </a:stretch>
          </a:blipFill>
        </p:spPr>
        <p:txBody>
          <a:bodyPr wrap="square" lIns="0" tIns="0" rIns="0" bIns="0" rtlCol="0"/>
          <a:lstStyle/>
          <a:p>
            <a:endParaRPr/>
          </a:p>
        </p:txBody>
      </p:sp>
      <p:sp>
        <p:nvSpPr>
          <p:cNvPr id="267" name="object 182"/>
          <p:cNvSpPr txBox="1"/>
          <p:nvPr/>
        </p:nvSpPr>
        <p:spPr>
          <a:xfrm>
            <a:off x="3538354" y="1849599"/>
            <a:ext cx="1319396" cy="798295"/>
          </a:xfrm>
          <a:prstGeom prst="rect">
            <a:avLst/>
          </a:prstGeom>
        </p:spPr>
        <p:txBody>
          <a:bodyPr vert="horz" wrap="square" lIns="0" tIns="28575" rIns="0" bIns="0" rtlCol="0">
            <a:spAutoFit/>
          </a:bodyPr>
          <a:lstStyle/>
          <a:p>
            <a:pPr marL="12700">
              <a:lnSpc>
                <a:spcPct val="100000"/>
              </a:lnSpc>
              <a:spcBef>
                <a:spcPts val="225"/>
              </a:spcBef>
            </a:pPr>
            <a:r>
              <a:rPr lang="uk-UA" sz="1500" b="1" dirty="0" smtClean="0">
                <a:solidFill>
                  <a:schemeClr val="tx1">
                    <a:lumMod val="95000"/>
                    <a:lumOff val="5000"/>
                  </a:schemeClr>
                </a:solidFill>
                <a:latin typeface="Verdana"/>
                <a:cs typeface="Verdana"/>
              </a:rPr>
              <a:t>3,75</a:t>
            </a:r>
            <a:r>
              <a:rPr sz="1500" b="1" dirty="0" smtClean="0">
                <a:solidFill>
                  <a:schemeClr val="tx1">
                    <a:lumMod val="95000"/>
                    <a:lumOff val="5000"/>
                  </a:schemeClr>
                </a:solidFill>
                <a:latin typeface="Verdana"/>
                <a:cs typeface="Verdana"/>
              </a:rPr>
              <a:t>%</a:t>
            </a:r>
            <a:endParaRPr sz="1500" dirty="0">
              <a:solidFill>
                <a:schemeClr val="tx1">
                  <a:lumMod val="95000"/>
                  <a:lumOff val="5000"/>
                </a:schemeClr>
              </a:solidFill>
              <a:latin typeface="Verdana"/>
              <a:cs typeface="Verdana"/>
            </a:endParaRPr>
          </a:p>
          <a:p>
            <a:pPr marL="12700" marR="5080">
              <a:lnSpc>
                <a:spcPts val="1000"/>
              </a:lnSpc>
              <a:spcBef>
                <a:spcPts val="175"/>
              </a:spcBef>
            </a:pPr>
            <a:r>
              <a:rPr lang="uk-UA" sz="900" spc="-5" dirty="0" smtClean="0">
                <a:solidFill>
                  <a:schemeClr val="tx1">
                    <a:lumMod val="95000"/>
                    <a:lumOff val="5000"/>
                  </a:schemeClr>
                </a:solidFill>
                <a:latin typeface="Verdana"/>
                <a:cs typeface="Verdana"/>
              </a:rPr>
              <a:t>Встановлення приладів обліку тепла та електроенергії</a:t>
            </a:r>
            <a:endParaRPr sz="900" dirty="0">
              <a:solidFill>
                <a:schemeClr val="tx1">
                  <a:lumMod val="95000"/>
                  <a:lumOff val="5000"/>
                </a:schemeClr>
              </a:solidFill>
              <a:latin typeface="Verdana"/>
              <a:cs typeface="Verdana"/>
            </a:endParaRPr>
          </a:p>
        </p:txBody>
      </p:sp>
      <p:sp>
        <p:nvSpPr>
          <p:cNvPr id="268" name="object 181"/>
          <p:cNvSpPr txBox="1"/>
          <p:nvPr/>
        </p:nvSpPr>
        <p:spPr>
          <a:xfrm>
            <a:off x="1359127" y="1849598"/>
            <a:ext cx="843915" cy="798295"/>
          </a:xfrm>
          <a:prstGeom prst="rect">
            <a:avLst/>
          </a:prstGeom>
        </p:spPr>
        <p:txBody>
          <a:bodyPr vert="horz" wrap="square" lIns="0" tIns="28575" rIns="0" bIns="0" rtlCol="0">
            <a:spAutoFit/>
          </a:bodyPr>
          <a:lstStyle/>
          <a:p>
            <a:pPr marL="12700">
              <a:lnSpc>
                <a:spcPct val="100000"/>
              </a:lnSpc>
              <a:spcBef>
                <a:spcPts val="225"/>
              </a:spcBef>
            </a:pPr>
            <a:r>
              <a:rPr lang="uk-UA" sz="1500" b="1" dirty="0" smtClean="0">
                <a:solidFill>
                  <a:schemeClr val="tx1">
                    <a:lumMod val="95000"/>
                    <a:lumOff val="5000"/>
                  </a:schemeClr>
                </a:solidFill>
                <a:latin typeface="Verdana"/>
                <a:cs typeface="Verdana"/>
              </a:rPr>
              <a:t>37,5</a:t>
            </a:r>
            <a:r>
              <a:rPr sz="1500" b="1" dirty="0" smtClean="0">
                <a:solidFill>
                  <a:schemeClr val="tx1">
                    <a:lumMod val="95000"/>
                    <a:lumOff val="5000"/>
                  </a:schemeClr>
                </a:solidFill>
                <a:latin typeface="Verdana"/>
                <a:cs typeface="Verdana"/>
              </a:rPr>
              <a:t>%</a:t>
            </a:r>
            <a:endParaRPr sz="1500" dirty="0">
              <a:solidFill>
                <a:schemeClr val="tx1">
                  <a:lumMod val="95000"/>
                  <a:lumOff val="5000"/>
                </a:schemeClr>
              </a:solidFill>
              <a:latin typeface="Verdana"/>
              <a:cs typeface="Verdana"/>
            </a:endParaRPr>
          </a:p>
          <a:p>
            <a:pPr marL="12700" marR="5080">
              <a:lnSpc>
                <a:spcPts val="1000"/>
              </a:lnSpc>
              <a:spcBef>
                <a:spcPts val="175"/>
              </a:spcBef>
            </a:pPr>
            <a:r>
              <a:rPr sz="900" spc="-5" dirty="0">
                <a:solidFill>
                  <a:schemeClr val="tx1">
                    <a:lumMod val="95000"/>
                    <a:lumOff val="5000"/>
                  </a:schemeClr>
                </a:solidFill>
                <a:latin typeface="Verdana"/>
                <a:cs typeface="Verdana"/>
              </a:rPr>
              <a:t>заміна </a:t>
            </a:r>
            <a:r>
              <a:rPr sz="900" dirty="0" err="1">
                <a:solidFill>
                  <a:schemeClr val="tx1">
                    <a:lumMod val="95000"/>
                    <a:lumOff val="5000"/>
                  </a:schemeClr>
                </a:solidFill>
                <a:latin typeface="Verdana"/>
                <a:cs typeface="Verdana"/>
              </a:rPr>
              <a:t>вікон</a:t>
            </a:r>
            <a:r>
              <a:rPr sz="900" dirty="0">
                <a:solidFill>
                  <a:schemeClr val="tx1">
                    <a:lumMod val="95000"/>
                    <a:lumOff val="5000"/>
                  </a:schemeClr>
                </a:solidFill>
                <a:latin typeface="Verdana"/>
                <a:cs typeface="Verdana"/>
              </a:rPr>
              <a:t> </a:t>
            </a:r>
            <a:r>
              <a:rPr lang="uk-UA" sz="900" dirty="0" smtClean="0">
                <a:solidFill>
                  <a:schemeClr val="tx1">
                    <a:lumMod val="95000"/>
                    <a:lumOff val="5000"/>
                  </a:schemeClr>
                </a:solidFill>
                <a:latin typeface="Verdana"/>
                <a:cs typeface="Verdana"/>
              </a:rPr>
              <a:t>та дверей</a:t>
            </a:r>
            <a:r>
              <a:rPr sz="900" dirty="0" smtClean="0">
                <a:solidFill>
                  <a:schemeClr val="tx1">
                    <a:lumMod val="95000"/>
                    <a:lumOff val="5000"/>
                  </a:schemeClr>
                </a:solidFill>
                <a:latin typeface="Verdana"/>
                <a:cs typeface="Verdana"/>
              </a:rPr>
              <a:t> </a:t>
            </a:r>
            <a:r>
              <a:rPr sz="900" spc="-5" dirty="0">
                <a:solidFill>
                  <a:schemeClr val="tx1">
                    <a:lumMod val="95000"/>
                    <a:lumOff val="5000"/>
                  </a:schemeClr>
                </a:solidFill>
                <a:latin typeface="Verdana"/>
                <a:cs typeface="Verdana"/>
              </a:rPr>
              <a:t>загального  </a:t>
            </a:r>
            <a:r>
              <a:rPr sz="900" dirty="0">
                <a:solidFill>
                  <a:schemeClr val="tx1">
                    <a:lumMod val="95000"/>
                    <a:lumOff val="5000"/>
                  </a:schemeClr>
                </a:solidFill>
                <a:latin typeface="Verdana"/>
                <a:cs typeface="Verdana"/>
              </a:rPr>
              <a:t>користування</a:t>
            </a:r>
          </a:p>
        </p:txBody>
      </p:sp>
      <p:sp>
        <p:nvSpPr>
          <p:cNvPr id="269" name="object 188"/>
          <p:cNvSpPr txBox="1"/>
          <p:nvPr/>
        </p:nvSpPr>
        <p:spPr>
          <a:xfrm>
            <a:off x="5695950" y="1930400"/>
            <a:ext cx="1143000" cy="670055"/>
          </a:xfrm>
          <a:prstGeom prst="rect">
            <a:avLst/>
          </a:prstGeom>
        </p:spPr>
        <p:txBody>
          <a:bodyPr vert="horz" wrap="square" lIns="0" tIns="28575" rIns="0" bIns="0" rtlCol="0">
            <a:spAutoFit/>
          </a:bodyPr>
          <a:lstStyle/>
          <a:p>
            <a:pPr marL="12700">
              <a:lnSpc>
                <a:spcPct val="100000"/>
              </a:lnSpc>
              <a:spcBef>
                <a:spcPts val="225"/>
              </a:spcBef>
            </a:pPr>
            <a:r>
              <a:rPr lang="uk-UA" sz="1500" b="1" dirty="0" smtClean="0">
                <a:solidFill>
                  <a:schemeClr val="tx1">
                    <a:lumMod val="95000"/>
                    <a:lumOff val="5000"/>
                  </a:schemeClr>
                </a:solidFill>
                <a:latin typeface="Verdana"/>
                <a:cs typeface="Verdana"/>
              </a:rPr>
              <a:t>8,75</a:t>
            </a:r>
            <a:r>
              <a:rPr sz="1500" b="1" dirty="0" smtClean="0">
                <a:solidFill>
                  <a:schemeClr val="tx1">
                    <a:lumMod val="95000"/>
                    <a:lumOff val="5000"/>
                  </a:schemeClr>
                </a:solidFill>
                <a:latin typeface="Verdana"/>
                <a:cs typeface="Verdana"/>
              </a:rPr>
              <a:t>%</a:t>
            </a:r>
            <a:endParaRPr sz="1500" dirty="0">
              <a:solidFill>
                <a:schemeClr val="tx1">
                  <a:lumMod val="95000"/>
                  <a:lumOff val="5000"/>
                </a:schemeClr>
              </a:solidFill>
              <a:latin typeface="Verdana"/>
              <a:cs typeface="Verdana"/>
            </a:endParaRPr>
          </a:p>
          <a:p>
            <a:pPr marL="12700" marR="5080">
              <a:lnSpc>
                <a:spcPts val="1000"/>
              </a:lnSpc>
              <a:spcBef>
                <a:spcPts val="175"/>
              </a:spcBef>
            </a:pPr>
            <a:r>
              <a:rPr lang="ru-RU" sz="900" dirty="0" smtClean="0">
                <a:solidFill>
                  <a:schemeClr val="tx1">
                    <a:lumMod val="95000"/>
                    <a:lumOff val="5000"/>
                  </a:schemeClr>
                </a:solidFill>
                <a:latin typeface="Verdana"/>
                <a:cs typeface="Verdana"/>
              </a:rPr>
              <a:t>У</a:t>
            </a:r>
            <a:r>
              <a:rPr sz="900" dirty="0" err="1" smtClean="0">
                <a:solidFill>
                  <a:schemeClr val="tx1">
                    <a:lumMod val="95000"/>
                    <a:lumOff val="5000"/>
                  </a:schemeClr>
                </a:solidFill>
                <a:latin typeface="Verdana"/>
                <a:cs typeface="Verdana"/>
              </a:rPr>
              <a:t>теплення</a:t>
            </a:r>
            <a:r>
              <a:rPr lang="uk-UA" sz="900" dirty="0" smtClean="0">
                <a:solidFill>
                  <a:schemeClr val="tx1">
                    <a:lumMod val="95000"/>
                    <a:lumOff val="5000"/>
                  </a:schemeClr>
                </a:solidFill>
                <a:latin typeface="Verdana"/>
                <a:cs typeface="Verdana"/>
              </a:rPr>
              <a:t> зовнішніх стін та покрівлі</a:t>
            </a:r>
            <a:endParaRPr sz="900" dirty="0">
              <a:solidFill>
                <a:schemeClr val="tx1">
                  <a:lumMod val="95000"/>
                  <a:lumOff val="5000"/>
                </a:schemeClr>
              </a:solidFill>
              <a:latin typeface="Verdana"/>
              <a:cs typeface="Verdan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15" y="0"/>
            <a:ext cx="7740015" cy="5133340"/>
          </a:xfrm>
          <a:custGeom>
            <a:avLst/>
            <a:gdLst/>
            <a:ahLst/>
            <a:cxnLst/>
            <a:rect l="l" t="t" r="r" b="b"/>
            <a:pathLst>
              <a:path w="7740015" h="5133340">
                <a:moveTo>
                  <a:pt x="0" y="5132882"/>
                </a:moveTo>
                <a:lnTo>
                  <a:pt x="7740001" y="5132882"/>
                </a:lnTo>
                <a:lnTo>
                  <a:pt x="7740001" y="0"/>
                </a:lnTo>
                <a:lnTo>
                  <a:pt x="0" y="0"/>
                </a:lnTo>
                <a:lnTo>
                  <a:pt x="0" y="5132882"/>
                </a:lnTo>
                <a:close/>
              </a:path>
            </a:pathLst>
          </a:custGeom>
          <a:solidFill>
            <a:srgbClr val="095F56"/>
          </a:solidFill>
        </p:spPr>
        <p:txBody>
          <a:bodyPr wrap="square" lIns="0" tIns="0" rIns="0" bIns="0" rtlCol="0"/>
          <a:lstStyle/>
          <a:p>
            <a:pPr marL="12700" algn="ctr">
              <a:lnSpc>
                <a:spcPct val="100000"/>
              </a:lnSpc>
              <a:spcBef>
                <a:spcPts val="100"/>
              </a:spcBef>
            </a:pPr>
            <a:endParaRPr lang="ru-RU" dirty="0">
              <a:solidFill>
                <a:schemeClr val="tx1">
                  <a:lumMod val="95000"/>
                  <a:lumOff val="5000"/>
                </a:schemeClr>
              </a:solidFill>
              <a:cs typeface="Calibri"/>
            </a:endParaRPr>
          </a:p>
        </p:txBody>
      </p:sp>
      <p:sp>
        <p:nvSpPr>
          <p:cNvPr id="3" name="object 3"/>
          <p:cNvSpPr/>
          <p:nvPr/>
        </p:nvSpPr>
        <p:spPr>
          <a:xfrm>
            <a:off x="0" y="5132882"/>
            <a:ext cx="7740015" cy="555625"/>
          </a:xfrm>
          <a:custGeom>
            <a:avLst/>
            <a:gdLst/>
            <a:ahLst/>
            <a:cxnLst/>
            <a:rect l="l" t="t" r="r" b="b"/>
            <a:pathLst>
              <a:path w="7740015" h="555625">
                <a:moveTo>
                  <a:pt x="0" y="555116"/>
                </a:moveTo>
                <a:lnTo>
                  <a:pt x="7739989" y="555116"/>
                </a:lnTo>
                <a:lnTo>
                  <a:pt x="7739989" y="0"/>
                </a:lnTo>
                <a:lnTo>
                  <a:pt x="0" y="0"/>
                </a:lnTo>
                <a:lnTo>
                  <a:pt x="0" y="555116"/>
                </a:lnTo>
                <a:close/>
              </a:path>
            </a:pathLst>
          </a:custGeom>
          <a:solidFill>
            <a:srgbClr val="FFFFFF"/>
          </a:solidFill>
        </p:spPr>
        <p:txBody>
          <a:bodyPr wrap="square" lIns="0" tIns="0" rIns="0" bIns="0" rtlCol="0"/>
          <a:lstStyle/>
          <a:p>
            <a:endParaRPr/>
          </a:p>
        </p:txBody>
      </p:sp>
      <p:sp>
        <p:nvSpPr>
          <p:cNvPr id="4" name="object 4"/>
          <p:cNvSpPr/>
          <p:nvPr/>
        </p:nvSpPr>
        <p:spPr>
          <a:xfrm>
            <a:off x="1405331"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 name="object 5"/>
          <p:cNvSpPr/>
          <p:nvPr/>
        </p:nvSpPr>
        <p:spPr>
          <a:xfrm>
            <a:off x="276161"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6" name="object 6"/>
          <p:cNvSpPr/>
          <p:nvPr/>
        </p:nvSpPr>
        <p:spPr>
          <a:xfrm>
            <a:off x="27142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 name="object 7"/>
          <p:cNvSpPr/>
          <p:nvPr/>
        </p:nvSpPr>
        <p:spPr>
          <a:xfrm>
            <a:off x="27142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8" name="object 8"/>
          <p:cNvSpPr/>
          <p:nvPr/>
        </p:nvSpPr>
        <p:spPr>
          <a:xfrm>
            <a:off x="27142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9" name="object 9"/>
          <p:cNvSpPr/>
          <p:nvPr/>
        </p:nvSpPr>
        <p:spPr>
          <a:xfrm>
            <a:off x="27142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0" name="object 10"/>
          <p:cNvSpPr/>
          <p:nvPr/>
        </p:nvSpPr>
        <p:spPr>
          <a:xfrm>
            <a:off x="314172"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1" name="object 11"/>
          <p:cNvSpPr/>
          <p:nvPr/>
        </p:nvSpPr>
        <p:spPr>
          <a:xfrm>
            <a:off x="34179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2" name="object 12"/>
          <p:cNvSpPr/>
          <p:nvPr/>
        </p:nvSpPr>
        <p:spPr>
          <a:xfrm>
            <a:off x="314172"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 name="object 13"/>
          <p:cNvSpPr/>
          <p:nvPr/>
        </p:nvSpPr>
        <p:spPr>
          <a:xfrm>
            <a:off x="34179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 name="object 14"/>
          <p:cNvSpPr/>
          <p:nvPr/>
        </p:nvSpPr>
        <p:spPr>
          <a:xfrm>
            <a:off x="668642"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5" name="object 15"/>
          <p:cNvSpPr/>
          <p:nvPr/>
        </p:nvSpPr>
        <p:spPr>
          <a:xfrm>
            <a:off x="668642"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6" name="object 16"/>
          <p:cNvSpPr/>
          <p:nvPr/>
        </p:nvSpPr>
        <p:spPr>
          <a:xfrm>
            <a:off x="668642"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7" name="object 17"/>
          <p:cNvSpPr/>
          <p:nvPr/>
        </p:nvSpPr>
        <p:spPr>
          <a:xfrm>
            <a:off x="668642"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8" name="object 18"/>
          <p:cNvSpPr/>
          <p:nvPr/>
        </p:nvSpPr>
        <p:spPr>
          <a:xfrm>
            <a:off x="668642"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9" name="object 19"/>
          <p:cNvSpPr/>
          <p:nvPr/>
        </p:nvSpPr>
        <p:spPr>
          <a:xfrm>
            <a:off x="711390"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0" name="object 20"/>
          <p:cNvSpPr/>
          <p:nvPr/>
        </p:nvSpPr>
        <p:spPr>
          <a:xfrm>
            <a:off x="739012"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1" name="object 21"/>
          <p:cNvSpPr/>
          <p:nvPr/>
        </p:nvSpPr>
        <p:spPr>
          <a:xfrm>
            <a:off x="711390"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2" name="object 22"/>
          <p:cNvSpPr/>
          <p:nvPr/>
        </p:nvSpPr>
        <p:spPr>
          <a:xfrm>
            <a:off x="739012"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3" name="object 23"/>
          <p:cNvSpPr/>
          <p:nvPr/>
        </p:nvSpPr>
        <p:spPr>
          <a:xfrm>
            <a:off x="1492288" y="4923002"/>
            <a:ext cx="126364" cy="227965"/>
          </a:xfrm>
          <a:custGeom>
            <a:avLst/>
            <a:gdLst/>
            <a:ahLst/>
            <a:cxnLst/>
            <a:rect l="l" t="t" r="r" b="b"/>
            <a:pathLst>
              <a:path w="126365"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5" h="227964">
                <a:moveTo>
                  <a:pt x="42418" y="177774"/>
                </a:moveTo>
                <a:lnTo>
                  <a:pt x="34671" y="177774"/>
                </a:lnTo>
                <a:lnTo>
                  <a:pt x="34671" y="195719"/>
                </a:lnTo>
                <a:lnTo>
                  <a:pt x="42418" y="195719"/>
                </a:lnTo>
                <a:lnTo>
                  <a:pt x="42418" y="177774"/>
                </a:lnTo>
                <a:close/>
              </a:path>
              <a:path w="126365" h="227964">
                <a:moveTo>
                  <a:pt x="66979" y="177774"/>
                </a:moveTo>
                <a:lnTo>
                  <a:pt x="59232" y="177774"/>
                </a:lnTo>
                <a:lnTo>
                  <a:pt x="59232" y="195719"/>
                </a:lnTo>
                <a:lnTo>
                  <a:pt x="66979" y="195719"/>
                </a:lnTo>
                <a:lnTo>
                  <a:pt x="66979" y="177774"/>
                </a:lnTo>
                <a:close/>
              </a:path>
              <a:path w="126365" h="227964">
                <a:moveTo>
                  <a:pt x="91541" y="177774"/>
                </a:moveTo>
                <a:lnTo>
                  <a:pt x="83794" y="177774"/>
                </a:lnTo>
                <a:lnTo>
                  <a:pt x="83794" y="195719"/>
                </a:lnTo>
                <a:lnTo>
                  <a:pt x="91541" y="195719"/>
                </a:lnTo>
                <a:lnTo>
                  <a:pt x="91541" y="177774"/>
                </a:lnTo>
                <a:close/>
              </a:path>
              <a:path w="126365" h="227964">
                <a:moveTo>
                  <a:pt x="126225" y="177774"/>
                </a:moveTo>
                <a:lnTo>
                  <a:pt x="108356" y="177774"/>
                </a:lnTo>
                <a:lnTo>
                  <a:pt x="108356" y="195719"/>
                </a:lnTo>
                <a:lnTo>
                  <a:pt x="126225" y="195719"/>
                </a:lnTo>
                <a:lnTo>
                  <a:pt x="126225" y="177774"/>
                </a:lnTo>
                <a:close/>
              </a:path>
              <a:path w="126365" h="227964">
                <a:moveTo>
                  <a:pt x="42418" y="155143"/>
                </a:moveTo>
                <a:lnTo>
                  <a:pt x="34671" y="155143"/>
                </a:lnTo>
                <a:lnTo>
                  <a:pt x="34671" y="173088"/>
                </a:lnTo>
                <a:lnTo>
                  <a:pt x="42418" y="173088"/>
                </a:lnTo>
                <a:lnTo>
                  <a:pt x="42418" y="155143"/>
                </a:lnTo>
                <a:close/>
              </a:path>
              <a:path w="126365" h="227964">
                <a:moveTo>
                  <a:pt x="66979" y="155143"/>
                </a:moveTo>
                <a:lnTo>
                  <a:pt x="59232" y="155143"/>
                </a:lnTo>
                <a:lnTo>
                  <a:pt x="59232" y="173088"/>
                </a:lnTo>
                <a:lnTo>
                  <a:pt x="66979" y="173088"/>
                </a:lnTo>
                <a:lnTo>
                  <a:pt x="66979" y="155143"/>
                </a:lnTo>
                <a:close/>
              </a:path>
              <a:path w="126365" h="227964">
                <a:moveTo>
                  <a:pt x="91541" y="155143"/>
                </a:moveTo>
                <a:lnTo>
                  <a:pt x="83794" y="155143"/>
                </a:lnTo>
                <a:lnTo>
                  <a:pt x="83794" y="173088"/>
                </a:lnTo>
                <a:lnTo>
                  <a:pt x="91541" y="173088"/>
                </a:lnTo>
                <a:lnTo>
                  <a:pt x="91541" y="155143"/>
                </a:lnTo>
                <a:close/>
              </a:path>
              <a:path w="126365" h="227964">
                <a:moveTo>
                  <a:pt x="126225" y="155143"/>
                </a:moveTo>
                <a:lnTo>
                  <a:pt x="108356" y="155143"/>
                </a:lnTo>
                <a:lnTo>
                  <a:pt x="108356" y="173088"/>
                </a:lnTo>
                <a:lnTo>
                  <a:pt x="126225" y="173088"/>
                </a:lnTo>
                <a:lnTo>
                  <a:pt x="126225" y="155143"/>
                </a:lnTo>
                <a:close/>
              </a:path>
              <a:path w="126365" h="227964">
                <a:moveTo>
                  <a:pt x="42418" y="133349"/>
                </a:moveTo>
                <a:lnTo>
                  <a:pt x="34671" y="133349"/>
                </a:lnTo>
                <a:lnTo>
                  <a:pt x="34671" y="151295"/>
                </a:lnTo>
                <a:lnTo>
                  <a:pt x="42418" y="151295"/>
                </a:lnTo>
                <a:lnTo>
                  <a:pt x="42418" y="133349"/>
                </a:lnTo>
                <a:close/>
              </a:path>
              <a:path w="126365" h="227964">
                <a:moveTo>
                  <a:pt x="66979" y="133349"/>
                </a:moveTo>
                <a:lnTo>
                  <a:pt x="59232" y="133349"/>
                </a:lnTo>
                <a:lnTo>
                  <a:pt x="59232" y="151295"/>
                </a:lnTo>
                <a:lnTo>
                  <a:pt x="66979" y="151295"/>
                </a:lnTo>
                <a:lnTo>
                  <a:pt x="66979" y="133349"/>
                </a:lnTo>
                <a:close/>
              </a:path>
              <a:path w="126365" h="227964">
                <a:moveTo>
                  <a:pt x="91541" y="133349"/>
                </a:moveTo>
                <a:lnTo>
                  <a:pt x="83794" y="133349"/>
                </a:lnTo>
                <a:lnTo>
                  <a:pt x="83794" y="151295"/>
                </a:lnTo>
                <a:lnTo>
                  <a:pt x="91541" y="151295"/>
                </a:lnTo>
                <a:lnTo>
                  <a:pt x="91541" y="133349"/>
                </a:lnTo>
                <a:close/>
              </a:path>
              <a:path w="126365" h="227964">
                <a:moveTo>
                  <a:pt x="126225" y="133349"/>
                </a:moveTo>
                <a:lnTo>
                  <a:pt x="108356" y="133349"/>
                </a:lnTo>
                <a:lnTo>
                  <a:pt x="108356" y="151295"/>
                </a:lnTo>
                <a:lnTo>
                  <a:pt x="126225" y="151295"/>
                </a:lnTo>
                <a:lnTo>
                  <a:pt x="126225" y="133349"/>
                </a:lnTo>
                <a:close/>
              </a:path>
              <a:path w="126365" h="227964">
                <a:moveTo>
                  <a:pt x="42418" y="111213"/>
                </a:moveTo>
                <a:lnTo>
                  <a:pt x="34671" y="111213"/>
                </a:lnTo>
                <a:lnTo>
                  <a:pt x="34671" y="129158"/>
                </a:lnTo>
                <a:lnTo>
                  <a:pt x="42418" y="129158"/>
                </a:lnTo>
                <a:lnTo>
                  <a:pt x="42418" y="111213"/>
                </a:lnTo>
                <a:close/>
              </a:path>
              <a:path w="126365" h="227964">
                <a:moveTo>
                  <a:pt x="66979" y="111213"/>
                </a:moveTo>
                <a:lnTo>
                  <a:pt x="59232" y="111213"/>
                </a:lnTo>
                <a:lnTo>
                  <a:pt x="59232" y="129158"/>
                </a:lnTo>
                <a:lnTo>
                  <a:pt x="66979" y="129158"/>
                </a:lnTo>
                <a:lnTo>
                  <a:pt x="66979" y="111213"/>
                </a:lnTo>
                <a:close/>
              </a:path>
              <a:path w="126365" h="227964">
                <a:moveTo>
                  <a:pt x="91541" y="111213"/>
                </a:moveTo>
                <a:lnTo>
                  <a:pt x="83794" y="111213"/>
                </a:lnTo>
                <a:lnTo>
                  <a:pt x="83794" y="129158"/>
                </a:lnTo>
                <a:lnTo>
                  <a:pt x="91541" y="129158"/>
                </a:lnTo>
                <a:lnTo>
                  <a:pt x="91541" y="111213"/>
                </a:lnTo>
                <a:close/>
              </a:path>
              <a:path w="126365" h="227964">
                <a:moveTo>
                  <a:pt x="126225" y="111213"/>
                </a:moveTo>
                <a:lnTo>
                  <a:pt x="108356" y="111213"/>
                </a:lnTo>
                <a:lnTo>
                  <a:pt x="108356" y="129158"/>
                </a:lnTo>
                <a:lnTo>
                  <a:pt x="126225" y="129158"/>
                </a:lnTo>
                <a:lnTo>
                  <a:pt x="126225" y="111213"/>
                </a:lnTo>
                <a:close/>
              </a:path>
              <a:path w="126365" h="227964">
                <a:moveTo>
                  <a:pt x="42418" y="87325"/>
                </a:moveTo>
                <a:lnTo>
                  <a:pt x="34671" y="87325"/>
                </a:lnTo>
                <a:lnTo>
                  <a:pt x="34671" y="105270"/>
                </a:lnTo>
                <a:lnTo>
                  <a:pt x="42418" y="105270"/>
                </a:lnTo>
                <a:lnTo>
                  <a:pt x="42418" y="87325"/>
                </a:lnTo>
                <a:close/>
              </a:path>
              <a:path w="126365" h="227964">
                <a:moveTo>
                  <a:pt x="66979" y="87325"/>
                </a:moveTo>
                <a:lnTo>
                  <a:pt x="59232" y="87325"/>
                </a:lnTo>
                <a:lnTo>
                  <a:pt x="59232" y="105270"/>
                </a:lnTo>
                <a:lnTo>
                  <a:pt x="66979" y="105270"/>
                </a:lnTo>
                <a:lnTo>
                  <a:pt x="66979" y="87325"/>
                </a:lnTo>
                <a:close/>
              </a:path>
              <a:path w="126365" h="227964">
                <a:moveTo>
                  <a:pt x="91541" y="87325"/>
                </a:moveTo>
                <a:lnTo>
                  <a:pt x="83794" y="87325"/>
                </a:lnTo>
                <a:lnTo>
                  <a:pt x="83794" y="105270"/>
                </a:lnTo>
                <a:lnTo>
                  <a:pt x="91541" y="105270"/>
                </a:lnTo>
                <a:lnTo>
                  <a:pt x="91541" y="87325"/>
                </a:lnTo>
                <a:close/>
              </a:path>
              <a:path w="126365" h="227964">
                <a:moveTo>
                  <a:pt x="126225" y="87325"/>
                </a:moveTo>
                <a:lnTo>
                  <a:pt x="108356" y="87325"/>
                </a:lnTo>
                <a:lnTo>
                  <a:pt x="108356" y="105270"/>
                </a:lnTo>
                <a:lnTo>
                  <a:pt x="126225" y="105270"/>
                </a:lnTo>
                <a:lnTo>
                  <a:pt x="126225" y="87325"/>
                </a:lnTo>
                <a:close/>
              </a:path>
              <a:path w="126365" h="227964">
                <a:moveTo>
                  <a:pt x="42418" y="64287"/>
                </a:moveTo>
                <a:lnTo>
                  <a:pt x="34671" y="64287"/>
                </a:lnTo>
                <a:lnTo>
                  <a:pt x="34671" y="82232"/>
                </a:lnTo>
                <a:lnTo>
                  <a:pt x="42418" y="82232"/>
                </a:lnTo>
                <a:lnTo>
                  <a:pt x="42418" y="64287"/>
                </a:lnTo>
                <a:close/>
              </a:path>
              <a:path w="126365" h="227964">
                <a:moveTo>
                  <a:pt x="66979" y="64287"/>
                </a:moveTo>
                <a:lnTo>
                  <a:pt x="59232" y="64287"/>
                </a:lnTo>
                <a:lnTo>
                  <a:pt x="59232" y="82232"/>
                </a:lnTo>
                <a:lnTo>
                  <a:pt x="66979" y="82232"/>
                </a:lnTo>
                <a:lnTo>
                  <a:pt x="66979" y="64287"/>
                </a:lnTo>
                <a:close/>
              </a:path>
              <a:path w="126365" h="227964">
                <a:moveTo>
                  <a:pt x="91541" y="64287"/>
                </a:moveTo>
                <a:lnTo>
                  <a:pt x="83794" y="64287"/>
                </a:lnTo>
                <a:lnTo>
                  <a:pt x="83794" y="82232"/>
                </a:lnTo>
                <a:lnTo>
                  <a:pt x="91541" y="82232"/>
                </a:lnTo>
                <a:lnTo>
                  <a:pt x="91541" y="64287"/>
                </a:lnTo>
                <a:close/>
              </a:path>
              <a:path w="126365" h="227964">
                <a:moveTo>
                  <a:pt x="126225" y="64287"/>
                </a:moveTo>
                <a:lnTo>
                  <a:pt x="108356" y="64287"/>
                </a:lnTo>
                <a:lnTo>
                  <a:pt x="108356" y="82232"/>
                </a:lnTo>
                <a:lnTo>
                  <a:pt x="126225" y="82232"/>
                </a:lnTo>
                <a:lnTo>
                  <a:pt x="126225" y="64287"/>
                </a:lnTo>
                <a:close/>
              </a:path>
              <a:path w="126365" h="227964">
                <a:moveTo>
                  <a:pt x="42418" y="41236"/>
                </a:moveTo>
                <a:lnTo>
                  <a:pt x="34671" y="41236"/>
                </a:lnTo>
                <a:lnTo>
                  <a:pt x="34671" y="59181"/>
                </a:lnTo>
                <a:lnTo>
                  <a:pt x="42418" y="59181"/>
                </a:lnTo>
                <a:lnTo>
                  <a:pt x="42418" y="41236"/>
                </a:lnTo>
                <a:close/>
              </a:path>
              <a:path w="126365" h="227964">
                <a:moveTo>
                  <a:pt x="66979" y="41236"/>
                </a:moveTo>
                <a:lnTo>
                  <a:pt x="59232" y="41236"/>
                </a:lnTo>
                <a:lnTo>
                  <a:pt x="59232" y="59181"/>
                </a:lnTo>
                <a:lnTo>
                  <a:pt x="66979" y="59181"/>
                </a:lnTo>
                <a:lnTo>
                  <a:pt x="66979" y="41236"/>
                </a:lnTo>
                <a:close/>
              </a:path>
              <a:path w="126365" h="227964">
                <a:moveTo>
                  <a:pt x="91541" y="41236"/>
                </a:moveTo>
                <a:lnTo>
                  <a:pt x="83794" y="41236"/>
                </a:lnTo>
                <a:lnTo>
                  <a:pt x="83794" y="59181"/>
                </a:lnTo>
                <a:lnTo>
                  <a:pt x="91541" y="59181"/>
                </a:lnTo>
                <a:lnTo>
                  <a:pt x="91541" y="41236"/>
                </a:lnTo>
                <a:close/>
              </a:path>
              <a:path w="126365" h="227964">
                <a:moveTo>
                  <a:pt x="126225" y="41236"/>
                </a:moveTo>
                <a:lnTo>
                  <a:pt x="108356" y="41236"/>
                </a:lnTo>
                <a:lnTo>
                  <a:pt x="108356" y="59181"/>
                </a:lnTo>
                <a:lnTo>
                  <a:pt x="126225" y="59181"/>
                </a:lnTo>
                <a:lnTo>
                  <a:pt x="126225" y="41236"/>
                </a:lnTo>
                <a:close/>
              </a:path>
              <a:path w="126365" h="227964">
                <a:moveTo>
                  <a:pt x="42418" y="16713"/>
                </a:moveTo>
                <a:lnTo>
                  <a:pt x="34671" y="16713"/>
                </a:lnTo>
                <a:lnTo>
                  <a:pt x="34671" y="34658"/>
                </a:lnTo>
                <a:lnTo>
                  <a:pt x="42418" y="34658"/>
                </a:lnTo>
                <a:lnTo>
                  <a:pt x="42418" y="16713"/>
                </a:lnTo>
                <a:close/>
              </a:path>
              <a:path w="126365" h="227964">
                <a:moveTo>
                  <a:pt x="66979" y="16713"/>
                </a:moveTo>
                <a:lnTo>
                  <a:pt x="59232" y="16713"/>
                </a:lnTo>
                <a:lnTo>
                  <a:pt x="59232" y="34658"/>
                </a:lnTo>
                <a:lnTo>
                  <a:pt x="66979" y="34658"/>
                </a:lnTo>
                <a:lnTo>
                  <a:pt x="66979" y="16713"/>
                </a:lnTo>
                <a:close/>
              </a:path>
              <a:path w="126365" h="227964">
                <a:moveTo>
                  <a:pt x="91541" y="16713"/>
                </a:moveTo>
                <a:lnTo>
                  <a:pt x="83794" y="16713"/>
                </a:lnTo>
                <a:lnTo>
                  <a:pt x="83794" y="34658"/>
                </a:lnTo>
                <a:lnTo>
                  <a:pt x="91541" y="34658"/>
                </a:lnTo>
                <a:lnTo>
                  <a:pt x="91541" y="16713"/>
                </a:lnTo>
                <a:close/>
              </a:path>
              <a:path w="126365"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24" name="object 24"/>
          <p:cNvSpPr/>
          <p:nvPr/>
        </p:nvSpPr>
        <p:spPr>
          <a:xfrm>
            <a:off x="149936"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25" name="object 25"/>
          <p:cNvSpPr/>
          <p:nvPr/>
        </p:nvSpPr>
        <p:spPr>
          <a:xfrm>
            <a:off x="149936"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26" name="object 26"/>
          <p:cNvSpPr/>
          <p:nvPr/>
        </p:nvSpPr>
        <p:spPr>
          <a:xfrm>
            <a:off x="149936"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27" name="object 27"/>
          <p:cNvSpPr/>
          <p:nvPr/>
        </p:nvSpPr>
        <p:spPr>
          <a:xfrm>
            <a:off x="149936"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28" name="object 28"/>
          <p:cNvSpPr/>
          <p:nvPr/>
        </p:nvSpPr>
        <p:spPr>
          <a:xfrm>
            <a:off x="149936"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29" name="object 29"/>
          <p:cNvSpPr/>
          <p:nvPr/>
        </p:nvSpPr>
        <p:spPr>
          <a:xfrm>
            <a:off x="198361"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0" name="object 30"/>
          <p:cNvSpPr/>
          <p:nvPr/>
        </p:nvSpPr>
        <p:spPr>
          <a:xfrm>
            <a:off x="250850"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1" name="object 31"/>
          <p:cNvSpPr/>
          <p:nvPr/>
        </p:nvSpPr>
        <p:spPr>
          <a:xfrm>
            <a:off x="198361"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2" name="object 32"/>
          <p:cNvSpPr/>
          <p:nvPr/>
        </p:nvSpPr>
        <p:spPr>
          <a:xfrm>
            <a:off x="250850"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3" name="object 33"/>
          <p:cNvSpPr/>
          <p:nvPr/>
        </p:nvSpPr>
        <p:spPr>
          <a:xfrm>
            <a:off x="1805355"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34" name="object 34"/>
          <p:cNvSpPr/>
          <p:nvPr/>
        </p:nvSpPr>
        <p:spPr>
          <a:xfrm>
            <a:off x="1805355"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35" name="object 35"/>
          <p:cNvSpPr/>
          <p:nvPr/>
        </p:nvSpPr>
        <p:spPr>
          <a:xfrm>
            <a:off x="1805355"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36" name="object 36"/>
          <p:cNvSpPr/>
          <p:nvPr/>
        </p:nvSpPr>
        <p:spPr>
          <a:xfrm>
            <a:off x="1858136" y="5094185"/>
            <a:ext cx="13970" cy="19685"/>
          </a:xfrm>
          <a:custGeom>
            <a:avLst/>
            <a:gdLst/>
            <a:ahLst/>
            <a:cxnLst/>
            <a:rect l="l" t="t" r="r" b="b"/>
            <a:pathLst>
              <a:path w="13969"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37" name="object 37"/>
          <p:cNvSpPr/>
          <p:nvPr/>
        </p:nvSpPr>
        <p:spPr>
          <a:xfrm>
            <a:off x="1897354"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38" name="object 38"/>
          <p:cNvSpPr/>
          <p:nvPr/>
        </p:nvSpPr>
        <p:spPr>
          <a:xfrm>
            <a:off x="801714"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19" y="90512"/>
                </a:lnTo>
                <a:lnTo>
                  <a:pt x="57619" y="72567"/>
                </a:lnTo>
                <a:lnTo>
                  <a:pt x="158114" y="72567"/>
                </a:lnTo>
                <a:lnTo>
                  <a:pt x="158114" y="64769"/>
                </a:lnTo>
                <a:close/>
              </a:path>
              <a:path w="191134" h="132079">
                <a:moveTo>
                  <a:pt x="110096" y="72567"/>
                </a:moveTo>
                <a:lnTo>
                  <a:pt x="80733" y="72567"/>
                </a:lnTo>
                <a:lnTo>
                  <a:pt x="80733"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39" name="object 39"/>
          <p:cNvSpPr/>
          <p:nvPr/>
        </p:nvSpPr>
        <p:spPr>
          <a:xfrm>
            <a:off x="0" y="4953994"/>
            <a:ext cx="151765" cy="197485"/>
          </a:xfrm>
          <a:custGeom>
            <a:avLst/>
            <a:gdLst/>
            <a:ahLst/>
            <a:cxnLst/>
            <a:rect l="l" t="t" r="r" b="b"/>
            <a:pathLst>
              <a:path w="151765" h="197485">
                <a:moveTo>
                  <a:pt x="56286" y="0"/>
                </a:moveTo>
                <a:lnTo>
                  <a:pt x="0" y="20167"/>
                </a:lnTo>
                <a:lnTo>
                  <a:pt x="0" y="196888"/>
                </a:lnTo>
                <a:lnTo>
                  <a:pt x="118986" y="196888"/>
                </a:lnTo>
                <a:lnTo>
                  <a:pt x="118986" y="163144"/>
                </a:lnTo>
                <a:lnTo>
                  <a:pt x="22390" y="163144"/>
                </a:lnTo>
                <a:lnTo>
                  <a:pt x="22390" y="117652"/>
                </a:lnTo>
                <a:lnTo>
                  <a:pt x="118986" y="117652"/>
                </a:lnTo>
                <a:lnTo>
                  <a:pt x="118986" y="94742"/>
                </a:lnTo>
                <a:lnTo>
                  <a:pt x="22390" y="94742"/>
                </a:lnTo>
                <a:lnTo>
                  <a:pt x="22390" y="49263"/>
                </a:lnTo>
                <a:lnTo>
                  <a:pt x="118986" y="49263"/>
                </a:lnTo>
                <a:lnTo>
                  <a:pt x="118986" y="34175"/>
                </a:lnTo>
                <a:lnTo>
                  <a:pt x="151701" y="34175"/>
                </a:lnTo>
                <a:lnTo>
                  <a:pt x="56286" y="0"/>
                </a:lnTo>
                <a:close/>
              </a:path>
              <a:path w="151765" h="197485">
                <a:moveTo>
                  <a:pt x="49847" y="117652"/>
                </a:moveTo>
                <a:lnTo>
                  <a:pt x="36055" y="117652"/>
                </a:lnTo>
                <a:lnTo>
                  <a:pt x="36055" y="163144"/>
                </a:lnTo>
                <a:lnTo>
                  <a:pt x="49847" y="163144"/>
                </a:lnTo>
                <a:lnTo>
                  <a:pt x="49847" y="117652"/>
                </a:lnTo>
                <a:close/>
              </a:path>
              <a:path w="151765" h="197485">
                <a:moveTo>
                  <a:pt x="76517" y="117652"/>
                </a:moveTo>
                <a:lnTo>
                  <a:pt x="63512" y="117652"/>
                </a:lnTo>
                <a:lnTo>
                  <a:pt x="63512" y="163144"/>
                </a:lnTo>
                <a:lnTo>
                  <a:pt x="76517" y="163144"/>
                </a:lnTo>
                <a:lnTo>
                  <a:pt x="76517" y="117652"/>
                </a:lnTo>
                <a:close/>
              </a:path>
              <a:path w="151765" h="197485">
                <a:moveTo>
                  <a:pt x="118986" y="117652"/>
                </a:moveTo>
                <a:lnTo>
                  <a:pt x="90182" y="117652"/>
                </a:lnTo>
                <a:lnTo>
                  <a:pt x="90182" y="163144"/>
                </a:lnTo>
                <a:lnTo>
                  <a:pt x="118986" y="163144"/>
                </a:lnTo>
                <a:lnTo>
                  <a:pt x="118986" y="117652"/>
                </a:lnTo>
                <a:close/>
              </a:path>
              <a:path w="151765" h="197485">
                <a:moveTo>
                  <a:pt x="49847" y="49263"/>
                </a:moveTo>
                <a:lnTo>
                  <a:pt x="36055" y="49263"/>
                </a:lnTo>
                <a:lnTo>
                  <a:pt x="36055" y="94742"/>
                </a:lnTo>
                <a:lnTo>
                  <a:pt x="49847" y="94742"/>
                </a:lnTo>
                <a:lnTo>
                  <a:pt x="49847" y="49263"/>
                </a:lnTo>
                <a:close/>
              </a:path>
              <a:path w="151765" h="197485">
                <a:moveTo>
                  <a:pt x="76517" y="49263"/>
                </a:moveTo>
                <a:lnTo>
                  <a:pt x="63512" y="49263"/>
                </a:lnTo>
                <a:lnTo>
                  <a:pt x="63512" y="94742"/>
                </a:lnTo>
                <a:lnTo>
                  <a:pt x="76517" y="94742"/>
                </a:lnTo>
                <a:lnTo>
                  <a:pt x="76517" y="49263"/>
                </a:lnTo>
                <a:close/>
              </a:path>
              <a:path w="151765" h="197485">
                <a:moveTo>
                  <a:pt x="118986" y="49263"/>
                </a:moveTo>
                <a:lnTo>
                  <a:pt x="90182" y="49263"/>
                </a:lnTo>
                <a:lnTo>
                  <a:pt x="90182" y="94742"/>
                </a:lnTo>
                <a:lnTo>
                  <a:pt x="118986" y="94742"/>
                </a:lnTo>
                <a:lnTo>
                  <a:pt x="118986" y="49263"/>
                </a:lnTo>
                <a:close/>
              </a:path>
            </a:pathLst>
          </a:custGeom>
          <a:solidFill>
            <a:srgbClr val="FFFFFF"/>
          </a:solidFill>
        </p:spPr>
        <p:txBody>
          <a:bodyPr wrap="square" lIns="0" tIns="0" rIns="0" bIns="0" rtlCol="0"/>
          <a:lstStyle/>
          <a:p>
            <a:endParaRPr/>
          </a:p>
        </p:txBody>
      </p:sp>
      <p:sp>
        <p:nvSpPr>
          <p:cNvPr id="40" name="object 40"/>
          <p:cNvSpPr/>
          <p:nvPr/>
        </p:nvSpPr>
        <p:spPr>
          <a:xfrm>
            <a:off x="2032909"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1" name="object 41"/>
          <p:cNvSpPr/>
          <p:nvPr/>
        </p:nvSpPr>
        <p:spPr>
          <a:xfrm>
            <a:off x="1204066"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2" name="object 42"/>
          <p:cNvSpPr/>
          <p:nvPr/>
        </p:nvSpPr>
        <p:spPr>
          <a:xfrm>
            <a:off x="1918516" y="4994475"/>
            <a:ext cx="126364" cy="156845"/>
          </a:xfrm>
          <a:custGeom>
            <a:avLst/>
            <a:gdLst/>
            <a:ahLst/>
            <a:cxnLst/>
            <a:rect l="l" t="t" r="r" b="b"/>
            <a:pathLst>
              <a:path w="126364" h="156845">
                <a:moveTo>
                  <a:pt x="63118"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8"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43" name="object 43"/>
          <p:cNvSpPr/>
          <p:nvPr/>
        </p:nvSpPr>
        <p:spPr>
          <a:xfrm>
            <a:off x="992540"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44" name="object 44"/>
          <p:cNvSpPr/>
          <p:nvPr/>
        </p:nvSpPr>
        <p:spPr>
          <a:xfrm>
            <a:off x="1110865" y="5030289"/>
            <a:ext cx="126364" cy="120650"/>
          </a:xfrm>
          <a:custGeom>
            <a:avLst/>
            <a:gdLst/>
            <a:ahLst/>
            <a:cxnLst/>
            <a:rect l="l" t="t" r="r" b="b"/>
            <a:pathLst>
              <a:path w="126365"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45" name="object 45"/>
          <p:cNvSpPr/>
          <p:nvPr/>
        </p:nvSpPr>
        <p:spPr>
          <a:xfrm>
            <a:off x="407107"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46" name="object 46"/>
          <p:cNvSpPr/>
          <p:nvPr/>
        </p:nvSpPr>
        <p:spPr>
          <a:xfrm>
            <a:off x="547331"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47" name="object 47"/>
          <p:cNvSpPr/>
          <p:nvPr/>
        </p:nvSpPr>
        <p:spPr>
          <a:xfrm>
            <a:off x="1651280" y="4961836"/>
            <a:ext cx="126225" cy="189039"/>
          </a:xfrm>
          <a:prstGeom prst="rect">
            <a:avLst/>
          </a:prstGeom>
          <a:blipFill>
            <a:blip r:embed="rId2" cstate="print"/>
            <a:stretch>
              <a:fillRect/>
            </a:stretch>
          </a:blipFill>
        </p:spPr>
        <p:txBody>
          <a:bodyPr wrap="square" lIns="0" tIns="0" rIns="0" bIns="0" rtlCol="0"/>
          <a:lstStyle/>
          <a:p>
            <a:endParaRPr/>
          </a:p>
        </p:txBody>
      </p:sp>
      <p:sp>
        <p:nvSpPr>
          <p:cNvPr id="48" name="object 48"/>
          <p:cNvSpPr/>
          <p:nvPr/>
        </p:nvSpPr>
        <p:spPr>
          <a:xfrm>
            <a:off x="2408110"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49" name="object 49"/>
          <p:cNvSpPr/>
          <p:nvPr/>
        </p:nvSpPr>
        <p:spPr>
          <a:xfrm>
            <a:off x="2408110" y="5061889"/>
            <a:ext cx="24130" cy="45720"/>
          </a:xfrm>
          <a:custGeom>
            <a:avLst/>
            <a:gdLst/>
            <a:ahLst/>
            <a:cxnLst/>
            <a:rect l="l" t="t" r="r" b="b"/>
            <a:pathLst>
              <a:path w="24130"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50" name="object 50"/>
          <p:cNvSpPr/>
          <p:nvPr/>
        </p:nvSpPr>
        <p:spPr>
          <a:xfrm>
            <a:off x="2408110"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51" name="object 51"/>
          <p:cNvSpPr/>
          <p:nvPr/>
        </p:nvSpPr>
        <p:spPr>
          <a:xfrm>
            <a:off x="2408110" y="4994579"/>
            <a:ext cx="24130" cy="44450"/>
          </a:xfrm>
          <a:custGeom>
            <a:avLst/>
            <a:gdLst/>
            <a:ahLst/>
            <a:cxnLst/>
            <a:rect l="l" t="t" r="r" b="b"/>
            <a:pathLst>
              <a:path w="24130"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52" name="object 52"/>
          <p:cNvSpPr/>
          <p:nvPr/>
        </p:nvSpPr>
        <p:spPr>
          <a:xfrm>
            <a:off x="2408110"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53" name="object 53"/>
          <p:cNvSpPr/>
          <p:nvPr/>
        </p:nvSpPr>
        <p:spPr>
          <a:xfrm>
            <a:off x="2445791" y="5062410"/>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4" name="object 54"/>
          <p:cNvSpPr/>
          <p:nvPr/>
        </p:nvSpPr>
        <p:spPr>
          <a:xfrm>
            <a:off x="2473236"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5" name="object 55"/>
          <p:cNvSpPr/>
          <p:nvPr/>
        </p:nvSpPr>
        <p:spPr>
          <a:xfrm>
            <a:off x="2445791" y="4994008"/>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6" name="object 56"/>
          <p:cNvSpPr/>
          <p:nvPr/>
        </p:nvSpPr>
        <p:spPr>
          <a:xfrm>
            <a:off x="2473236"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7" name="object 57"/>
          <p:cNvSpPr/>
          <p:nvPr/>
        </p:nvSpPr>
        <p:spPr>
          <a:xfrm>
            <a:off x="4480153"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8" name="object 58"/>
          <p:cNvSpPr/>
          <p:nvPr/>
        </p:nvSpPr>
        <p:spPr>
          <a:xfrm>
            <a:off x="3350983"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59" name="object 59"/>
          <p:cNvSpPr/>
          <p:nvPr/>
        </p:nvSpPr>
        <p:spPr>
          <a:xfrm>
            <a:off x="3346246"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0" name="object 60"/>
          <p:cNvSpPr/>
          <p:nvPr/>
        </p:nvSpPr>
        <p:spPr>
          <a:xfrm>
            <a:off x="3346246"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61" name="object 61"/>
          <p:cNvSpPr/>
          <p:nvPr/>
        </p:nvSpPr>
        <p:spPr>
          <a:xfrm>
            <a:off x="3346246"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2" name="object 62"/>
          <p:cNvSpPr/>
          <p:nvPr/>
        </p:nvSpPr>
        <p:spPr>
          <a:xfrm>
            <a:off x="3346246"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63" name="object 63"/>
          <p:cNvSpPr/>
          <p:nvPr/>
        </p:nvSpPr>
        <p:spPr>
          <a:xfrm>
            <a:off x="338899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4" name="object 64"/>
          <p:cNvSpPr/>
          <p:nvPr/>
        </p:nvSpPr>
        <p:spPr>
          <a:xfrm>
            <a:off x="3416617"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5" name="object 65"/>
          <p:cNvSpPr/>
          <p:nvPr/>
        </p:nvSpPr>
        <p:spPr>
          <a:xfrm>
            <a:off x="338899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6" name="object 66"/>
          <p:cNvSpPr/>
          <p:nvPr/>
        </p:nvSpPr>
        <p:spPr>
          <a:xfrm>
            <a:off x="3416617"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7" name="object 67"/>
          <p:cNvSpPr/>
          <p:nvPr/>
        </p:nvSpPr>
        <p:spPr>
          <a:xfrm>
            <a:off x="3743464"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68" name="object 68"/>
          <p:cNvSpPr/>
          <p:nvPr/>
        </p:nvSpPr>
        <p:spPr>
          <a:xfrm>
            <a:off x="374346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9" name="object 69"/>
          <p:cNvSpPr/>
          <p:nvPr/>
        </p:nvSpPr>
        <p:spPr>
          <a:xfrm>
            <a:off x="374346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70" name="object 70"/>
          <p:cNvSpPr/>
          <p:nvPr/>
        </p:nvSpPr>
        <p:spPr>
          <a:xfrm>
            <a:off x="374346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1" name="object 71"/>
          <p:cNvSpPr/>
          <p:nvPr/>
        </p:nvSpPr>
        <p:spPr>
          <a:xfrm>
            <a:off x="374346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72" name="object 72"/>
          <p:cNvSpPr/>
          <p:nvPr/>
        </p:nvSpPr>
        <p:spPr>
          <a:xfrm>
            <a:off x="3786213"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3" name="object 73"/>
          <p:cNvSpPr/>
          <p:nvPr/>
        </p:nvSpPr>
        <p:spPr>
          <a:xfrm>
            <a:off x="381383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4" name="object 74"/>
          <p:cNvSpPr/>
          <p:nvPr/>
        </p:nvSpPr>
        <p:spPr>
          <a:xfrm>
            <a:off x="3786213"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5" name="object 75"/>
          <p:cNvSpPr/>
          <p:nvPr/>
        </p:nvSpPr>
        <p:spPr>
          <a:xfrm>
            <a:off x="381383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6" name="object 76"/>
          <p:cNvSpPr/>
          <p:nvPr/>
        </p:nvSpPr>
        <p:spPr>
          <a:xfrm>
            <a:off x="2499982"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77" name="object 77"/>
          <p:cNvSpPr/>
          <p:nvPr/>
        </p:nvSpPr>
        <p:spPr>
          <a:xfrm>
            <a:off x="2514326"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78" name="object 78"/>
          <p:cNvSpPr/>
          <p:nvPr/>
        </p:nvSpPr>
        <p:spPr>
          <a:xfrm>
            <a:off x="2499982"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79" name="object 79"/>
          <p:cNvSpPr/>
          <p:nvPr/>
        </p:nvSpPr>
        <p:spPr>
          <a:xfrm>
            <a:off x="2543549"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0" name="object 80"/>
          <p:cNvSpPr/>
          <p:nvPr/>
        </p:nvSpPr>
        <p:spPr>
          <a:xfrm>
            <a:off x="2563101"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81" name="object 81"/>
          <p:cNvSpPr/>
          <p:nvPr/>
        </p:nvSpPr>
        <p:spPr>
          <a:xfrm>
            <a:off x="2582653"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2" name="object 82"/>
          <p:cNvSpPr/>
          <p:nvPr/>
        </p:nvSpPr>
        <p:spPr>
          <a:xfrm>
            <a:off x="2611869"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83" name="object 83"/>
          <p:cNvSpPr/>
          <p:nvPr/>
        </p:nvSpPr>
        <p:spPr>
          <a:xfrm>
            <a:off x="4567110" y="4923002"/>
            <a:ext cx="126364" cy="227965"/>
          </a:xfrm>
          <a:custGeom>
            <a:avLst/>
            <a:gdLst/>
            <a:ahLst/>
            <a:cxnLst/>
            <a:rect l="l" t="t" r="r" b="b"/>
            <a:pathLst>
              <a:path w="126364"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4" h="227964">
                <a:moveTo>
                  <a:pt x="42418" y="177774"/>
                </a:moveTo>
                <a:lnTo>
                  <a:pt x="34671" y="177774"/>
                </a:lnTo>
                <a:lnTo>
                  <a:pt x="34671" y="195719"/>
                </a:lnTo>
                <a:lnTo>
                  <a:pt x="42418" y="195719"/>
                </a:lnTo>
                <a:lnTo>
                  <a:pt x="42418" y="177774"/>
                </a:lnTo>
                <a:close/>
              </a:path>
              <a:path w="126364" h="227964">
                <a:moveTo>
                  <a:pt x="66979" y="177774"/>
                </a:moveTo>
                <a:lnTo>
                  <a:pt x="59232" y="177774"/>
                </a:lnTo>
                <a:lnTo>
                  <a:pt x="59232" y="195719"/>
                </a:lnTo>
                <a:lnTo>
                  <a:pt x="66979" y="195719"/>
                </a:lnTo>
                <a:lnTo>
                  <a:pt x="66979" y="177774"/>
                </a:lnTo>
                <a:close/>
              </a:path>
              <a:path w="126364" h="227964">
                <a:moveTo>
                  <a:pt x="91541" y="177774"/>
                </a:moveTo>
                <a:lnTo>
                  <a:pt x="83794" y="177774"/>
                </a:lnTo>
                <a:lnTo>
                  <a:pt x="83794" y="195719"/>
                </a:lnTo>
                <a:lnTo>
                  <a:pt x="91541" y="195719"/>
                </a:lnTo>
                <a:lnTo>
                  <a:pt x="91541" y="177774"/>
                </a:lnTo>
                <a:close/>
              </a:path>
              <a:path w="126364" h="227964">
                <a:moveTo>
                  <a:pt x="126225" y="177774"/>
                </a:moveTo>
                <a:lnTo>
                  <a:pt x="108356" y="177774"/>
                </a:lnTo>
                <a:lnTo>
                  <a:pt x="108356" y="195719"/>
                </a:lnTo>
                <a:lnTo>
                  <a:pt x="126225" y="195719"/>
                </a:lnTo>
                <a:lnTo>
                  <a:pt x="126225" y="177774"/>
                </a:lnTo>
                <a:close/>
              </a:path>
              <a:path w="126364" h="227964">
                <a:moveTo>
                  <a:pt x="42418" y="155143"/>
                </a:moveTo>
                <a:lnTo>
                  <a:pt x="34671" y="155143"/>
                </a:lnTo>
                <a:lnTo>
                  <a:pt x="34671" y="173088"/>
                </a:lnTo>
                <a:lnTo>
                  <a:pt x="42418" y="173088"/>
                </a:lnTo>
                <a:lnTo>
                  <a:pt x="42418" y="155143"/>
                </a:lnTo>
                <a:close/>
              </a:path>
              <a:path w="126364" h="227964">
                <a:moveTo>
                  <a:pt x="66979" y="155143"/>
                </a:moveTo>
                <a:lnTo>
                  <a:pt x="59232" y="155143"/>
                </a:lnTo>
                <a:lnTo>
                  <a:pt x="59232" y="173088"/>
                </a:lnTo>
                <a:lnTo>
                  <a:pt x="66979" y="173088"/>
                </a:lnTo>
                <a:lnTo>
                  <a:pt x="66979" y="155143"/>
                </a:lnTo>
                <a:close/>
              </a:path>
              <a:path w="126364" h="227964">
                <a:moveTo>
                  <a:pt x="91541" y="155143"/>
                </a:moveTo>
                <a:lnTo>
                  <a:pt x="83794" y="155143"/>
                </a:lnTo>
                <a:lnTo>
                  <a:pt x="83794" y="173088"/>
                </a:lnTo>
                <a:lnTo>
                  <a:pt x="91541" y="173088"/>
                </a:lnTo>
                <a:lnTo>
                  <a:pt x="91541" y="155143"/>
                </a:lnTo>
                <a:close/>
              </a:path>
              <a:path w="126364" h="227964">
                <a:moveTo>
                  <a:pt x="126225" y="155143"/>
                </a:moveTo>
                <a:lnTo>
                  <a:pt x="108356" y="155143"/>
                </a:lnTo>
                <a:lnTo>
                  <a:pt x="108356" y="173088"/>
                </a:lnTo>
                <a:lnTo>
                  <a:pt x="126225" y="173088"/>
                </a:lnTo>
                <a:lnTo>
                  <a:pt x="126225" y="155143"/>
                </a:lnTo>
                <a:close/>
              </a:path>
              <a:path w="126364" h="227964">
                <a:moveTo>
                  <a:pt x="42418" y="133349"/>
                </a:moveTo>
                <a:lnTo>
                  <a:pt x="34671" y="133349"/>
                </a:lnTo>
                <a:lnTo>
                  <a:pt x="34671" y="151295"/>
                </a:lnTo>
                <a:lnTo>
                  <a:pt x="42418" y="151295"/>
                </a:lnTo>
                <a:lnTo>
                  <a:pt x="42418" y="133349"/>
                </a:lnTo>
                <a:close/>
              </a:path>
              <a:path w="126364" h="227964">
                <a:moveTo>
                  <a:pt x="66979" y="133349"/>
                </a:moveTo>
                <a:lnTo>
                  <a:pt x="59232" y="133349"/>
                </a:lnTo>
                <a:lnTo>
                  <a:pt x="59232" y="151295"/>
                </a:lnTo>
                <a:lnTo>
                  <a:pt x="66979" y="151295"/>
                </a:lnTo>
                <a:lnTo>
                  <a:pt x="66979" y="133349"/>
                </a:lnTo>
                <a:close/>
              </a:path>
              <a:path w="126364" h="227964">
                <a:moveTo>
                  <a:pt x="91541" y="133349"/>
                </a:moveTo>
                <a:lnTo>
                  <a:pt x="83794" y="133349"/>
                </a:lnTo>
                <a:lnTo>
                  <a:pt x="83794" y="151295"/>
                </a:lnTo>
                <a:lnTo>
                  <a:pt x="91541" y="151295"/>
                </a:lnTo>
                <a:lnTo>
                  <a:pt x="91541" y="133349"/>
                </a:lnTo>
                <a:close/>
              </a:path>
              <a:path w="126364" h="227964">
                <a:moveTo>
                  <a:pt x="126225" y="133349"/>
                </a:moveTo>
                <a:lnTo>
                  <a:pt x="108356" y="133349"/>
                </a:lnTo>
                <a:lnTo>
                  <a:pt x="108356" y="151295"/>
                </a:lnTo>
                <a:lnTo>
                  <a:pt x="126225" y="151295"/>
                </a:lnTo>
                <a:lnTo>
                  <a:pt x="126225" y="133349"/>
                </a:lnTo>
                <a:close/>
              </a:path>
              <a:path w="126364" h="227964">
                <a:moveTo>
                  <a:pt x="42418" y="111213"/>
                </a:moveTo>
                <a:lnTo>
                  <a:pt x="34671" y="111213"/>
                </a:lnTo>
                <a:lnTo>
                  <a:pt x="34671" y="129158"/>
                </a:lnTo>
                <a:lnTo>
                  <a:pt x="42418" y="129158"/>
                </a:lnTo>
                <a:lnTo>
                  <a:pt x="42418" y="111213"/>
                </a:lnTo>
                <a:close/>
              </a:path>
              <a:path w="126364" h="227964">
                <a:moveTo>
                  <a:pt x="66979" y="111213"/>
                </a:moveTo>
                <a:lnTo>
                  <a:pt x="59232" y="111213"/>
                </a:lnTo>
                <a:lnTo>
                  <a:pt x="59232" y="129158"/>
                </a:lnTo>
                <a:lnTo>
                  <a:pt x="66979" y="129158"/>
                </a:lnTo>
                <a:lnTo>
                  <a:pt x="66979" y="111213"/>
                </a:lnTo>
                <a:close/>
              </a:path>
              <a:path w="126364" h="227964">
                <a:moveTo>
                  <a:pt x="91541" y="111213"/>
                </a:moveTo>
                <a:lnTo>
                  <a:pt x="83794" y="111213"/>
                </a:lnTo>
                <a:lnTo>
                  <a:pt x="83794" y="129158"/>
                </a:lnTo>
                <a:lnTo>
                  <a:pt x="91541" y="129158"/>
                </a:lnTo>
                <a:lnTo>
                  <a:pt x="91541" y="111213"/>
                </a:lnTo>
                <a:close/>
              </a:path>
              <a:path w="126364" h="227964">
                <a:moveTo>
                  <a:pt x="126225" y="111213"/>
                </a:moveTo>
                <a:lnTo>
                  <a:pt x="108356" y="111213"/>
                </a:lnTo>
                <a:lnTo>
                  <a:pt x="108356" y="129158"/>
                </a:lnTo>
                <a:lnTo>
                  <a:pt x="126225" y="129158"/>
                </a:lnTo>
                <a:lnTo>
                  <a:pt x="126225" y="111213"/>
                </a:lnTo>
                <a:close/>
              </a:path>
              <a:path w="126364" h="227964">
                <a:moveTo>
                  <a:pt x="42418" y="87325"/>
                </a:moveTo>
                <a:lnTo>
                  <a:pt x="34671" y="87325"/>
                </a:lnTo>
                <a:lnTo>
                  <a:pt x="34671" y="105270"/>
                </a:lnTo>
                <a:lnTo>
                  <a:pt x="42418" y="105270"/>
                </a:lnTo>
                <a:lnTo>
                  <a:pt x="42418" y="87325"/>
                </a:lnTo>
                <a:close/>
              </a:path>
              <a:path w="126364" h="227964">
                <a:moveTo>
                  <a:pt x="66979" y="87325"/>
                </a:moveTo>
                <a:lnTo>
                  <a:pt x="59232" y="87325"/>
                </a:lnTo>
                <a:lnTo>
                  <a:pt x="59232" y="105270"/>
                </a:lnTo>
                <a:lnTo>
                  <a:pt x="66979" y="105270"/>
                </a:lnTo>
                <a:lnTo>
                  <a:pt x="66979" y="87325"/>
                </a:lnTo>
                <a:close/>
              </a:path>
              <a:path w="126364" h="227964">
                <a:moveTo>
                  <a:pt x="91541" y="87325"/>
                </a:moveTo>
                <a:lnTo>
                  <a:pt x="83794" y="87325"/>
                </a:lnTo>
                <a:lnTo>
                  <a:pt x="83794" y="105270"/>
                </a:lnTo>
                <a:lnTo>
                  <a:pt x="91541" y="105270"/>
                </a:lnTo>
                <a:lnTo>
                  <a:pt x="91541" y="87325"/>
                </a:lnTo>
                <a:close/>
              </a:path>
              <a:path w="126364" h="227964">
                <a:moveTo>
                  <a:pt x="126225" y="87325"/>
                </a:moveTo>
                <a:lnTo>
                  <a:pt x="108356" y="87325"/>
                </a:lnTo>
                <a:lnTo>
                  <a:pt x="108356" y="105270"/>
                </a:lnTo>
                <a:lnTo>
                  <a:pt x="126225" y="105270"/>
                </a:lnTo>
                <a:lnTo>
                  <a:pt x="126225" y="87325"/>
                </a:lnTo>
                <a:close/>
              </a:path>
              <a:path w="126364" h="227964">
                <a:moveTo>
                  <a:pt x="42418" y="64287"/>
                </a:moveTo>
                <a:lnTo>
                  <a:pt x="34671" y="64287"/>
                </a:lnTo>
                <a:lnTo>
                  <a:pt x="34671" y="82232"/>
                </a:lnTo>
                <a:lnTo>
                  <a:pt x="42418" y="82232"/>
                </a:lnTo>
                <a:lnTo>
                  <a:pt x="42418" y="64287"/>
                </a:lnTo>
                <a:close/>
              </a:path>
              <a:path w="126364" h="227964">
                <a:moveTo>
                  <a:pt x="66979" y="64287"/>
                </a:moveTo>
                <a:lnTo>
                  <a:pt x="59232" y="64287"/>
                </a:lnTo>
                <a:lnTo>
                  <a:pt x="59232" y="82232"/>
                </a:lnTo>
                <a:lnTo>
                  <a:pt x="66979" y="82232"/>
                </a:lnTo>
                <a:lnTo>
                  <a:pt x="66979" y="64287"/>
                </a:lnTo>
                <a:close/>
              </a:path>
              <a:path w="126364" h="227964">
                <a:moveTo>
                  <a:pt x="91541" y="64287"/>
                </a:moveTo>
                <a:lnTo>
                  <a:pt x="83794" y="64287"/>
                </a:lnTo>
                <a:lnTo>
                  <a:pt x="83794" y="82232"/>
                </a:lnTo>
                <a:lnTo>
                  <a:pt x="91541" y="82232"/>
                </a:lnTo>
                <a:lnTo>
                  <a:pt x="91541" y="64287"/>
                </a:lnTo>
                <a:close/>
              </a:path>
              <a:path w="126364" h="227964">
                <a:moveTo>
                  <a:pt x="126225" y="64287"/>
                </a:moveTo>
                <a:lnTo>
                  <a:pt x="108356" y="64287"/>
                </a:lnTo>
                <a:lnTo>
                  <a:pt x="108356" y="82232"/>
                </a:lnTo>
                <a:lnTo>
                  <a:pt x="126225" y="82232"/>
                </a:lnTo>
                <a:lnTo>
                  <a:pt x="126225" y="64287"/>
                </a:lnTo>
                <a:close/>
              </a:path>
              <a:path w="126364" h="227964">
                <a:moveTo>
                  <a:pt x="42418" y="41236"/>
                </a:moveTo>
                <a:lnTo>
                  <a:pt x="34671" y="41236"/>
                </a:lnTo>
                <a:lnTo>
                  <a:pt x="34671" y="59181"/>
                </a:lnTo>
                <a:lnTo>
                  <a:pt x="42418" y="59181"/>
                </a:lnTo>
                <a:lnTo>
                  <a:pt x="42418" y="41236"/>
                </a:lnTo>
                <a:close/>
              </a:path>
              <a:path w="126364" h="227964">
                <a:moveTo>
                  <a:pt x="66979" y="41236"/>
                </a:moveTo>
                <a:lnTo>
                  <a:pt x="59232" y="41236"/>
                </a:lnTo>
                <a:lnTo>
                  <a:pt x="59232" y="59181"/>
                </a:lnTo>
                <a:lnTo>
                  <a:pt x="66979" y="59181"/>
                </a:lnTo>
                <a:lnTo>
                  <a:pt x="66979" y="41236"/>
                </a:lnTo>
                <a:close/>
              </a:path>
              <a:path w="126364" h="227964">
                <a:moveTo>
                  <a:pt x="91541" y="41236"/>
                </a:moveTo>
                <a:lnTo>
                  <a:pt x="83794" y="41236"/>
                </a:lnTo>
                <a:lnTo>
                  <a:pt x="83794" y="59181"/>
                </a:lnTo>
                <a:lnTo>
                  <a:pt x="91541" y="59181"/>
                </a:lnTo>
                <a:lnTo>
                  <a:pt x="91541" y="41236"/>
                </a:lnTo>
                <a:close/>
              </a:path>
              <a:path w="126364" h="227964">
                <a:moveTo>
                  <a:pt x="126225" y="41236"/>
                </a:moveTo>
                <a:lnTo>
                  <a:pt x="108356" y="41236"/>
                </a:lnTo>
                <a:lnTo>
                  <a:pt x="108356" y="59181"/>
                </a:lnTo>
                <a:lnTo>
                  <a:pt x="126225" y="59181"/>
                </a:lnTo>
                <a:lnTo>
                  <a:pt x="126225" y="41236"/>
                </a:lnTo>
                <a:close/>
              </a:path>
              <a:path w="126364" h="227964">
                <a:moveTo>
                  <a:pt x="42418" y="16713"/>
                </a:moveTo>
                <a:lnTo>
                  <a:pt x="34671" y="16713"/>
                </a:lnTo>
                <a:lnTo>
                  <a:pt x="34671" y="34658"/>
                </a:lnTo>
                <a:lnTo>
                  <a:pt x="42418" y="34658"/>
                </a:lnTo>
                <a:lnTo>
                  <a:pt x="42418" y="16713"/>
                </a:lnTo>
                <a:close/>
              </a:path>
              <a:path w="126364" h="227964">
                <a:moveTo>
                  <a:pt x="66979" y="16713"/>
                </a:moveTo>
                <a:lnTo>
                  <a:pt x="59232" y="16713"/>
                </a:lnTo>
                <a:lnTo>
                  <a:pt x="59232" y="34658"/>
                </a:lnTo>
                <a:lnTo>
                  <a:pt x="66979" y="34658"/>
                </a:lnTo>
                <a:lnTo>
                  <a:pt x="66979" y="16713"/>
                </a:lnTo>
                <a:close/>
              </a:path>
              <a:path w="126364" h="227964">
                <a:moveTo>
                  <a:pt x="91541" y="16713"/>
                </a:moveTo>
                <a:lnTo>
                  <a:pt x="83794" y="16713"/>
                </a:lnTo>
                <a:lnTo>
                  <a:pt x="83794" y="34658"/>
                </a:lnTo>
                <a:lnTo>
                  <a:pt x="91541" y="34658"/>
                </a:lnTo>
                <a:lnTo>
                  <a:pt x="91541" y="16713"/>
                </a:lnTo>
                <a:close/>
              </a:path>
              <a:path w="126364"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84" name="object 84"/>
          <p:cNvSpPr/>
          <p:nvPr/>
        </p:nvSpPr>
        <p:spPr>
          <a:xfrm>
            <a:off x="3224758"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85" name="object 85"/>
          <p:cNvSpPr/>
          <p:nvPr/>
        </p:nvSpPr>
        <p:spPr>
          <a:xfrm>
            <a:off x="3224758"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86" name="object 86"/>
          <p:cNvSpPr/>
          <p:nvPr/>
        </p:nvSpPr>
        <p:spPr>
          <a:xfrm>
            <a:off x="3224758"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87" name="object 87"/>
          <p:cNvSpPr/>
          <p:nvPr/>
        </p:nvSpPr>
        <p:spPr>
          <a:xfrm>
            <a:off x="3224758"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88" name="object 88"/>
          <p:cNvSpPr/>
          <p:nvPr/>
        </p:nvSpPr>
        <p:spPr>
          <a:xfrm>
            <a:off x="3224758"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89" name="object 89"/>
          <p:cNvSpPr/>
          <p:nvPr/>
        </p:nvSpPr>
        <p:spPr>
          <a:xfrm>
            <a:off x="3273183"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0" name="object 90"/>
          <p:cNvSpPr/>
          <p:nvPr/>
        </p:nvSpPr>
        <p:spPr>
          <a:xfrm>
            <a:off x="3325672"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1" name="object 91"/>
          <p:cNvSpPr/>
          <p:nvPr/>
        </p:nvSpPr>
        <p:spPr>
          <a:xfrm>
            <a:off x="3273183"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2" name="object 92"/>
          <p:cNvSpPr/>
          <p:nvPr/>
        </p:nvSpPr>
        <p:spPr>
          <a:xfrm>
            <a:off x="3325672"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3" name="object 93"/>
          <p:cNvSpPr/>
          <p:nvPr/>
        </p:nvSpPr>
        <p:spPr>
          <a:xfrm>
            <a:off x="2808147"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94" name="object 94"/>
          <p:cNvSpPr/>
          <p:nvPr/>
        </p:nvSpPr>
        <p:spPr>
          <a:xfrm>
            <a:off x="2808147" y="5093639"/>
            <a:ext cx="31750" cy="17780"/>
          </a:xfrm>
          <a:custGeom>
            <a:avLst/>
            <a:gdLst/>
            <a:ahLst/>
            <a:cxnLst/>
            <a:rect l="l" t="t" r="r" b="b"/>
            <a:pathLst>
              <a:path w="31750" h="17779">
                <a:moveTo>
                  <a:pt x="0" y="17780"/>
                </a:moveTo>
                <a:lnTo>
                  <a:pt x="31534" y="17780"/>
                </a:lnTo>
                <a:lnTo>
                  <a:pt x="31534" y="0"/>
                </a:lnTo>
                <a:lnTo>
                  <a:pt x="0" y="0"/>
                </a:lnTo>
                <a:lnTo>
                  <a:pt x="0" y="17780"/>
                </a:lnTo>
                <a:close/>
              </a:path>
            </a:pathLst>
          </a:custGeom>
          <a:solidFill>
            <a:srgbClr val="FFFFFF"/>
          </a:solidFill>
        </p:spPr>
        <p:txBody>
          <a:bodyPr wrap="square" lIns="0" tIns="0" rIns="0" bIns="0" rtlCol="0"/>
          <a:lstStyle/>
          <a:p>
            <a:endParaRPr/>
          </a:p>
        </p:txBody>
      </p:sp>
      <p:sp>
        <p:nvSpPr>
          <p:cNvPr id="95" name="object 95"/>
          <p:cNvSpPr/>
          <p:nvPr/>
        </p:nvSpPr>
        <p:spPr>
          <a:xfrm>
            <a:off x="2808147"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96" name="object 96"/>
          <p:cNvSpPr/>
          <p:nvPr/>
        </p:nvSpPr>
        <p:spPr>
          <a:xfrm>
            <a:off x="2852889" y="5093169"/>
            <a:ext cx="12065" cy="18415"/>
          </a:xfrm>
          <a:custGeom>
            <a:avLst/>
            <a:gdLst/>
            <a:ahLst/>
            <a:cxnLst/>
            <a:rect l="l" t="t" r="r" b="b"/>
            <a:pathLst>
              <a:path w="12064" h="18414">
                <a:moveTo>
                  <a:pt x="11760" y="0"/>
                </a:moveTo>
                <a:lnTo>
                  <a:pt x="0" y="0"/>
                </a:lnTo>
                <a:lnTo>
                  <a:pt x="0" y="17945"/>
                </a:lnTo>
                <a:lnTo>
                  <a:pt x="11760" y="17945"/>
                </a:lnTo>
                <a:lnTo>
                  <a:pt x="11760" y="0"/>
                </a:lnTo>
                <a:close/>
              </a:path>
            </a:pathLst>
          </a:custGeom>
          <a:solidFill>
            <a:srgbClr val="FFFFFF"/>
          </a:solidFill>
        </p:spPr>
        <p:txBody>
          <a:bodyPr wrap="square" lIns="0" tIns="0" rIns="0" bIns="0" rtlCol="0"/>
          <a:lstStyle/>
          <a:p>
            <a:endParaRPr/>
          </a:p>
        </p:txBody>
      </p:sp>
      <p:sp>
        <p:nvSpPr>
          <p:cNvPr id="97" name="object 97"/>
          <p:cNvSpPr/>
          <p:nvPr/>
        </p:nvSpPr>
        <p:spPr>
          <a:xfrm>
            <a:off x="2877858"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98" name="object 98"/>
          <p:cNvSpPr/>
          <p:nvPr/>
        </p:nvSpPr>
        <p:spPr>
          <a:xfrm>
            <a:off x="2902839"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99" name="object 99"/>
          <p:cNvSpPr/>
          <p:nvPr/>
        </p:nvSpPr>
        <p:spPr>
          <a:xfrm>
            <a:off x="4880178"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100" name="object 100"/>
          <p:cNvSpPr/>
          <p:nvPr/>
        </p:nvSpPr>
        <p:spPr>
          <a:xfrm>
            <a:off x="4880178"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101" name="object 101"/>
          <p:cNvSpPr/>
          <p:nvPr/>
        </p:nvSpPr>
        <p:spPr>
          <a:xfrm>
            <a:off x="4880178"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02" name="object 102"/>
          <p:cNvSpPr/>
          <p:nvPr/>
        </p:nvSpPr>
        <p:spPr>
          <a:xfrm>
            <a:off x="4932959" y="5094185"/>
            <a:ext cx="13970" cy="19685"/>
          </a:xfrm>
          <a:custGeom>
            <a:avLst/>
            <a:gdLst/>
            <a:ahLst/>
            <a:cxnLst/>
            <a:rect l="l" t="t" r="r" b="b"/>
            <a:pathLst>
              <a:path w="13970"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103" name="object 103"/>
          <p:cNvSpPr/>
          <p:nvPr/>
        </p:nvSpPr>
        <p:spPr>
          <a:xfrm>
            <a:off x="4972177"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104" name="object 104"/>
          <p:cNvSpPr/>
          <p:nvPr/>
        </p:nvSpPr>
        <p:spPr>
          <a:xfrm>
            <a:off x="2228818"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05" name="object 105"/>
          <p:cNvSpPr/>
          <p:nvPr/>
        </p:nvSpPr>
        <p:spPr>
          <a:xfrm>
            <a:off x="3876536" y="5019333"/>
            <a:ext cx="191135" cy="132080"/>
          </a:xfrm>
          <a:custGeom>
            <a:avLst/>
            <a:gdLst/>
            <a:ahLst/>
            <a:cxnLst/>
            <a:rect l="l" t="t" r="r" b="b"/>
            <a:pathLst>
              <a:path w="191135" h="132079">
                <a:moveTo>
                  <a:pt x="158115" y="64769"/>
                </a:moveTo>
                <a:lnTo>
                  <a:pt x="32727" y="64769"/>
                </a:lnTo>
                <a:lnTo>
                  <a:pt x="32727" y="131546"/>
                </a:lnTo>
                <a:lnTo>
                  <a:pt x="158115" y="131546"/>
                </a:lnTo>
                <a:lnTo>
                  <a:pt x="158115" y="90512"/>
                </a:lnTo>
                <a:lnTo>
                  <a:pt x="57619" y="90512"/>
                </a:lnTo>
                <a:lnTo>
                  <a:pt x="57619" y="72567"/>
                </a:lnTo>
                <a:lnTo>
                  <a:pt x="158115" y="72567"/>
                </a:lnTo>
                <a:lnTo>
                  <a:pt x="158115" y="64769"/>
                </a:lnTo>
                <a:close/>
              </a:path>
              <a:path w="191135" h="132079">
                <a:moveTo>
                  <a:pt x="110096" y="72567"/>
                </a:moveTo>
                <a:lnTo>
                  <a:pt x="80733" y="72567"/>
                </a:lnTo>
                <a:lnTo>
                  <a:pt x="80733" y="90512"/>
                </a:lnTo>
                <a:lnTo>
                  <a:pt x="110096" y="90512"/>
                </a:lnTo>
                <a:lnTo>
                  <a:pt x="110096" y="72567"/>
                </a:lnTo>
                <a:close/>
              </a:path>
              <a:path w="191135" h="132079">
                <a:moveTo>
                  <a:pt x="158115" y="72567"/>
                </a:moveTo>
                <a:lnTo>
                  <a:pt x="133210" y="72567"/>
                </a:lnTo>
                <a:lnTo>
                  <a:pt x="133210" y="90512"/>
                </a:lnTo>
                <a:lnTo>
                  <a:pt x="158115" y="90512"/>
                </a:lnTo>
                <a:lnTo>
                  <a:pt x="158115" y="72567"/>
                </a:lnTo>
                <a:close/>
              </a:path>
              <a:path w="191135" h="132079">
                <a:moveTo>
                  <a:pt x="158115" y="41732"/>
                </a:moveTo>
                <a:lnTo>
                  <a:pt x="32727" y="41732"/>
                </a:lnTo>
                <a:lnTo>
                  <a:pt x="32727" y="42557"/>
                </a:lnTo>
                <a:lnTo>
                  <a:pt x="0" y="64769"/>
                </a:lnTo>
                <a:lnTo>
                  <a:pt x="190830" y="64769"/>
                </a:lnTo>
                <a:lnTo>
                  <a:pt x="158115" y="42557"/>
                </a:lnTo>
                <a:lnTo>
                  <a:pt x="158115" y="41732"/>
                </a:lnTo>
                <a:close/>
              </a:path>
              <a:path w="191135"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06" name="object 106"/>
          <p:cNvSpPr/>
          <p:nvPr/>
        </p:nvSpPr>
        <p:spPr>
          <a:xfrm>
            <a:off x="303569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7" name="object 107"/>
          <p:cNvSpPr/>
          <p:nvPr/>
        </p:nvSpPr>
        <p:spPr>
          <a:xfrm>
            <a:off x="5107731"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8" name="object 108"/>
          <p:cNvSpPr/>
          <p:nvPr/>
        </p:nvSpPr>
        <p:spPr>
          <a:xfrm>
            <a:off x="4278889" y="4954000"/>
            <a:ext cx="191135" cy="197485"/>
          </a:xfrm>
          <a:custGeom>
            <a:avLst/>
            <a:gdLst/>
            <a:ahLst/>
            <a:cxnLst/>
            <a:rect l="l" t="t" r="r" b="b"/>
            <a:pathLst>
              <a:path w="191135" h="197485">
                <a:moveTo>
                  <a:pt x="158115" y="34175"/>
                </a:moveTo>
                <a:lnTo>
                  <a:pt x="32727" y="34175"/>
                </a:lnTo>
                <a:lnTo>
                  <a:pt x="32727" y="196875"/>
                </a:lnTo>
                <a:lnTo>
                  <a:pt x="158115" y="196875"/>
                </a:lnTo>
                <a:lnTo>
                  <a:pt x="158115" y="178638"/>
                </a:lnTo>
                <a:lnTo>
                  <a:pt x="64960" y="178638"/>
                </a:lnTo>
                <a:lnTo>
                  <a:pt x="64960" y="160693"/>
                </a:lnTo>
                <a:lnTo>
                  <a:pt x="158115" y="160693"/>
                </a:lnTo>
                <a:lnTo>
                  <a:pt x="158115" y="151333"/>
                </a:lnTo>
                <a:lnTo>
                  <a:pt x="64960" y="151333"/>
                </a:lnTo>
                <a:lnTo>
                  <a:pt x="64960" y="133388"/>
                </a:lnTo>
                <a:lnTo>
                  <a:pt x="158115" y="133388"/>
                </a:lnTo>
                <a:lnTo>
                  <a:pt x="158115" y="124231"/>
                </a:lnTo>
                <a:lnTo>
                  <a:pt x="64960" y="124231"/>
                </a:lnTo>
                <a:lnTo>
                  <a:pt x="64960" y="106286"/>
                </a:lnTo>
                <a:lnTo>
                  <a:pt x="158115" y="106286"/>
                </a:lnTo>
                <a:lnTo>
                  <a:pt x="158115" y="96748"/>
                </a:lnTo>
                <a:lnTo>
                  <a:pt x="64960" y="96748"/>
                </a:lnTo>
                <a:lnTo>
                  <a:pt x="64960" y="78803"/>
                </a:lnTo>
                <a:lnTo>
                  <a:pt x="158115" y="78803"/>
                </a:lnTo>
                <a:lnTo>
                  <a:pt x="158115" y="69443"/>
                </a:lnTo>
                <a:lnTo>
                  <a:pt x="64960" y="69443"/>
                </a:lnTo>
                <a:lnTo>
                  <a:pt x="64960" y="51498"/>
                </a:lnTo>
                <a:lnTo>
                  <a:pt x="158115" y="51498"/>
                </a:lnTo>
                <a:lnTo>
                  <a:pt x="158115" y="34175"/>
                </a:lnTo>
                <a:close/>
              </a:path>
              <a:path w="191135" h="197485">
                <a:moveTo>
                  <a:pt x="102755" y="160693"/>
                </a:moveTo>
                <a:lnTo>
                  <a:pt x="88074" y="160693"/>
                </a:lnTo>
                <a:lnTo>
                  <a:pt x="88074" y="178638"/>
                </a:lnTo>
                <a:lnTo>
                  <a:pt x="102755" y="178638"/>
                </a:lnTo>
                <a:lnTo>
                  <a:pt x="102755" y="160693"/>
                </a:lnTo>
                <a:close/>
              </a:path>
              <a:path w="191135" h="197485">
                <a:moveTo>
                  <a:pt x="158115" y="160693"/>
                </a:moveTo>
                <a:lnTo>
                  <a:pt x="125869" y="160693"/>
                </a:lnTo>
                <a:lnTo>
                  <a:pt x="125869" y="178638"/>
                </a:lnTo>
                <a:lnTo>
                  <a:pt x="158115" y="178638"/>
                </a:lnTo>
                <a:lnTo>
                  <a:pt x="158115" y="160693"/>
                </a:lnTo>
                <a:close/>
              </a:path>
              <a:path w="191135" h="197485">
                <a:moveTo>
                  <a:pt x="102755" y="133388"/>
                </a:moveTo>
                <a:lnTo>
                  <a:pt x="88074" y="133388"/>
                </a:lnTo>
                <a:lnTo>
                  <a:pt x="88074" y="151333"/>
                </a:lnTo>
                <a:lnTo>
                  <a:pt x="102755" y="151333"/>
                </a:lnTo>
                <a:lnTo>
                  <a:pt x="102755" y="133388"/>
                </a:lnTo>
                <a:close/>
              </a:path>
              <a:path w="191135" h="197485">
                <a:moveTo>
                  <a:pt x="158115" y="133388"/>
                </a:moveTo>
                <a:lnTo>
                  <a:pt x="125869" y="133388"/>
                </a:lnTo>
                <a:lnTo>
                  <a:pt x="125869" y="151333"/>
                </a:lnTo>
                <a:lnTo>
                  <a:pt x="158115" y="151333"/>
                </a:lnTo>
                <a:lnTo>
                  <a:pt x="158115" y="133388"/>
                </a:lnTo>
                <a:close/>
              </a:path>
              <a:path w="191135" h="197485">
                <a:moveTo>
                  <a:pt x="102755" y="106286"/>
                </a:moveTo>
                <a:lnTo>
                  <a:pt x="88074" y="106286"/>
                </a:lnTo>
                <a:lnTo>
                  <a:pt x="88074" y="124231"/>
                </a:lnTo>
                <a:lnTo>
                  <a:pt x="102755" y="124231"/>
                </a:lnTo>
                <a:lnTo>
                  <a:pt x="102755" y="106286"/>
                </a:lnTo>
                <a:close/>
              </a:path>
              <a:path w="191135" h="197485">
                <a:moveTo>
                  <a:pt x="158115" y="106286"/>
                </a:moveTo>
                <a:lnTo>
                  <a:pt x="125869" y="106286"/>
                </a:lnTo>
                <a:lnTo>
                  <a:pt x="125869" y="124231"/>
                </a:lnTo>
                <a:lnTo>
                  <a:pt x="158115" y="124231"/>
                </a:lnTo>
                <a:lnTo>
                  <a:pt x="158115" y="106286"/>
                </a:lnTo>
                <a:close/>
              </a:path>
              <a:path w="191135" h="197485">
                <a:moveTo>
                  <a:pt x="102755" y="78803"/>
                </a:moveTo>
                <a:lnTo>
                  <a:pt x="88074" y="78803"/>
                </a:lnTo>
                <a:lnTo>
                  <a:pt x="88074" y="96748"/>
                </a:lnTo>
                <a:lnTo>
                  <a:pt x="102755" y="96748"/>
                </a:lnTo>
                <a:lnTo>
                  <a:pt x="102755" y="78803"/>
                </a:lnTo>
                <a:close/>
              </a:path>
              <a:path w="191135" h="197485">
                <a:moveTo>
                  <a:pt x="158115" y="78803"/>
                </a:moveTo>
                <a:lnTo>
                  <a:pt x="125869" y="78803"/>
                </a:lnTo>
                <a:lnTo>
                  <a:pt x="125869" y="96748"/>
                </a:lnTo>
                <a:lnTo>
                  <a:pt x="158115" y="96748"/>
                </a:lnTo>
                <a:lnTo>
                  <a:pt x="158115" y="78803"/>
                </a:lnTo>
                <a:close/>
              </a:path>
              <a:path w="191135" h="197485">
                <a:moveTo>
                  <a:pt x="102755" y="51498"/>
                </a:moveTo>
                <a:lnTo>
                  <a:pt x="88074" y="51498"/>
                </a:lnTo>
                <a:lnTo>
                  <a:pt x="88074" y="69443"/>
                </a:lnTo>
                <a:lnTo>
                  <a:pt x="102755" y="69443"/>
                </a:lnTo>
                <a:lnTo>
                  <a:pt x="102755" y="51498"/>
                </a:lnTo>
                <a:close/>
              </a:path>
              <a:path w="191135" h="197485">
                <a:moveTo>
                  <a:pt x="158115" y="51498"/>
                </a:moveTo>
                <a:lnTo>
                  <a:pt x="125869" y="51498"/>
                </a:lnTo>
                <a:lnTo>
                  <a:pt x="125869" y="69443"/>
                </a:lnTo>
                <a:lnTo>
                  <a:pt x="158115" y="69443"/>
                </a:lnTo>
                <a:lnTo>
                  <a:pt x="158115" y="51498"/>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9" name="object 109"/>
          <p:cNvSpPr/>
          <p:nvPr/>
        </p:nvSpPr>
        <p:spPr>
          <a:xfrm>
            <a:off x="2921302" y="4994475"/>
            <a:ext cx="126364" cy="156845"/>
          </a:xfrm>
          <a:custGeom>
            <a:avLst/>
            <a:gdLst/>
            <a:ahLst/>
            <a:cxnLst/>
            <a:rect l="l" t="t" r="r" b="b"/>
            <a:pathLst>
              <a:path w="126364" h="156845">
                <a:moveTo>
                  <a:pt x="63118"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8"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10" name="object 110"/>
          <p:cNvSpPr/>
          <p:nvPr/>
        </p:nvSpPr>
        <p:spPr>
          <a:xfrm>
            <a:off x="4993337" y="4994475"/>
            <a:ext cx="126364" cy="156845"/>
          </a:xfrm>
          <a:custGeom>
            <a:avLst/>
            <a:gdLst/>
            <a:ahLst/>
            <a:cxnLst/>
            <a:rect l="l" t="t" r="r" b="b"/>
            <a:pathLst>
              <a:path w="126364" h="156845">
                <a:moveTo>
                  <a:pt x="63119"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9"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111" name="object 111"/>
          <p:cNvSpPr/>
          <p:nvPr/>
        </p:nvSpPr>
        <p:spPr>
          <a:xfrm>
            <a:off x="4067362" y="4994475"/>
            <a:ext cx="126364" cy="156845"/>
          </a:xfrm>
          <a:custGeom>
            <a:avLst/>
            <a:gdLst/>
            <a:ahLst/>
            <a:cxnLst/>
            <a:rect l="l" t="t" r="r" b="b"/>
            <a:pathLst>
              <a:path w="126364" h="156845">
                <a:moveTo>
                  <a:pt x="63119"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9" y="0"/>
                </a:lnTo>
                <a:close/>
              </a:path>
              <a:path w="126364" h="156845">
                <a:moveTo>
                  <a:pt x="77800" y="89319"/>
                </a:moveTo>
                <a:lnTo>
                  <a:pt x="48425" y="89319"/>
                </a:lnTo>
                <a:lnTo>
                  <a:pt x="48425" y="107264"/>
                </a:lnTo>
                <a:lnTo>
                  <a:pt x="77800" y="107264"/>
                </a:lnTo>
                <a:lnTo>
                  <a:pt x="77800" y="89319"/>
                </a:lnTo>
                <a:close/>
              </a:path>
              <a:path w="126364" h="156845">
                <a:moveTo>
                  <a:pt x="126225" y="89319"/>
                </a:moveTo>
                <a:lnTo>
                  <a:pt x="100914" y="89319"/>
                </a:lnTo>
                <a:lnTo>
                  <a:pt x="100914" y="107264"/>
                </a:lnTo>
                <a:lnTo>
                  <a:pt x="126225" y="107264"/>
                </a:lnTo>
                <a:lnTo>
                  <a:pt x="126225" y="89319"/>
                </a:lnTo>
                <a:close/>
              </a:path>
              <a:path w="126364" h="156845">
                <a:moveTo>
                  <a:pt x="77800" y="48717"/>
                </a:moveTo>
                <a:lnTo>
                  <a:pt x="48425" y="48717"/>
                </a:lnTo>
                <a:lnTo>
                  <a:pt x="48425" y="66662"/>
                </a:lnTo>
                <a:lnTo>
                  <a:pt x="77800" y="66662"/>
                </a:lnTo>
                <a:lnTo>
                  <a:pt x="77800" y="48717"/>
                </a:lnTo>
                <a:close/>
              </a:path>
              <a:path w="126364"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12" name="object 112"/>
          <p:cNvSpPr/>
          <p:nvPr/>
        </p:nvSpPr>
        <p:spPr>
          <a:xfrm>
            <a:off x="4185687" y="5030289"/>
            <a:ext cx="126364" cy="120650"/>
          </a:xfrm>
          <a:custGeom>
            <a:avLst/>
            <a:gdLst/>
            <a:ahLst/>
            <a:cxnLst/>
            <a:rect l="l" t="t" r="r" b="b"/>
            <a:pathLst>
              <a:path w="126364"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4" h="120650">
                <a:moveTo>
                  <a:pt x="126225" y="60286"/>
                </a:moveTo>
                <a:lnTo>
                  <a:pt x="93014" y="60286"/>
                </a:lnTo>
                <a:lnTo>
                  <a:pt x="93014" y="70853"/>
                </a:lnTo>
                <a:lnTo>
                  <a:pt x="126225" y="70853"/>
                </a:lnTo>
                <a:lnTo>
                  <a:pt x="126225" y="60286"/>
                </a:lnTo>
                <a:close/>
              </a:path>
              <a:path w="126364"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13" name="object 113"/>
          <p:cNvSpPr/>
          <p:nvPr/>
        </p:nvSpPr>
        <p:spPr>
          <a:xfrm>
            <a:off x="2654066" y="4969609"/>
            <a:ext cx="126225" cy="181267"/>
          </a:xfrm>
          <a:prstGeom prst="rect">
            <a:avLst/>
          </a:prstGeom>
          <a:blipFill>
            <a:blip r:embed="rId3" cstate="print"/>
            <a:stretch>
              <a:fillRect/>
            </a:stretch>
          </a:blipFill>
        </p:spPr>
        <p:txBody>
          <a:bodyPr wrap="square" lIns="0" tIns="0" rIns="0" bIns="0" rtlCol="0"/>
          <a:lstStyle/>
          <a:p>
            <a:endParaRPr/>
          </a:p>
        </p:txBody>
      </p:sp>
      <p:sp>
        <p:nvSpPr>
          <p:cNvPr id="114" name="object 114"/>
          <p:cNvSpPr/>
          <p:nvPr/>
        </p:nvSpPr>
        <p:spPr>
          <a:xfrm>
            <a:off x="3481928" y="5019329"/>
            <a:ext cx="126364" cy="132080"/>
          </a:xfrm>
          <a:custGeom>
            <a:avLst/>
            <a:gdLst/>
            <a:ahLst/>
            <a:cxnLst/>
            <a:rect l="l" t="t" r="r" b="b"/>
            <a:pathLst>
              <a:path w="126364"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4" h="132079">
                <a:moveTo>
                  <a:pt x="70459" y="79502"/>
                </a:moveTo>
                <a:lnTo>
                  <a:pt x="55765" y="79502"/>
                </a:lnTo>
                <a:lnTo>
                  <a:pt x="55765" y="97447"/>
                </a:lnTo>
                <a:lnTo>
                  <a:pt x="70459" y="97447"/>
                </a:lnTo>
                <a:lnTo>
                  <a:pt x="70459" y="79502"/>
                </a:lnTo>
                <a:close/>
              </a:path>
              <a:path w="126364" h="132079">
                <a:moveTo>
                  <a:pt x="126225" y="79502"/>
                </a:moveTo>
                <a:lnTo>
                  <a:pt x="93573" y="79502"/>
                </a:lnTo>
                <a:lnTo>
                  <a:pt x="93573" y="97447"/>
                </a:lnTo>
                <a:lnTo>
                  <a:pt x="126225" y="97447"/>
                </a:lnTo>
                <a:lnTo>
                  <a:pt x="126225" y="79502"/>
                </a:lnTo>
                <a:close/>
              </a:path>
              <a:path w="126364" h="132079">
                <a:moveTo>
                  <a:pt x="70459" y="52197"/>
                </a:moveTo>
                <a:lnTo>
                  <a:pt x="55765" y="52197"/>
                </a:lnTo>
                <a:lnTo>
                  <a:pt x="55765" y="70142"/>
                </a:lnTo>
                <a:lnTo>
                  <a:pt x="70459" y="70142"/>
                </a:lnTo>
                <a:lnTo>
                  <a:pt x="70459" y="52197"/>
                </a:lnTo>
                <a:close/>
              </a:path>
              <a:path w="126364"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15" name="object 115"/>
          <p:cNvSpPr/>
          <p:nvPr/>
        </p:nvSpPr>
        <p:spPr>
          <a:xfrm>
            <a:off x="3622154" y="4961836"/>
            <a:ext cx="126364" cy="189230"/>
          </a:xfrm>
          <a:custGeom>
            <a:avLst/>
            <a:gdLst/>
            <a:ahLst/>
            <a:cxnLst/>
            <a:rect l="l" t="t" r="r" b="b"/>
            <a:pathLst>
              <a:path w="126364"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4" h="189229">
                <a:moveTo>
                  <a:pt x="126225" y="135953"/>
                </a:moveTo>
                <a:lnTo>
                  <a:pt x="109626" y="135953"/>
                </a:lnTo>
                <a:lnTo>
                  <a:pt x="109626" y="148018"/>
                </a:lnTo>
                <a:lnTo>
                  <a:pt x="126225" y="148018"/>
                </a:lnTo>
                <a:lnTo>
                  <a:pt x="126225" y="135953"/>
                </a:lnTo>
                <a:close/>
              </a:path>
              <a:path w="126364" h="189229">
                <a:moveTo>
                  <a:pt x="126225" y="110451"/>
                </a:moveTo>
                <a:lnTo>
                  <a:pt x="109626" y="110451"/>
                </a:lnTo>
                <a:lnTo>
                  <a:pt x="109626" y="122516"/>
                </a:lnTo>
                <a:lnTo>
                  <a:pt x="126225" y="122516"/>
                </a:lnTo>
                <a:lnTo>
                  <a:pt x="126225" y="110451"/>
                </a:lnTo>
                <a:close/>
              </a:path>
              <a:path w="126364" h="189229">
                <a:moveTo>
                  <a:pt x="126225" y="84950"/>
                </a:moveTo>
                <a:lnTo>
                  <a:pt x="109626" y="84950"/>
                </a:lnTo>
                <a:lnTo>
                  <a:pt x="109626" y="97015"/>
                </a:lnTo>
                <a:lnTo>
                  <a:pt x="126225" y="97015"/>
                </a:lnTo>
                <a:lnTo>
                  <a:pt x="126225" y="84950"/>
                </a:lnTo>
                <a:close/>
              </a:path>
              <a:path w="126364"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16" name="object 116"/>
          <p:cNvSpPr/>
          <p:nvPr/>
        </p:nvSpPr>
        <p:spPr>
          <a:xfrm>
            <a:off x="4726102" y="4961836"/>
            <a:ext cx="126225" cy="189039"/>
          </a:xfrm>
          <a:prstGeom prst="rect">
            <a:avLst/>
          </a:prstGeom>
          <a:blipFill>
            <a:blip r:embed="rId4" cstate="print"/>
            <a:stretch>
              <a:fillRect/>
            </a:stretch>
          </a:blipFill>
        </p:spPr>
        <p:txBody>
          <a:bodyPr wrap="square" lIns="0" tIns="0" rIns="0" bIns="0" rtlCol="0"/>
          <a:lstStyle/>
          <a:p>
            <a:endParaRPr/>
          </a:p>
        </p:txBody>
      </p:sp>
      <p:sp>
        <p:nvSpPr>
          <p:cNvPr id="117" name="object 117"/>
          <p:cNvSpPr/>
          <p:nvPr/>
        </p:nvSpPr>
        <p:spPr>
          <a:xfrm>
            <a:off x="5477852"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118" name="object 118"/>
          <p:cNvSpPr/>
          <p:nvPr/>
        </p:nvSpPr>
        <p:spPr>
          <a:xfrm>
            <a:off x="5477852" y="5061889"/>
            <a:ext cx="24130" cy="45720"/>
          </a:xfrm>
          <a:custGeom>
            <a:avLst/>
            <a:gdLst/>
            <a:ahLst/>
            <a:cxnLst/>
            <a:rect l="l" t="t" r="r" b="b"/>
            <a:pathLst>
              <a:path w="24129"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119" name="object 119"/>
          <p:cNvSpPr/>
          <p:nvPr/>
        </p:nvSpPr>
        <p:spPr>
          <a:xfrm>
            <a:off x="5477852"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120" name="object 120"/>
          <p:cNvSpPr/>
          <p:nvPr/>
        </p:nvSpPr>
        <p:spPr>
          <a:xfrm>
            <a:off x="5477852" y="4994579"/>
            <a:ext cx="24130" cy="44450"/>
          </a:xfrm>
          <a:custGeom>
            <a:avLst/>
            <a:gdLst/>
            <a:ahLst/>
            <a:cxnLst/>
            <a:rect l="l" t="t" r="r" b="b"/>
            <a:pathLst>
              <a:path w="24129"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121" name="object 121"/>
          <p:cNvSpPr/>
          <p:nvPr/>
        </p:nvSpPr>
        <p:spPr>
          <a:xfrm>
            <a:off x="5477852"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122" name="object 122"/>
          <p:cNvSpPr/>
          <p:nvPr/>
        </p:nvSpPr>
        <p:spPr>
          <a:xfrm>
            <a:off x="5515533" y="5062410"/>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3" name="object 123"/>
          <p:cNvSpPr/>
          <p:nvPr/>
        </p:nvSpPr>
        <p:spPr>
          <a:xfrm>
            <a:off x="5542978"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4" name="object 124"/>
          <p:cNvSpPr/>
          <p:nvPr/>
        </p:nvSpPr>
        <p:spPr>
          <a:xfrm>
            <a:off x="5515533" y="4994008"/>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5" name="object 125"/>
          <p:cNvSpPr/>
          <p:nvPr/>
        </p:nvSpPr>
        <p:spPr>
          <a:xfrm>
            <a:off x="5542978"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6" name="object 126"/>
          <p:cNvSpPr/>
          <p:nvPr/>
        </p:nvSpPr>
        <p:spPr>
          <a:xfrm>
            <a:off x="7549895"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06" y="112521"/>
                </a:lnTo>
                <a:lnTo>
                  <a:pt x="17106" y="99161"/>
                </a:lnTo>
                <a:lnTo>
                  <a:pt x="22288" y="93738"/>
                </a:lnTo>
                <a:lnTo>
                  <a:pt x="91871" y="93738"/>
                </a:lnTo>
                <a:lnTo>
                  <a:pt x="91871" y="82207"/>
                </a:lnTo>
                <a:lnTo>
                  <a:pt x="22288" y="82207"/>
                </a:lnTo>
                <a:lnTo>
                  <a:pt x="17106" y="76784"/>
                </a:lnTo>
                <a:lnTo>
                  <a:pt x="17106" y="63423"/>
                </a:lnTo>
                <a:lnTo>
                  <a:pt x="22288" y="58000"/>
                </a:lnTo>
                <a:lnTo>
                  <a:pt x="91871" y="58000"/>
                </a:lnTo>
                <a:lnTo>
                  <a:pt x="91871" y="48920"/>
                </a:lnTo>
                <a:lnTo>
                  <a:pt x="22288" y="48920"/>
                </a:lnTo>
                <a:lnTo>
                  <a:pt x="17106" y="43510"/>
                </a:lnTo>
                <a:lnTo>
                  <a:pt x="17106"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52" y="99161"/>
                </a:lnTo>
                <a:lnTo>
                  <a:pt x="74752"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52" y="63423"/>
                </a:lnTo>
                <a:lnTo>
                  <a:pt x="74752"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52" y="30137"/>
                </a:lnTo>
                <a:lnTo>
                  <a:pt x="74752"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127" name="object 127"/>
          <p:cNvSpPr/>
          <p:nvPr/>
        </p:nvSpPr>
        <p:spPr>
          <a:xfrm>
            <a:off x="6420726"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128" name="object 128"/>
          <p:cNvSpPr/>
          <p:nvPr/>
        </p:nvSpPr>
        <p:spPr>
          <a:xfrm>
            <a:off x="6415989"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29" name="object 129"/>
          <p:cNvSpPr/>
          <p:nvPr/>
        </p:nvSpPr>
        <p:spPr>
          <a:xfrm>
            <a:off x="6415989"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0" name="object 130"/>
          <p:cNvSpPr/>
          <p:nvPr/>
        </p:nvSpPr>
        <p:spPr>
          <a:xfrm>
            <a:off x="6415989"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1" name="object 131"/>
          <p:cNvSpPr/>
          <p:nvPr/>
        </p:nvSpPr>
        <p:spPr>
          <a:xfrm>
            <a:off x="6415989"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32" name="object 132"/>
          <p:cNvSpPr/>
          <p:nvPr/>
        </p:nvSpPr>
        <p:spPr>
          <a:xfrm>
            <a:off x="6458737"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3" name="object 133"/>
          <p:cNvSpPr/>
          <p:nvPr/>
        </p:nvSpPr>
        <p:spPr>
          <a:xfrm>
            <a:off x="6486359"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4" name="object 134"/>
          <p:cNvSpPr/>
          <p:nvPr/>
        </p:nvSpPr>
        <p:spPr>
          <a:xfrm>
            <a:off x="6458737"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5" name="object 135"/>
          <p:cNvSpPr/>
          <p:nvPr/>
        </p:nvSpPr>
        <p:spPr>
          <a:xfrm>
            <a:off x="6486359"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6" name="object 136"/>
          <p:cNvSpPr/>
          <p:nvPr/>
        </p:nvSpPr>
        <p:spPr>
          <a:xfrm>
            <a:off x="6813207"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37" name="object 137"/>
          <p:cNvSpPr/>
          <p:nvPr/>
        </p:nvSpPr>
        <p:spPr>
          <a:xfrm>
            <a:off x="6813207"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8" name="object 138"/>
          <p:cNvSpPr/>
          <p:nvPr/>
        </p:nvSpPr>
        <p:spPr>
          <a:xfrm>
            <a:off x="6813207"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9" name="object 139"/>
          <p:cNvSpPr/>
          <p:nvPr/>
        </p:nvSpPr>
        <p:spPr>
          <a:xfrm>
            <a:off x="6813207"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40" name="object 140"/>
          <p:cNvSpPr/>
          <p:nvPr/>
        </p:nvSpPr>
        <p:spPr>
          <a:xfrm>
            <a:off x="6813207"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41" name="object 141"/>
          <p:cNvSpPr/>
          <p:nvPr/>
        </p:nvSpPr>
        <p:spPr>
          <a:xfrm>
            <a:off x="685595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2" name="object 142"/>
          <p:cNvSpPr/>
          <p:nvPr/>
        </p:nvSpPr>
        <p:spPr>
          <a:xfrm>
            <a:off x="6883577"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3" name="object 143"/>
          <p:cNvSpPr/>
          <p:nvPr/>
        </p:nvSpPr>
        <p:spPr>
          <a:xfrm>
            <a:off x="685595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4" name="object 144"/>
          <p:cNvSpPr/>
          <p:nvPr/>
        </p:nvSpPr>
        <p:spPr>
          <a:xfrm>
            <a:off x="6883577"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5" name="object 145"/>
          <p:cNvSpPr/>
          <p:nvPr/>
        </p:nvSpPr>
        <p:spPr>
          <a:xfrm>
            <a:off x="5569724"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146" name="object 146"/>
          <p:cNvSpPr/>
          <p:nvPr/>
        </p:nvSpPr>
        <p:spPr>
          <a:xfrm>
            <a:off x="5584069"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147" name="object 147"/>
          <p:cNvSpPr/>
          <p:nvPr/>
        </p:nvSpPr>
        <p:spPr>
          <a:xfrm>
            <a:off x="5569724"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148" name="object 148"/>
          <p:cNvSpPr/>
          <p:nvPr/>
        </p:nvSpPr>
        <p:spPr>
          <a:xfrm>
            <a:off x="5613291"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49" name="object 149"/>
          <p:cNvSpPr/>
          <p:nvPr/>
        </p:nvSpPr>
        <p:spPr>
          <a:xfrm>
            <a:off x="5632843"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150" name="object 150"/>
          <p:cNvSpPr/>
          <p:nvPr/>
        </p:nvSpPr>
        <p:spPr>
          <a:xfrm>
            <a:off x="5652395"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51" name="object 151"/>
          <p:cNvSpPr/>
          <p:nvPr/>
        </p:nvSpPr>
        <p:spPr>
          <a:xfrm>
            <a:off x="5681611"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152" name="object 152"/>
          <p:cNvSpPr/>
          <p:nvPr/>
        </p:nvSpPr>
        <p:spPr>
          <a:xfrm>
            <a:off x="6294501"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153" name="object 153"/>
          <p:cNvSpPr/>
          <p:nvPr/>
        </p:nvSpPr>
        <p:spPr>
          <a:xfrm>
            <a:off x="6294501"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154" name="object 154"/>
          <p:cNvSpPr/>
          <p:nvPr/>
        </p:nvSpPr>
        <p:spPr>
          <a:xfrm>
            <a:off x="6294501"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155" name="object 155"/>
          <p:cNvSpPr/>
          <p:nvPr/>
        </p:nvSpPr>
        <p:spPr>
          <a:xfrm>
            <a:off x="6294501"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156" name="object 156"/>
          <p:cNvSpPr/>
          <p:nvPr/>
        </p:nvSpPr>
        <p:spPr>
          <a:xfrm>
            <a:off x="6294501"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157" name="object 157"/>
          <p:cNvSpPr/>
          <p:nvPr/>
        </p:nvSpPr>
        <p:spPr>
          <a:xfrm>
            <a:off x="6342926"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58" name="object 158"/>
          <p:cNvSpPr/>
          <p:nvPr/>
        </p:nvSpPr>
        <p:spPr>
          <a:xfrm>
            <a:off x="6395415"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59" name="object 159"/>
          <p:cNvSpPr/>
          <p:nvPr/>
        </p:nvSpPr>
        <p:spPr>
          <a:xfrm>
            <a:off x="6342926"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60" name="object 160"/>
          <p:cNvSpPr/>
          <p:nvPr/>
        </p:nvSpPr>
        <p:spPr>
          <a:xfrm>
            <a:off x="6395415"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61" name="object 161"/>
          <p:cNvSpPr/>
          <p:nvPr/>
        </p:nvSpPr>
        <p:spPr>
          <a:xfrm>
            <a:off x="5877890"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162" name="object 162"/>
          <p:cNvSpPr/>
          <p:nvPr/>
        </p:nvSpPr>
        <p:spPr>
          <a:xfrm>
            <a:off x="5877890" y="5093639"/>
            <a:ext cx="31750" cy="17780"/>
          </a:xfrm>
          <a:custGeom>
            <a:avLst/>
            <a:gdLst/>
            <a:ahLst/>
            <a:cxnLst/>
            <a:rect l="l" t="t" r="r" b="b"/>
            <a:pathLst>
              <a:path w="31750" h="17779">
                <a:moveTo>
                  <a:pt x="0" y="17780"/>
                </a:moveTo>
                <a:lnTo>
                  <a:pt x="31521" y="17780"/>
                </a:lnTo>
                <a:lnTo>
                  <a:pt x="31521" y="0"/>
                </a:lnTo>
                <a:lnTo>
                  <a:pt x="0" y="0"/>
                </a:lnTo>
                <a:lnTo>
                  <a:pt x="0" y="17780"/>
                </a:lnTo>
                <a:close/>
              </a:path>
            </a:pathLst>
          </a:custGeom>
          <a:solidFill>
            <a:srgbClr val="FFFFFF"/>
          </a:solidFill>
        </p:spPr>
        <p:txBody>
          <a:bodyPr wrap="square" lIns="0" tIns="0" rIns="0" bIns="0" rtlCol="0"/>
          <a:lstStyle/>
          <a:p>
            <a:endParaRPr/>
          </a:p>
        </p:txBody>
      </p:sp>
      <p:sp>
        <p:nvSpPr>
          <p:cNvPr id="163" name="object 163"/>
          <p:cNvSpPr/>
          <p:nvPr/>
        </p:nvSpPr>
        <p:spPr>
          <a:xfrm>
            <a:off x="5877890"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64" name="object 164"/>
          <p:cNvSpPr/>
          <p:nvPr/>
        </p:nvSpPr>
        <p:spPr>
          <a:xfrm>
            <a:off x="5922619"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5" name="object 165"/>
          <p:cNvSpPr/>
          <p:nvPr/>
        </p:nvSpPr>
        <p:spPr>
          <a:xfrm>
            <a:off x="5947600"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6" name="object 166"/>
          <p:cNvSpPr/>
          <p:nvPr/>
        </p:nvSpPr>
        <p:spPr>
          <a:xfrm>
            <a:off x="5972581"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167" name="object 167"/>
          <p:cNvSpPr/>
          <p:nvPr/>
        </p:nvSpPr>
        <p:spPr>
          <a:xfrm>
            <a:off x="5298557"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68" name="object 168"/>
          <p:cNvSpPr/>
          <p:nvPr/>
        </p:nvSpPr>
        <p:spPr>
          <a:xfrm>
            <a:off x="6946276"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07" y="90512"/>
                </a:lnTo>
                <a:lnTo>
                  <a:pt x="57607" y="72567"/>
                </a:lnTo>
                <a:lnTo>
                  <a:pt x="158114" y="72567"/>
                </a:lnTo>
                <a:lnTo>
                  <a:pt x="158114" y="64769"/>
                </a:lnTo>
                <a:close/>
              </a:path>
              <a:path w="191134" h="132079">
                <a:moveTo>
                  <a:pt x="110096" y="72567"/>
                </a:moveTo>
                <a:lnTo>
                  <a:pt x="80721" y="72567"/>
                </a:lnTo>
                <a:lnTo>
                  <a:pt x="80721"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69" name="object 169"/>
          <p:cNvSpPr/>
          <p:nvPr/>
        </p:nvSpPr>
        <p:spPr>
          <a:xfrm>
            <a:off x="610543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0" name="object 170"/>
          <p:cNvSpPr/>
          <p:nvPr/>
        </p:nvSpPr>
        <p:spPr>
          <a:xfrm>
            <a:off x="7348627"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1" name="object 171"/>
          <p:cNvSpPr/>
          <p:nvPr/>
        </p:nvSpPr>
        <p:spPr>
          <a:xfrm>
            <a:off x="5991042" y="4994475"/>
            <a:ext cx="126364" cy="156845"/>
          </a:xfrm>
          <a:custGeom>
            <a:avLst/>
            <a:gdLst/>
            <a:ahLst/>
            <a:cxnLst/>
            <a:rect l="l" t="t" r="r" b="b"/>
            <a:pathLst>
              <a:path w="126364" h="156845">
                <a:moveTo>
                  <a:pt x="63119"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9"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72" name="object 172"/>
          <p:cNvSpPr/>
          <p:nvPr/>
        </p:nvSpPr>
        <p:spPr>
          <a:xfrm>
            <a:off x="7137103"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73" name="object 173"/>
          <p:cNvSpPr/>
          <p:nvPr/>
        </p:nvSpPr>
        <p:spPr>
          <a:xfrm>
            <a:off x="7255427" y="5030289"/>
            <a:ext cx="126364" cy="120650"/>
          </a:xfrm>
          <a:custGeom>
            <a:avLst/>
            <a:gdLst/>
            <a:ahLst/>
            <a:cxnLst/>
            <a:rect l="l" t="t" r="r" b="b"/>
            <a:pathLst>
              <a:path w="126365" h="120650">
                <a:moveTo>
                  <a:pt x="63118"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8"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74" name="object 174"/>
          <p:cNvSpPr/>
          <p:nvPr/>
        </p:nvSpPr>
        <p:spPr>
          <a:xfrm>
            <a:off x="5723806" y="4969609"/>
            <a:ext cx="126225" cy="181267"/>
          </a:xfrm>
          <a:prstGeom prst="rect">
            <a:avLst/>
          </a:prstGeom>
          <a:blipFill>
            <a:blip r:embed="rId5" cstate="print"/>
            <a:stretch>
              <a:fillRect/>
            </a:stretch>
          </a:blipFill>
        </p:spPr>
        <p:txBody>
          <a:bodyPr wrap="square" lIns="0" tIns="0" rIns="0" bIns="0" rtlCol="0"/>
          <a:lstStyle/>
          <a:p>
            <a:endParaRPr/>
          </a:p>
        </p:txBody>
      </p:sp>
      <p:sp>
        <p:nvSpPr>
          <p:cNvPr id="175" name="object 175"/>
          <p:cNvSpPr/>
          <p:nvPr/>
        </p:nvSpPr>
        <p:spPr>
          <a:xfrm>
            <a:off x="6551669"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76" name="object 176"/>
          <p:cNvSpPr/>
          <p:nvPr/>
        </p:nvSpPr>
        <p:spPr>
          <a:xfrm>
            <a:off x="6691895"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77" name="object 177"/>
          <p:cNvSpPr txBox="1"/>
          <p:nvPr/>
        </p:nvSpPr>
        <p:spPr>
          <a:xfrm>
            <a:off x="3257550" y="4597400"/>
            <a:ext cx="1231358" cy="197490"/>
          </a:xfrm>
          <a:prstGeom prst="rect">
            <a:avLst/>
          </a:prstGeom>
        </p:spPr>
        <p:txBody>
          <a:bodyPr vert="horz" wrap="square" lIns="0" tIns="12700" rIns="0" bIns="0" rtlCol="0">
            <a:spAutoFit/>
          </a:bodyPr>
          <a:lstStyle/>
          <a:p>
            <a:pPr marL="12700" algn="ctr">
              <a:lnSpc>
                <a:spcPct val="100000"/>
              </a:lnSpc>
              <a:spcBef>
                <a:spcPts val="100"/>
              </a:spcBef>
            </a:pPr>
            <a:r>
              <a:rPr sz="1200" b="1" dirty="0" smtClean="0">
                <a:solidFill>
                  <a:srgbClr val="FFFFFF"/>
                </a:solidFill>
                <a:latin typeface="Calibri"/>
                <a:cs typeface="Calibri"/>
              </a:rPr>
              <a:t>20</a:t>
            </a:r>
            <a:r>
              <a:rPr lang="uk-UA" sz="1200" b="1" dirty="0" smtClean="0">
                <a:solidFill>
                  <a:srgbClr val="FFFFFF"/>
                </a:solidFill>
                <a:latin typeface="Calibri"/>
                <a:cs typeface="Calibri"/>
              </a:rPr>
              <a:t>20</a:t>
            </a:r>
            <a:endParaRPr sz="1200" dirty="0">
              <a:latin typeface="Calibri"/>
              <a:cs typeface="Calibri"/>
            </a:endParaRPr>
          </a:p>
        </p:txBody>
      </p:sp>
      <p:sp>
        <p:nvSpPr>
          <p:cNvPr id="178" name="object 177"/>
          <p:cNvSpPr txBox="1"/>
          <p:nvPr/>
        </p:nvSpPr>
        <p:spPr>
          <a:xfrm>
            <a:off x="0" y="3987800"/>
            <a:ext cx="7734300" cy="518091"/>
          </a:xfrm>
          <a:prstGeom prst="rect">
            <a:avLst/>
          </a:prstGeom>
        </p:spPr>
        <p:txBody>
          <a:bodyPr vert="horz" wrap="square" lIns="0" tIns="12700" rIns="0" bIns="0" rtlCol="0">
            <a:spAutoFit/>
          </a:bodyPr>
          <a:lstStyle/>
          <a:p>
            <a:pPr marL="12700" algn="ctr">
              <a:lnSpc>
                <a:spcPct val="100000"/>
              </a:lnSpc>
              <a:spcBef>
                <a:spcPts val="100"/>
              </a:spcBef>
            </a:pPr>
            <a:r>
              <a:rPr lang="uk-UA" sz="1600" b="1" spc="-15" dirty="0" smtClean="0">
                <a:solidFill>
                  <a:srgbClr val="FFFFFF"/>
                </a:solidFill>
                <a:latin typeface="Calibri"/>
                <a:cs typeface="Calibri"/>
              </a:rPr>
              <a:t>УПРАВЛІННЯ  МУНІЦИПАЛЬНОГО  РОЗВИТКУ</a:t>
            </a:r>
          </a:p>
          <a:p>
            <a:pPr marL="12700" algn="ctr">
              <a:lnSpc>
                <a:spcPct val="100000"/>
              </a:lnSpc>
              <a:spcBef>
                <a:spcPts val="100"/>
              </a:spcBef>
            </a:pPr>
            <a:r>
              <a:rPr lang="uk-UA" sz="1600" b="1" spc="-15" dirty="0" smtClean="0">
                <a:solidFill>
                  <a:srgbClr val="FFFFFF"/>
                </a:solidFill>
                <a:latin typeface="Calibri"/>
                <a:cs typeface="Calibri"/>
              </a:rPr>
              <a:t>ЖИТОМИРСЬКОЇ МІСЬКОЇ РАДИ</a:t>
            </a:r>
            <a:endParaRPr sz="1600" dirty="0">
              <a:latin typeface="Calibri"/>
              <a:cs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3" name="object 3"/>
          <p:cNvSpPr txBox="1"/>
          <p:nvPr/>
        </p:nvSpPr>
        <p:spPr>
          <a:xfrm>
            <a:off x="7241133" y="5225524"/>
            <a:ext cx="8382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FFFFFF"/>
                </a:solidFill>
                <a:latin typeface="Calibri"/>
                <a:cs typeface="Calibri"/>
              </a:rPr>
              <a:t>1</a:t>
            </a:r>
            <a:endParaRPr sz="900">
              <a:latin typeface="Calibri"/>
              <a:cs typeface="Calibri"/>
            </a:endParaRPr>
          </a:p>
        </p:txBody>
      </p:sp>
      <p:sp>
        <p:nvSpPr>
          <p:cNvPr id="4"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5"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8"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9"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1"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2"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3"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4"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6"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7"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8"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20"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21"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2"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3"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4"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5"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6"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7"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8"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9"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30"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1"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2"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3"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4"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5"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6" name="object 36"/>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7"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8"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9"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40"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41" name="object 41"/>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2"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43"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4"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45"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6"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47"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8"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49"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50"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51"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2"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53"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4"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5"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6"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57"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8"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9"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60"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1"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2"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63"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4"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7"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8"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9"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70"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71" name="object 71"/>
          <p:cNvSpPr/>
          <p:nvPr/>
        </p:nvSpPr>
        <p:spPr>
          <a:xfrm>
            <a:off x="3812766" y="4959546"/>
            <a:ext cx="140627" cy="201942"/>
          </a:xfrm>
          <a:prstGeom prst="rect">
            <a:avLst/>
          </a:prstGeom>
          <a:blipFill>
            <a:blip r:embed="rId2" cstate="print"/>
            <a:stretch>
              <a:fillRect/>
            </a:stretch>
          </a:blipFill>
        </p:spPr>
        <p:txBody>
          <a:bodyPr wrap="square" lIns="0" tIns="0" rIns="0" bIns="0" rtlCol="0"/>
          <a:lstStyle/>
          <a:p>
            <a:endParaRPr/>
          </a:p>
        </p:txBody>
      </p:sp>
      <p:sp>
        <p:nvSpPr>
          <p:cNvPr id="72"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3"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4" name="object 74"/>
          <p:cNvSpPr/>
          <p:nvPr/>
        </p:nvSpPr>
        <p:spPr>
          <a:xfrm>
            <a:off x="6121224" y="4950885"/>
            <a:ext cx="140627" cy="210604"/>
          </a:xfrm>
          <a:prstGeom prst="rect">
            <a:avLst/>
          </a:prstGeom>
          <a:blipFill>
            <a:blip r:embed="rId3" cstate="print"/>
            <a:stretch>
              <a:fillRect/>
            </a:stretch>
          </a:blipFill>
        </p:spPr>
        <p:txBody>
          <a:bodyPr wrap="square" lIns="0" tIns="0" rIns="0" bIns="0" rtlCol="0"/>
          <a:lstStyle/>
          <a:p>
            <a:endParaRPr/>
          </a:p>
        </p:txBody>
      </p:sp>
      <p:sp>
        <p:nvSpPr>
          <p:cNvPr id="75"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76"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7" name="object 77"/>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8"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9"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80"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1"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82"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83"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84"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85"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86"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87"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88"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89"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90"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91"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92"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3"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4"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5"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6"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97"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98"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99"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00"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01"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2"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3"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4"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5"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06"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07" name="object 107"/>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08"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09"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0"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1"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12" name="object 112"/>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13"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14"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15"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16"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17"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18"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19"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0"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21"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2"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23"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24"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25"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26"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27"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28"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29"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30"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31"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32"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33" name="object 133"/>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34"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35"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36"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7"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8"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39"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40"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41"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42" name="object 142"/>
          <p:cNvSpPr/>
          <p:nvPr/>
        </p:nvSpPr>
        <p:spPr>
          <a:xfrm>
            <a:off x="428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43"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44"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45" name="object 145"/>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46"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47"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8"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149"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50"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151"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52"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53"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54"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55"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56"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7"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158"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59"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60" name="object 160"/>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1"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2"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3"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64"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65"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66"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67"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68"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9"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70"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71"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72" name="object 172"/>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173"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74" name="object 174"/>
          <p:cNvSpPr/>
          <p:nvPr/>
        </p:nvSpPr>
        <p:spPr>
          <a:xfrm>
            <a:off x="7187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76" name="object 176"/>
          <p:cNvSpPr txBox="1">
            <a:spLocks noGrp="1"/>
          </p:cNvSpPr>
          <p:nvPr>
            <p:ph type="body" idx="1"/>
          </p:nvPr>
        </p:nvSpPr>
        <p:spPr>
          <a:xfrm>
            <a:off x="285750" y="482600"/>
            <a:ext cx="7162800" cy="4301177"/>
          </a:xfrm>
          <a:prstGeom prst="rect">
            <a:avLst/>
          </a:prstGeom>
        </p:spPr>
        <p:txBody>
          <a:bodyPr vert="horz" wrap="square" lIns="0" tIns="27940" rIns="0" bIns="0" rtlCol="0">
            <a:spAutoFit/>
          </a:bodyPr>
          <a:lstStyle/>
          <a:p>
            <a:pPr marL="342900" lvl="0" indent="-342900" fontAlgn="auto">
              <a:spcBef>
                <a:spcPct val="20000"/>
              </a:spcBef>
              <a:spcAft>
                <a:spcPts val="0"/>
              </a:spcAft>
              <a:buFont typeface="Wingdings" pitchFamily="2" charset="2"/>
              <a:buChar char="ü"/>
              <a:defRPr/>
            </a:pPr>
            <a:r>
              <a:rPr lang="uk-UA" sz="1800" b="1" dirty="0" smtClean="0">
                <a:solidFill>
                  <a:schemeClr val="tx1"/>
                </a:solidFill>
                <a:latin typeface="Times New Roman" pitchFamily="18" charset="0"/>
                <a:cs typeface="Times New Roman" pitchFamily="18" charset="0"/>
              </a:rPr>
              <a:t>За 20</a:t>
            </a:r>
            <a:r>
              <a:rPr lang="en-US" sz="1800" b="1" dirty="0" smtClean="0">
                <a:solidFill>
                  <a:schemeClr val="tx1"/>
                </a:solidFill>
                <a:latin typeface="Times New Roman" pitchFamily="18" charset="0"/>
                <a:cs typeface="Times New Roman" pitchFamily="18" charset="0"/>
              </a:rPr>
              <a:t>20</a:t>
            </a:r>
            <a:r>
              <a:rPr lang="uk-UA" sz="1800" b="1" dirty="0" smtClean="0">
                <a:solidFill>
                  <a:schemeClr val="tx1"/>
                </a:solidFill>
                <a:latin typeface="Times New Roman" pitchFamily="18" charset="0"/>
                <a:cs typeface="Times New Roman" pitchFamily="18" charset="0"/>
              </a:rPr>
              <a:t> рік </a:t>
            </a:r>
            <a:r>
              <a:rPr lang="uk-UA" sz="1800" dirty="0" smtClean="0">
                <a:solidFill>
                  <a:schemeClr val="tx1"/>
                </a:solidFill>
                <a:latin typeface="Times New Roman" pitchFamily="18" charset="0"/>
                <a:cs typeface="Times New Roman" pitchFamily="18" charset="0"/>
              </a:rPr>
              <a:t>надано </a:t>
            </a:r>
            <a:r>
              <a:rPr lang="uk-UA" sz="1800" b="1" dirty="0" smtClean="0">
                <a:solidFill>
                  <a:schemeClr val="tx1"/>
                </a:solidFill>
                <a:latin typeface="Times New Roman" pitchFamily="18" charset="0"/>
                <a:cs typeface="Times New Roman" pitchFamily="18" charset="0"/>
              </a:rPr>
              <a:t>1</a:t>
            </a:r>
            <a:r>
              <a:rPr lang="en-US" sz="1800" b="1" dirty="0" smtClean="0">
                <a:solidFill>
                  <a:schemeClr val="tx1"/>
                </a:solidFill>
                <a:latin typeface="Times New Roman" pitchFamily="18" charset="0"/>
                <a:cs typeface="Times New Roman" pitchFamily="18" charset="0"/>
              </a:rPr>
              <a:t>356</a:t>
            </a:r>
            <a:r>
              <a:rPr lang="uk-UA" sz="1800" b="1" dirty="0" smtClean="0">
                <a:solidFill>
                  <a:schemeClr val="tx1"/>
                </a:solidFill>
                <a:latin typeface="Times New Roman" pitchFamily="18" charset="0"/>
                <a:cs typeface="Times New Roman" pitchFamily="18" charset="0"/>
              </a:rPr>
              <a:t> консультації.</a:t>
            </a:r>
            <a:endParaRPr lang="en-US" sz="1800" b="1" dirty="0" smtClean="0">
              <a:solidFill>
                <a:schemeClr val="tx1"/>
              </a:solidFill>
              <a:latin typeface="Times New Roman" pitchFamily="18" charset="0"/>
              <a:cs typeface="Times New Roman" pitchFamily="18" charset="0"/>
            </a:endParaRPr>
          </a:p>
          <a:p>
            <a:pPr marL="342900" lvl="0" indent="-342900" fontAlgn="auto">
              <a:spcBef>
                <a:spcPct val="20000"/>
              </a:spcBef>
              <a:spcAft>
                <a:spcPts val="0"/>
              </a:spcAft>
              <a:buFont typeface="Wingdings" pitchFamily="2" charset="2"/>
              <a:buChar char="ü"/>
              <a:defRPr/>
            </a:pPr>
            <a:r>
              <a:rPr lang="uk-UA" sz="1800" dirty="0" smtClean="0">
                <a:solidFill>
                  <a:schemeClr val="tx1"/>
                </a:solidFill>
                <a:latin typeface="Times New Roman" pitchFamily="18" charset="0"/>
                <a:cs typeface="Times New Roman" pitchFamily="18" charset="0"/>
              </a:rPr>
              <a:t>Проведено </a:t>
            </a:r>
            <a:r>
              <a:rPr lang="uk-UA" sz="1800" b="1" dirty="0" smtClean="0">
                <a:solidFill>
                  <a:schemeClr val="tx1"/>
                </a:solidFill>
                <a:latin typeface="Times New Roman" pitchFamily="18" charset="0"/>
                <a:cs typeface="Times New Roman" pitchFamily="18" charset="0"/>
              </a:rPr>
              <a:t>50  </a:t>
            </a:r>
            <a:r>
              <a:rPr lang="uk-UA" sz="1800" b="1" dirty="0" smtClean="0">
                <a:solidFill>
                  <a:schemeClr val="tx1"/>
                </a:solidFill>
                <a:latin typeface="Times New Roman" pitchFamily="18" charset="0"/>
                <a:cs typeface="Times New Roman" pitchFamily="18" charset="0"/>
              </a:rPr>
              <a:t>установчих, загальних  та інформаційних зборів </a:t>
            </a:r>
            <a:r>
              <a:rPr lang="uk-UA" sz="1800" dirty="0" smtClean="0">
                <a:solidFill>
                  <a:schemeClr val="tx1"/>
                </a:solidFill>
                <a:latin typeface="Times New Roman" pitchFamily="18" charset="0"/>
                <a:cs typeface="Times New Roman" pitchFamily="18" charset="0"/>
              </a:rPr>
              <a:t>з співвласниками багатоквартирних будинків з питань створення та функціонування ОСББ.</a:t>
            </a:r>
          </a:p>
          <a:p>
            <a:pPr marL="342900" lvl="0" indent="-342900" fontAlgn="auto">
              <a:spcBef>
                <a:spcPct val="20000"/>
              </a:spcBef>
              <a:spcAft>
                <a:spcPts val="0"/>
              </a:spcAft>
              <a:buFont typeface="Wingdings" pitchFamily="2" charset="2"/>
              <a:buChar char="ü"/>
              <a:defRPr/>
            </a:pPr>
            <a:r>
              <a:rPr lang="uk-UA" sz="1800" dirty="0" smtClean="0">
                <a:solidFill>
                  <a:schemeClr val="tx1"/>
                </a:solidFill>
                <a:latin typeface="Times New Roman" pitchFamily="18" charset="0"/>
                <a:cs typeface="Times New Roman" pitchFamily="18" charset="0"/>
              </a:rPr>
              <a:t>Підготовлено </a:t>
            </a:r>
            <a:r>
              <a:rPr lang="uk-UA" sz="1800" b="1" dirty="0" smtClean="0">
                <a:solidFill>
                  <a:schemeClr val="tx1"/>
                </a:solidFill>
                <a:latin typeface="Times New Roman" pitchFamily="18" charset="0"/>
                <a:cs typeface="Times New Roman" pitchFamily="18" charset="0"/>
              </a:rPr>
              <a:t>50 </a:t>
            </a:r>
            <a:r>
              <a:rPr lang="uk-UA" sz="1800" b="1" dirty="0" smtClean="0">
                <a:solidFill>
                  <a:schemeClr val="tx1"/>
                </a:solidFill>
                <a:latin typeface="Times New Roman" pitchFamily="18" charset="0"/>
                <a:cs typeface="Times New Roman" pitchFamily="18" charset="0"/>
              </a:rPr>
              <a:t>пакетів документів </a:t>
            </a:r>
            <a:r>
              <a:rPr lang="uk-UA" sz="1800" dirty="0" smtClean="0">
                <a:solidFill>
                  <a:schemeClr val="tx1"/>
                </a:solidFill>
                <a:latin typeface="Times New Roman" pitchFamily="18" charset="0"/>
                <a:cs typeface="Times New Roman" pitchFamily="18" charset="0"/>
              </a:rPr>
              <a:t>до державної реєстрації ОСББ.</a:t>
            </a:r>
            <a:endParaRPr lang="en-US" sz="1800" kern="1200" dirty="0" smtClean="0">
              <a:solidFill>
                <a:schemeClr val="tx1"/>
              </a:solidFill>
              <a:latin typeface="Times New Roman" pitchFamily="18" charset="0"/>
              <a:cs typeface="Times New Roman" pitchFamily="18" charset="0"/>
            </a:endParaRPr>
          </a:p>
          <a:p>
            <a:pPr marL="342900" marR="0" lvl="0" indent="-342900"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800" kern="1200" dirty="0" smtClean="0">
                <a:solidFill>
                  <a:schemeClr val="tx1"/>
                </a:solidFill>
                <a:latin typeface="Times New Roman" pitchFamily="18" charset="0"/>
                <a:cs typeface="Times New Roman" pitchFamily="18" charset="0"/>
              </a:rPr>
              <a:t>Взято участь в прямих ефірах на місцевому телебаченні та прес-брифінгах з питань функціонування та популяризації ОСББ.</a:t>
            </a:r>
          </a:p>
          <a:p>
            <a:pPr marL="342900" marR="0" lvl="0" indent="-342900"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800" b="1" kern="1200" dirty="0" smtClean="0">
                <a:solidFill>
                  <a:schemeClr val="tx1"/>
                </a:solidFill>
                <a:latin typeface="Times New Roman" pitchFamily="18" charset="0"/>
                <a:cs typeface="Times New Roman" pitchFamily="18" charset="0"/>
              </a:rPr>
              <a:t>Взято участь у виїзних комісіях</a:t>
            </a:r>
            <a:r>
              <a:rPr lang="uk-UA" sz="1800" kern="1200" dirty="0" smtClean="0">
                <a:solidFill>
                  <a:schemeClr val="tx1"/>
                </a:solidFill>
                <a:latin typeface="Times New Roman" pitchFamily="18" charset="0"/>
                <a:cs typeface="Times New Roman" pitchFamily="18" charset="0"/>
              </a:rPr>
              <a:t> та робочих групах з питань діяльності та функціонування ОСББ.</a:t>
            </a:r>
          </a:p>
          <a:p>
            <a:pPr marL="342900" marR="0" lvl="0" indent="-342900"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800" b="1" kern="1200" dirty="0" smtClean="0">
                <a:solidFill>
                  <a:schemeClr val="tx1"/>
                </a:solidFill>
                <a:latin typeface="Times New Roman" pitchFamily="18" charset="0"/>
                <a:cs typeface="Times New Roman" pitchFamily="18" charset="0"/>
              </a:rPr>
              <a:t>Надано допомогу у підготовці пакету документів ОСББ </a:t>
            </a:r>
            <a:r>
              <a:rPr lang="uk-UA" sz="1800" kern="1200" dirty="0" smtClean="0">
                <a:solidFill>
                  <a:schemeClr val="tx1"/>
                </a:solidFill>
                <a:latin typeface="Times New Roman" pitchFamily="18" charset="0"/>
                <a:cs typeface="Times New Roman" pitchFamily="18" charset="0"/>
              </a:rPr>
              <a:t>для отримання коштів з міського бюджету </a:t>
            </a:r>
            <a:r>
              <a:rPr lang="uk-UA" sz="1800" b="1" kern="1200" dirty="0" smtClean="0">
                <a:solidFill>
                  <a:schemeClr val="tx1"/>
                </a:solidFill>
                <a:latin typeface="Times New Roman" pitchFamily="18" charset="0"/>
                <a:cs typeface="Times New Roman" pitchFamily="18" charset="0"/>
              </a:rPr>
              <a:t>для фінансування капітальних ремонтів та отримання відшкодування по </a:t>
            </a:r>
            <a:r>
              <a:rPr lang="uk-UA" sz="1800" b="1" kern="1200" dirty="0" err="1" smtClean="0">
                <a:solidFill>
                  <a:schemeClr val="tx1"/>
                </a:solidFill>
                <a:latin typeface="Times New Roman" pitchFamily="18" charset="0"/>
                <a:cs typeface="Times New Roman" pitchFamily="18" charset="0"/>
              </a:rPr>
              <a:t>“Теплим</a:t>
            </a:r>
            <a:r>
              <a:rPr lang="uk-UA" sz="1800" b="1" kern="1200" dirty="0" smtClean="0">
                <a:solidFill>
                  <a:schemeClr val="tx1"/>
                </a:solidFill>
                <a:latin typeface="Times New Roman" pitchFamily="18" charset="0"/>
                <a:cs typeface="Times New Roman" pitchFamily="18" charset="0"/>
              </a:rPr>
              <a:t> </a:t>
            </a:r>
            <a:r>
              <a:rPr lang="uk-UA" sz="1800" b="1" kern="1200" dirty="0" err="1" smtClean="0">
                <a:solidFill>
                  <a:schemeClr val="tx1"/>
                </a:solidFill>
                <a:latin typeface="Times New Roman" pitchFamily="18" charset="0"/>
                <a:cs typeface="Times New Roman" pitchFamily="18" charset="0"/>
              </a:rPr>
              <a:t>кредитам”</a:t>
            </a:r>
            <a:r>
              <a:rPr lang="uk-UA" sz="1800" b="1" kern="1200" dirty="0" smtClean="0">
                <a:solidFill>
                  <a:schemeClr val="tx1"/>
                </a:solidFill>
                <a:latin typeface="Times New Roman" pitchFamily="18" charset="0"/>
                <a:cs typeface="Times New Roman" pitchFamily="18" charset="0"/>
              </a:rPr>
              <a:t> ОСББ.</a:t>
            </a:r>
          </a:p>
          <a:p>
            <a:pPr marL="12700">
              <a:lnSpc>
                <a:spcPct val="100000"/>
              </a:lnSpc>
              <a:spcBef>
                <a:spcPts val="220"/>
              </a:spcBef>
              <a:tabLst>
                <a:tab pos="351790" algn="l"/>
              </a:tabLst>
            </a:pPr>
            <a:r>
              <a:rPr sz="2400" b="1" baseline="-5208" dirty="0">
                <a:solidFill>
                  <a:srgbClr val="095F56"/>
                </a:solidFill>
                <a:latin typeface="Calibri"/>
                <a:cs typeface="Calibri"/>
              </a:rPr>
              <a:t>	</a:t>
            </a:r>
            <a:endParaRPr sz="1000" dirty="0"/>
          </a:p>
        </p:txBody>
      </p:sp>
      <p:sp>
        <p:nvSpPr>
          <p:cNvPr id="179" name="object 179"/>
          <p:cNvSpPr txBox="1">
            <a:spLocks noGrp="1"/>
          </p:cNvSpPr>
          <p:nvPr>
            <p:ph type="title"/>
          </p:nvPr>
        </p:nvSpPr>
        <p:spPr>
          <a:xfrm>
            <a:off x="514350" y="101600"/>
            <a:ext cx="6553200" cy="330200"/>
          </a:xfrm>
          <a:prstGeom prst="rect">
            <a:avLst/>
          </a:prstGeom>
        </p:spPr>
        <p:txBody>
          <a:bodyPr vert="horz" wrap="square" lIns="0" tIns="12700" rIns="0" bIns="0" rtlCol="0">
            <a:spAutoFit/>
          </a:bodyPr>
          <a:lstStyle/>
          <a:p>
            <a:pPr marL="12700" algn="ctr">
              <a:lnSpc>
                <a:spcPct val="100000"/>
              </a:lnSpc>
              <a:spcBef>
                <a:spcPts val="100"/>
              </a:spcBef>
            </a:pPr>
            <a:r>
              <a:rPr lang="uk-UA" dirty="0" smtClean="0">
                <a:solidFill>
                  <a:schemeClr val="accent3">
                    <a:lumMod val="75000"/>
                  </a:schemeClr>
                </a:solidFill>
                <a:latin typeface="Times New Roman" pitchFamily="18" charset="0"/>
                <a:cs typeface="Times New Roman" pitchFamily="18" charset="0"/>
              </a:rPr>
              <a:t>Діяльність управління муніципального розвитку</a:t>
            </a:r>
            <a:endParaRPr dirty="0">
              <a:solidFill>
                <a:schemeClr val="accent3">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29" name="object 129"/>
          <p:cNvSpPr/>
          <p:nvPr/>
        </p:nvSpPr>
        <p:spPr>
          <a:xfrm>
            <a:off x="2157996"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a:p>
        </p:txBody>
      </p:sp>
      <p:sp>
        <p:nvSpPr>
          <p:cNvPr id="156" name="object 156"/>
          <p:cNvSpPr/>
          <p:nvPr/>
        </p:nvSpPr>
        <p:spPr>
          <a:xfrm>
            <a:off x="-5715" y="5161915"/>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1" name="object 181"/>
          <p:cNvSpPr txBox="1"/>
          <p:nvPr/>
        </p:nvSpPr>
        <p:spPr>
          <a:xfrm>
            <a:off x="209550" y="939800"/>
            <a:ext cx="7410450" cy="3775393"/>
          </a:xfrm>
          <a:prstGeom prst="rect">
            <a:avLst/>
          </a:prstGeom>
        </p:spPr>
        <p:txBody>
          <a:bodyPr vert="horz" wrap="square" lIns="0" tIns="15240" rIns="0" bIns="0" rtlCol="0">
            <a:spAutoFit/>
          </a:bodyPr>
          <a:lstStyle/>
          <a:p>
            <a:pPr marL="12700">
              <a:lnSpc>
                <a:spcPct val="100000"/>
              </a:lnSpc>
              <a:spcBef>
                <a:spcPts val="120"/>
              </a:spcBef>
              <a:tabLst>
                <a:tab pos="340360" algn="l"/>
              </a:tabLst>
            </a:pPr>
            <a:r>
              <a:rPr lang="uk-UA" sz="1600" dirty="0" smtClean="0">
                <a:latin typeface="Times New Roman" pitchFamily="18" charset="0"/>
                <a:cs typeface="Times New Roman" pitchFamily="18" charset="0"/>
              </a:rPr>
              <a:t>Для ОСББ було організовано та проведено 148 </a:t>
            </a:r>
            <a:r>
              <a:rPr lang="uk-UA" sz="1600" dirty="0" err="1" smtClean="0">
                <a:latin typeface="Times New Roman" pitchFamily="18" charset="0"/>
                <a:cs typeface="Times New Roman" pitchFamily="18" charset="0"/>
              </a:rPr>
              <a:t>вебінарів</a:t>
            </a:r>
            <a:r>
              <a:rPr lang="uk-UA" sz="1600" dirty="0" smtClean="0">
                <a:latin typeface="Times New Roman" pitchFamily="18" charset="0"/>
                <a:cs typeface="Times New Roman" pitchFamily="18" charset="0"/>
              </a:rPr>
              <a:t> та тренінгів з таких основних питань:</a:t>
            </a:r>
          </a:p>
          <a:p>
            <a:pPr marL="12700">
              <a:lnSpc>
                <a:spcPct val="100000"/>
              </a:lnSpc>
              <a:spcBef>
                <a:spcPts val="120"/>
              </a:spcBef>
              <a:tabLst>
                <a:tab pos="340360" algn="l"/>
              </a:tabLst>
            </a:pPr>
            <a:endParaRPr lang="uk-UA" sz="1600" dirty="0" smtClean="0">
              <a:latin typeface="Times New Roman" pitchFamily="18" charset="0"/>
              <a:cs typeface="Times New Roman" pitchFamily="18" charset="0"/>
            </a:endParaRPr>
          </a:p>
          <a:p>
            <a:pPr marL="12700">
              <a:lnSpc>
                <a:spcPct val="100000"/>
              </a:lnSpc>
              <a:spcBef>
                <a:spcPts val="120"/>
              </a:spcBef>
              <a:buFont typeface="Wingdings" pitchFamily="2" charset="2"/>
              <a:buChar char="ü"/>
              <a:tabLst>
                <a:tab pos="340360" algn="l"/>
              </a:tabLst>
            </a:pPr>
            <a:r>
              <a:rPr lang="uk-UA" sz="1600" b="1" dirty="0" smtClean="0">
                <a:latin typeface="Times New Roman" pitchFamily="18" charset="0"/>
                <a:cs typeface="Times New Roman" pitchFamily="18" charset="0"/>
              </a:rPr>
              <a:t>Дотримання законодавства</a:t>
            </a:r>
            <a:r>
              <a:rPr lang="uk-UA" sz="1600" dirty="0" smtClean="0">
                <a:latin typeface="Times New Roman" pitchFamily="18" charset="0"/>
                <a:cs typeface="Times New Roman" pitchFamily="18" charset="0"/>
              </a:rPr>
              <a:t>: </a:t>
            </a:r>
          </a:p>
          <a:p>
            <a:pPr marL="12700">
              <a:lnSpc>
                <a:spcPct val="100000"/>
              </a:lnSpc>
              <a:spcBef>
                <a:spcPts val="120"/>
              </a:spcBef>
              <a:tabLst>
                <a:tab pos="340360" algn="l"/>
              </a:tabLst>
            </a:pPr>
            <a:r>
              <a:rPr lang="uk-UA" sz="1600" dirty="0" smtClean="0">
                <a:latin typeface="Times New Roman" pitchFamily="18" charset="0"/>
                <a:cs typeface="Times New Roman" pitchFamily="18" charset="0"/>
              </a:rPr>
              <a:t>у сфері спрощення порядку надання населенню житлових субсидій та пільг для відшкодування витрат на оплату житлово-комунальних послуг;</a:t>
            </a:r>
          </a:p>
          <a:p>
            <a:pPr marL="12700">
              <a:lnSpc>
                <a:spcPct val="100000"/>
              </a:lnSpc>
              <a:spcBef>
                <a:spcPts val="120"/>
              </a:spcBef>
              <a:tabLst>
                <a:tab pos="340360" algn="l"/>
              </a:tabLst>
            </a:pPr>
            <a:r>
              <a:rPr lang="uk-UA" sz="1600" dirty="0" smtClean="0">
                <a:latin typeface="Times New Roman" pitchFamily="18" charset="0"/>
                <a:cs typeface="Times New Roman" pitchFamily="18" charset="0"/>
              </a:rPr>
              <a:t>проведення робіт за рахунок міського бюджету; </a:t>
            </a:r>
          </a:p>
          <a:p>
            <a:pPr marL="12700">
              <a:lnSpc>
                <a:spcPct val="100000"/>
              </a:lnSpc>
              <a:spcBef>
                <a:spcPts val="120"/>
              </a:spcBef>
              <a:tabLst>
                <a:tab pos="340360" algn="l"/>
              </a:tabLst>
            </a:pPr>
            <a:r>
              <a:rPr lang="uk-UA" sz="1600" dirty="0" smtClean="0">
                <a:latin typeface="Times New Roman" pitchFamily="18" charset="0"/>
                <a:cs typeface="Times New Roman" pitchFamily="18" charset="0"/>
              </a:rPr>
              <a:t>у сфері управління багатоквартирними будинками; </a:t>
            </a:r>
          </a:p>
          <a:p>
            <a:pPr marL="12700">
              <a:lnSpc>
                <a:spcPct val="100000"/>
              </a:lnSpc>
              <a:spcBef>
                <a:spcPts val="120"/>
              </a:spcBef>
              <a:tabLst>
                <a:tab pos="340360" algn="l"/>
              </a:tabLst>
            </a:pPr>
            <a:r>
              <a:rPr lang="uk-UA" sz="1600" dirty="0" smtClean="0">
                <a:latin typeface="Times New Roman" pitchFamily="18" charset="0"/>
                <a:cs typeface="Times New Roman" pitchFamily="18" charset="0"/>
              </a:rPr>
              <a:t>у сфері обслуговування </a:t>
            </a:r>
            <a:r>
              <a:rPr lang="uk-UA" sz="1600" dirty="0" err="1" smtClean="0">
                <a:latin typeface="Times New Roman" pitchFamily="18" charset="0"/>
                <a:cs typeface="Times New Roman" pitchFamily="18" charset="0"/>
              </a:rPr>
              <a:t>внутрішьобудинкових</a:t>
            </a:r>
            <a:r>
              <a:rPr lang="uk-UA" sz="1600" dirty="0" smtClean="0">
                <a:latin typeface="Times New Roman" pitchFamily="18" charset="0"/>
                <a:cs typeface="Times New Roman" pitchFamily="18" charset="0"/>
              </a:rPr>
              <a:t> газових систем в багатоквартирному будинку </a:t>
            </a:r>
          </a:p>
          <a:p>
            <a:pPr marL="12700">
              <a:lnSpc>
                <a:spcPct val="100000"/>
              </a:lnSpc>
              <a:spcBef>
                <a:spcPts val="120"/>
              </a:spcBef>
              <a:buFont typeface="Wingdings" pitchFamily="2" charset="2"/>
              <a:buChar char="ü"/>
              <a:tabLst>
                <a:tab pos="340360" algn="l"/>
              </a:tabLst>
            </a:pPr>
            <a:r>
              <a:rPr lang="uk-UA" sz="1600" b="1" dirty="0" smtClean="0">
                <a:latin typeface="Times New Roman" pitchFamily="18" charset="0"/>
                <a:cs typeface="Times New Roman" pitchFamily="18" charset="0"/>
              </a:rPr>
              <a:t>Впровадження </a:t>
            </a:r>
            <a:r>
              <a:rPr lang="uk-UA" sz="1600" b="1" dirty="0" err="1" smtClean="0">
                <a:latin typeface="Times New Roman" pitchFamily="18" charset="0"/>
                <a:cs typeface="Times New Roman" pitchFamily="18" charset="0"/>
              </a:rPr>
              <a:t>енергоефективних</a:t>
            </a:r>
            <a:r>
              <a:rPr lang="uk-UA" sz="1600" b="1" dirty="0" smtClean="0">
                <a:latin typeface="Times New Roman" pitchFamily="18" charset="0"/>
                <a:cs typeface="Times New Roman" pitchFamily="18" charset="0"/>
              </a:rPr>
              <a:t> заходів в житловому секторі</a:t>
            </a:r>
          </a:p>
          <a:p>
            <a:pPr marL="12700">
              <a:lnSpc>
                <a:spcPct val="100000"/>
              </a:lnSpc>
              <a:spcBef>
                <a:spcPts val="120"/>
              </a:spcBef>
              <a:buFont typeface="Wingdings" pitchFamily="2" charset="2"/>
              <a:buChar char="ü"/>
              <a:tabLst>
                <a:tab pos="340360" algn="l"/>
              </a:tabLst>
            </a:pPr>
            <a:r>
              <a:rPr lang="uk-UA" sz="1600" b="1" dirty="0" smtClean="0">
                <a:latin typeface="Times New Roman" pitchFamily="18" charset="0"/>
                <a:cs typeface="Times New Roman" pitchFamily="18" charset="0"/>
              </a:rPr>
              <a:t>Щодо нових механізмів сталого фінансування </a:t>
            </a:r>
            <a:r>
              <a:rPr lang="uk-UA" sz="1600" b="1" dirty="0" err="1" smtClean="0">
                <a:latin typeface="Times New Roman" pitchFamily="18" charset="0"/>
                <a:cs typeface="Times New Roman" pitchFamily="18" charset="0"/>
              </a:rPr>
              <a:t>енергоефективності</a:t>
            </a:r>
            <a:endParaRPr lang="uk-UA" sz="1600" b="1" dirty="0" smtClean="0">
              <a:latin typeface="Times New Roman" pitchFamily="18" charset="0"/>
              <a:cs typeface="Times New Roman" pitchFamily="18" charset="0"/>
            </a:endParaRPr>
          </a:p>
          <a:p>
            <a:pPr marL="12700">
              <a:lnSpc>
                <a:spcPct val="100000"/>
              </a:lnSpc>
              <a:spcBef>
                <a:spcPts val="120"/>
              </a:spcBef>
              <a:buFont typeface="Wingdings" pitchFamily="2" charset="2"/>
              <a:buChar char="ü"/>
              <a:tabLst>
                <a:tab pos="340360" algn="l"/>
              </a:tabLst>
            </a:pPr>
            <a:r>
              <a:rPr lang="uk-UA" sz="1600" b="1" dirty="0" smtClean="0">
                <a:latin typeface="Times New Roman" pitchFamily="18" charset="0"/>
                <a:cs typeface="Times New Roman" pitchFamily="18" charset="0"/>
              </a:rPr>
              <a:t>Ефективної діяльності ОСББ в умовах сучасних законодавчих змін</a:t>
            </a:r>
            <a:endParaRPr lang="uk-UA" sz="1600" dirty="0" smtClean="0">
              <a:latin typeface="Times New Roman" pitchFamily="18" charset="0"/>
              <a:cs typeface="Times New Roman" pitchFamily="18" charset="0"/>
            </a:endParaRPr>
          </a:p>
          <a:p>
            <a:pPr marL="12700">
              <a:spcBef>
                <a:spcPts val="120"/>
              </a:spcBef>
              <a:tabLst>
                <a:tab pos="340360" algn="l"/>
              </a:tabLst>
            </a:pPr>
            <a:r>
              <a:rPr lang="uk-UA" sz="1400" b="1" dirty="0" smtClean="0">
                <a:latin typeface="Times New Roman" pitchFamily="18" charset="0"/>
                <a:cs typeface="Times New Roman" pitchFamily="18" charset="0"/>
              </a:rPr>
              <a:t/>
            </a:r>
            <a:br>
              <a:rPr lang="uk-UA" sz="1400" b="1" dirty="0" smtClean="0">
                <a:latin typeface="Times New Roman" pitchFamily="18" charset="0"/>
                <a:cs typeface="Times New Roman" pitchFamily="18" charset="0"/>
              </a:rPr>
            </a:br>
            <a:endParaRPr lang="uk-UA" sz="14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444500" y="381000"/>
            <a:ext cx="5708650" cy="320601"/>
          </a:xfrm>
          <a:prstGeom prst="rect">
            <a:avLst/>
          </a:prstGeom>
        </p:spPr>
        <p:txBody>
          <a:bodyPr vert="horz" wrap="square" lIns="0" tIns="12700" rIns="0" bIns="0" rtlCol="0">
            <a:spAutoFit/>
          </a:bodyPr>
          <a:lstStyle/>
          <a:p>
            <a:pPr marL="12700">
              <a:lnSpc>
                <a:spcPct val="100000"/>
              </a:lnSpc>
              <a:spcBef>
                <a:spcPts val="100"/>
              </a:spcBef>
            </a:pPr>
            <a:r>
              <a:rPr lang="uk-UA" spc="-5" dirty="0" smtClean="0">
                <a:solidFill>
                  <a:schemeClr val="accent3">
                    <a:lumMod val="75000"/>
                  </a:schemeClr>
                </a:solidFill>
                <a:latin typeface="Times New Roman" pitchFamily="18" charset="0"/>
                <a:cs typeface="Times New Roman" pitchFamily="18" charset="0"/>
              </a:rPr>
              <a:t>Проведення семінарів та навчань для ОСББ</a:t>
            </a:r>
            <a:endParaRPr sz="800" dirty="0">
              <a:solidFill>
                <a:schemeClr val="accent3">
                  <a:lumMod val="75000"/>
                </a:schemeClr>
              </a:solidFill>
              <a:latin typeface="Times New Roman" pitchFamily="18" charset="0"/>
              <a:cs typeface="Times New Roman" pitchFamily="18" charset="0"/>
            </a:endParaRPr>
          </a:p>
        </p:txBody>
      </p:sp>
      <p:sp>
        <p:nvSpPr>
          <p:cNvPr id="159"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550" y="177800"/>
            <a:ext cx="7129780" cy="1107996"/>
          </a:xfrm>
        </p:spPr>
        <p:txBody>
          <a:bodyPr/>
          <a:lstStyle/>
          <a:p>
            <a:pPr algn="ctr"/>
            <a:r>
              <a:rPr lang="uk-UA" sz="1800" b="0" dirty="0" smtClean="0">
                <a:solidFill>
                  <a:schemeClr val="accent3">
                    <a:lumMod val="50000"/>
                  </a:schemeClr>
                </a:solidFill>
                <a:latin typeface="Times New Roman" pitchFamily="18" charset="0"/>
                <a:cs typeface="Times New Roman" pitchFamily="18" charset="0"/>
              </a:rPr>
              <a:t>28.01.2020 – проведено для голів ОСББ </a:t>
            </a:r>
            <a:r>
              <a:rPr lang="ru-RU" sz="1800" b="0" dirty="0" err="1" smtClean="0">
                <a:solidFill>
                  <a:schemeClr val="accent3">
                    <a:lumMod val="50000"/>
                  </a:schemeClr>
                </a:solidFill>
                <a:latin typeface="Times New Roman" pitchFamily="18" charset="0"/>
                <a:cs typeface="Times New Roman" pitchFamily="18" charset="0"/>
              </a:rPr>
              <a:t>семінар</a:t>
            </a:r>
            <a:r>
              <a:rPr lang="ru-RU" sz="1800" b="0" dirty="0" smtClean="0">
                <a:solidFill>
                  <a:schemeClr val="accent3">
                    <a:lumMod val="50000"/>
                  </a:schemeClr>
                </a:solidFill>
                <a:latin typeface="Times New Roman" pitchFamily="18" charset="0"/>
                <a:cs typeface="Times New Roman" pitchFamily="18" charset="0"/>
              </a:rPr>
              <a:t> на тему: «</a:t>
            </a:r>
            <a:r>
              <a:rPr lang="ru-RU" sz="1800" b="0" cap="all" dirty="0" err="1" smtClean="0">
                <a:solidFill>
                  <a:schemeClr val="accent3">
                    <a:lumMod val="50000"/>
                  </a:schemeClr>
                </a:solidFill>
                <a:latin typeface="Times New Roman" pitchFamily="18" charset="0"/>
                <a:cs typeface="Times New Roman" pitchFamily="18" charset="0"/>
              </a:rPr>
              <a:t>МОДЕРНІЗАЦІя</a:t>
            </a:r>
            <a:r>
              <a:rPr lang="ru-RU" sz="1800" b="0" cap="all" dirty="0" smtClean="0">
                <a:solidFill>
                  <a:schemeClr val="accent3">
                    <a:lumMod val="50000"/>
                  </a:schemeClr>
                </a:solidFill>
                <a:latin typeface="Times New Roman" pitchFamily="18" charset="0"/>
                <a:cs typeface="Times New Roman" pitchFamily="18" charset="0"/>
              </a:rPr>
              <a:t> СИСТЕМИ ОПАЛЕННЯ БАГАТОКВАРТИРНОГО БУДИНКУ ТА ДЕ ВЗЯТИ КОШТИ НА РЕАЛІЗАЦІЮ».</a:t>
            </a:r>
            <a:r>
              <a:rPr lang="ru-RU" b="0" cap="all" dirty="0" smtClean="0"/>
              <a:t/>
            </a:r>
            <a:br>
              <a:rPr lang="ru-RU" b="0" cap="all" dirty="0" smtClean="0"/>
            </a:br>
            <a:endParaRPr lang="ru-RU" sz="1800" dirty="0">
              <a:solidFill>
                <a:schemeClr val="tx1"/>
              </a:solidFill>
              <a:latin typeface="Times New Roman" pitchFamily="18" charset="0"/>
              <a:cs typeface="Times New Roman" pitchFamily="18" charset="0"/>
            </a:endParaRPr>
          </a:p>
        </p:txBody>
      </p:sp>
      <p:sp>
        <p:nvSpPr>
          <p:cNvPr id="3" name="Текст 2"/>
          <p:cNvSpPr>
            <a:spLocks noGrp="1"/>
          </p:cNvSpPr>
          <p:nvPr>
            <p:ph type="body" idx="1"/>
          </p:nvPr>
        </p:nvSpPr>
        <p:spPr>
          <a:xfrm>
            <a:off x="285750" y="3759200"/>
            <a:ext cx="7162800" cy="1508105"/>
          </a:xfrm>
        </p:spPr>
        <p:txBody>
          <a:bodyPr/>
          <a:lstStyle/>
          <a:p>
            <a:r>
              <a:rPr lang="ru-RU" dirty="0" smtClean="0">
                <a:solidFill>
                  <a:schemeClr val="tx1"/>
                </a:solidFill>
              </a:rPr>
              <a:t>      </a:t>
            </a:r>
            <a:r>
              <a:rPr lang="uk-UA" dirty="0" smtClean="0">
                <a:solidFill>
                  <a:schemeClr val="tx1"/>
                </a:solidFill>
                <a:latin typeface="Times New Roman" pitchFamily="18" charset="0"/>
                <a:cs typeface="Times New Roman" pitchFamily="18" charset="0"/>
              </a:rPr>
              <a:t>Під час семінару голови ОСББ мали змогу дізнатися про модернізацію  системи опалення та фінансову  доцільність заходів </a:t>
            </a:r>
            <a:r>
              <a:rPr lang="uk-UA" dirty="0" err="1" smtClean="0">
                <a:solidFill>
                  <a:schemeClr val="tx1"/>
                </a:solidFill>
                <a:latin typeface="Times New Roman" pitchFamily="18" charset="0"/>
                <a:cs typeface="Times New Roman" pitchFamily="18" charset="0"/>
              </a:rPr>
              <a:t>термомодернізації</a:t>
            </a:r>
            <a:r>
              <a:rPr lang="uk-UA" dirty="0" smtClean="0">
                <a:solidFill>
                  <a:schemeClr val="tx1"/>
                </a:solidFill>
                <a:latin typeface="Times New Roman" pitchFamily="18" charset="0"/>
                <a:cs typeface="Times New Roman" pitchFamily="18" charset="0"/>
              </a:rPr>
              <a:t>. </a:t>
            </a:r>
          </a:p>
          <a:p>
            <a:r>
              <a:rPr lang="uk-UA" dirty="0" smtClean="0">
                <a:solidFill>
                  <a:schemeClr val="tx1"/>
                </a:solidFill>
                <a:latin typeface="Times New Roman" pitchFamily="18" charset="0"/>
                <a:cs typeface="Times New Roman" pitchFamily="18" charset="0"/>
              </a:rPr>
              <a:t> Також,  були  роз’яснені питання:</a:t>
            </a:r>
          </a:p>
          <a:p>
            <a:r>
              <a:rPr lang="uk-UA" dirty="0" smtClean="0">
                <a:solidFill>
                  <a:schemeClr val="tx1"/>
                </a:solidFill>
                <a:latin typeface="Times New Roman" pitchFamily="18" charset="0"/>
                <a:cs typeface="Times New Roman" pitchFamily="18" charset="0"/>
              </a:rPr>
              <a:t>- як  працює індивідуальний тепловий пункт; </a:t>
            </a:r>
          </a:p>
          <a:p>
            <a:r>
              <a:rPr lang="uk-UA" dirty="0" err="1" smtClean="0">
                <a:solidFill>
                  <a:schemeClr val="tx1"/>
                </a:solidFill>
                <a:latin typeface="Times New Roman" pitchFamily="18" charset="0"/>
                <a:cs typeface="Times New Roman" pitchFamily="18" charset="0"/>
              </a:rPr>
              <a:t>-які</a:t>
            </a:r>
            <a:r>
              <a:rPr lang="uk-UA" dirty="0" smtClean="0">
                <a:solidFill>
                  <a:schemeClr val="tx1"/>
                </a:solidFill>
                <a:latin typeface="Times New Roman" pitchFamily="18" charset="0"/>
                <a:cs typeface="Times New Roman" pitchFamily="18" charset="0"/>
              </a:rPr>
              <a:t> бувають системи опалення та варіанти їх модернізації; </a:t>
            </a:r>
          </a:p>
          <a:p>
            <a:pPr>
              <a:buFontTx/>
              <a:buChar char="-"/>
            </a:pPr>
            <a:r>
              <a:rPr lang="uk-UA" dirty="0" smtClean="0">
                <a:solidFill>
                  <a:schemeClr val="tx1"/>
                </a:solidFill>
                <a:latin typeface="Times New Roman" pitchFamily="18" charset="0"/>
                <a:cs typeface="Times New Roman" pitchFamily="18" charset="0"/>
              </a:rPr>
              <a:t>що  таке «балансування системи опалення»;</a:t>
            </a:r>
          </a:p>
          <a:p>
            <a:pPr>
              <a:buFontTx/>
              <a:buChar char="-"/>
            </a:pPr>
            <a:r>
              <a:rPr lang="uk-UA" dirty="0" smtClean="0">
                <a:solidFill>
                  <a:schemeClr val="tx1"/>
                </a:solidFill>
                <a:latin typeface="Times New Roman" pitchFamily="18" charset="0"/>
                <a:cs typeface="Times New Roman" pitchFamily="18" charset="0"/>
              </a:rPr>
              <a:t> терморегулювання окремих приміщень.</a:t>
            </a:r>
            <a:endParaRPr lang="uk-UA" dirty="0">
              <a:solidFill>
                <a:schemeClr val="tx1"/>
              </a:solidFill>
              <a:latin typeface="Times New Roman" pitchFamily="18" charset="0"/>
              <a:cs typeface="Times New Roman" pitchFamily="18" charset="0"/>
            </a:endParaRPr>
          </a:p>
        </p:txBody>
      </p:sp>
      <p:pic>
        <p:nvPicPr>
          <p:cNvPr id="7" name="Рисунок 6"/>
          <p:cNvPicPr/>
          <p:nvPr/>
        </p:nvPicPr>
        <p:blipFill>
          <a:blip r:embed="rId2" cstate="print"/>
          <a:srcRect l="23570" t="22094" r="23020" b="16756"/>
          <a:stretch>
            <a:fillRect/>
          </a:stretch>
        </p:blipFill>
        <p:spPr bwMode="auto">
          <a:xfrm>
            <a:off x="209550" y="1092200"/>
            <a:ext cx="3581400" cy="2514600"/>
          </a:xfrm>
          <a:prstGeom prst="rect">
            <a:avLst/>
          </a:prstGeom>
          <a:noFill/>
          <a:ln w="9525">
            <a:noFill/>
            <a:miter lim="800000"/>
            <a:headEnd/>
            <a:tailEnd/>
          </a:ln>
        </p:spPr>
      </p:pic>
      <p:pic>
        <p:nvPicPr>
          <p:cNvPr id="9" name="Рисунок 8"/>
          <p:cNvPicPr/>
          <p:nvPr/>
        </p:nvPicPr>
        <p:blipFill>
          <a:blip r:embed="rId3" cstate="print">
            <a:lum bright="20000"/>
          </a:blip>
          <a:srcRect l="23891" t="22057" r="22699" b="18002"/>
          <a:stretch>
            <a:fillRect/>
          </a:stretch>
        </p:blipFill>
        <p:spPr bwMode="auto">
          <a:xfrm>
            <a:off x="3949700" y="1092200"/>
            <a:ext cx="3784600" cy="2514600"/>
          </a:xfrm>
          <a:prstGeom prst="rect">
            <a:avLst/>
          </a:prstGeom>
          <a:noFill/>
          <a:ln w="9525">
            <a:noFill/>
            <a:miter lim="800000"/>
            <a:headEnd/>
            <a:tailEnd/>
          </a:ln>
        </p:spPr>
      </p:pic>
      <p:pic>
        <p:nvPicPr>
          <p:cNvPr id="164" name="Рисунок 163"/>
          <p:cNvPicPr/>
          <p:nvPr/>
        </p:nvPicPr>
        <p:blipFill>
          <a:blip r:embed="rId4" cstate="print"/>
          <a:srcRect l="28220" t="76710" r="15660" b="14744"/>
          <a:stretch>
            <a:fillRect/>
          </a:stretch>
        </p:blipFill>
        <p:spPr bwMode="auto">
          <a:xfrm>
            <a:off x="0" y="5207000"/>
            <a:ext cx="7734300" cy="635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50" y="177800"/>
            <a:ext cx="7129780" cy="923330"/>
          </a:xfrm>
        </p:spPr>
        <p:txBody>
          <a:bodyPr/>
          <a:lstStyle/>
          <a:p>
            <a:pPr algn="ctr"/>
            <a:r>
              <a:rPr lang="uk-UA" b="0" dirty="0" smtClean="0">
                <a:solidFill>
                  <a:schemeClr val="accent3">
                    <a:lumMod val="50000"/>
                  </a:schemeClr>
                </a:solidFill>
                <a:latin typeface="Times New Roman" pitchFamily="18" charset="0"/>
                <a:cs typeface="Times New Roman" pitchFamily="18" charset="0"/>
              </a:rPr>
              <a:t>3 березня 2020  проведено </a:t>
            </a:r>
            <a:r>
              <a:rPr lang="uk-UA" b="0" dirty="0" smtClean="0">
                <a:solidFill>
                  <a:schemeClr val="accent3">
                    <a:lumMod val="50000"/>
                  </a:schemeClr>
                </a:solidFill>
                <a:latin typeface="Times New Roman" pitchFamily="18" charset="0"/>
                <a:cs typeface="Times New Roman" pitchFamily="18" charset="0"/>
              </a:rPr>
              <a:t>тренінг для голів ОСББ на тему: «Практичні аспекти прийняття ОСББ рішень для </a:t>
            </a:r>
            <a:r>
              <a:rPr lang="uk-UA" b="0" dirty="0" err="1" smtClean="0">
                <a:solidFill>
                  <a:schemeClr val="accent3">
                    <a:lumMod val="50000"/>
                  </a:schemeClr>
                </a:solidFill>
                <a:latin typeface="Times New Roman" pitchFamily="18" charset="0"/>
                <a:cs typeface="Times New Roman" pitchFamily="18" charset="0"/>
              </a:rPr>
              <a:t>енергомодернізації</a:t>
            </a:r>
            <a:r>
              <a:rPr lang="uk-UA" b="0" dirty="0" smtClean="0">
                <a:solidFill>
                  <a:schemeClr val="accent3">
                    <a:lumMod val="50000"/>
                  </a:schemeClr>
                </a:solidFill>
                <a:latin typeface="Times New Roman" pitchFamily="18" charset="0"/>
                <a:cs typeface="Times New Roman" pitchFamily="18" charset="0"/>
              </a:rPr>
              <a:t> будинків</a:t>
            </a:r>
            <a:r>
              <a:rPr lang="ru-RU" b="0" dirty="0" smtClean="0">
                <a:solidFill>
                  <a:schemeClr val="accent3">
                    <a:lumMod val="50000"/>
                  </a:schemeClr>
                </a:solidFill>
                <a:latin typeface="Times New Roman" pitchFamily="18" charset="0"/>
                <a:cs typeface="Times New Roman" pitchFamily="18" charset="0"/>
              </a:rPr>
              <a:t>» </a:t>
            </a:r>
            <a:endParaRPr lang="ru-RU" dirty="0">
              <a:solidFill>
                <a:schemeClr val="accent3">
                  <a:lumMod val="50000"/>
                </a:schemeClr>
              </a:solidFill>
              <a:latin typeface="Times New Roman" pitchFamily="18" charset="0"/>
              <a:cs typeface="Times New Roman" pitchFamily="18" charset="0"/>
            </a:endParaRPr>
          </a:p>
        </p:txBody>
      </p:sp>
      <p:sp>
        <p:nvSpPr>
          <p:cNvPr id="3" name="Текст 2"/>
          <p:cNvSpPr>
            <a:spLocks noGrp="1"/>
          </p:cNvSpPr>
          <p:nvPr>
            <p:ph type="body" idx="1"/>
          </p:nvPr>
        </p:nvSpPr>
        <p:spPr>
          <a:xfrm>
            <a:off x="133350" y="3759200"/>
            <a:ext cx="7524750" cy="1077218"/>
          </a:xfrm>
        </p:spPr>
        <p:txBody>
          <a:bodyPr/>
          <a:lstStyle/>
          <a:p>
            <a:r>
              <a:rPr lang="uk-UA" dirty="0" smtClean="0">
                <a:solidFill>
                  <a:schemeClr val="tx1"/>
                </a:solidFill>
                <a:latin typeface="Times New Roman" pitchFamily="18" charset="0"/>
                <a:cs typeface="Times New Roman" pitchFamily="18" charset="0"/>
              </a:rPr>
              <a:t>    ОСББ </a:t>
            </a:r>
            <a:r>
              <a:rPr lang="uk-UA" dirty="0" smtClean="0">
                <a:solidFill>
                  <a:schemeClr val="tx1"/>
                </a:solidFill>
                <a:latin typeface="Times New Roman" pitchFamily="18" charset="0"/>
                <a:cs typeface="Times New Roman" pitchFamily="18" charset="0"/>
              </a:rPr>
              <a:t>долучаються до програми Фонду </a:t>
            </a:r>
            <a:r>
              <a:rPr lang="uk-UA" dirty="0" err="1" smtClean="0">
                <a:solidFill>
                  <a:schemeClr val="tx1"/>
                </a:solidFill>
                <a:latin typeface="Times New Roman" pitchFamily="18" charset="0"/>
                <a:cs typeface="Times New Roman" pitchFamily="18" charset="0"/>
              </a:rPr>
              <a:t>Енергоефективності</a:t>
            </a:r>
            <a:r>
              <a:rPr lang="uk-UA" dirty="0" smtClean="0">
                <a:solidFill>
                  <a:schemeClr val="tx1"/>
                </a:solidFill>
                <a:latin typeface="Times New Roman" pitchFamily="18" charset="0"/>
                <a:cs typeface="Times New Roman" pitchFamily="18" charset="0"/>
              </a:rPr>
              <a:t> з метою впровадження </a:t>
            </a:r>
            <a:r>
              <a:rPr lang="uk-UA" dirty="0" err="1" smtClean="0">
                <a:solidFill>
                  <a:schemeClr val="tx1"/>
                </a:solidFill>
                <a:latin typeface="Times New Roman" pitchFamily="18" charset="0"/>
                <a:cs typeface="Times New Roman" pitchFamily="18" charset="0"/>
              </a:rPr>
              <a:t>енергоефективних</a:t>
            </a:r>
            <a:r>
              <a:rPr lang="uk-UA" dirty="0" smtClean="0">
                <a:solidFill>
                  <a:schemeClr val="tx1"/>
                </a:solidFill>
                <a:latin typeface="Times New Roman" pitchFamily="18" charset="0"/>
                <a:cs typeface="Times New Roman" pitchFamily="18" charset="0"/>
              </a:rPr>
              <a:t> заходів у багатоквартирних будинках та поліпшення комфортних умов проживання.</a:t>
            </a:r>
          </a:p>
          <a:p>
            <a:r>
              <a:rPr lang="uk-UA" dirty="0" smtClean="0">
                <a:solidFill>
                  <a:schemeClr val="tx1"/>
                </a:solidFill>
                <a:latin typeface="Times New Roman" pitchFamily="18" charset="0"/>
                <a:cs typeface="Times New Roman" pitchFamily="18" charset="0"/>
              </a:rPr>
              <a:t>    Під час тренінгу головам правлінь ОСББ розповіли  як провести загальні збори і правильно оформити результати для прийняття рішень для </a:t>
            </a:r>
            <a:r>
              <a:rPr lang="uk-UA" dirty="0" err="1" smtClean="0">
                <a:solidFill>
                  <a:schemeClr val="tx1"/>
                </a:solidFill>
                <a:latin typeface="Times New Roman" pitchFamily="18" charset="0"/>
                <a:cs typeface="Times New Roman" pitchFamily="18" charset="0"/>
              </a:rPr>
              <a:t>енергомодернізації</a:t>
            </a:r>
            <a:r>
              <a:rPr lang="uk-UA" dirty="0" smtClean="0">
                <a:solidFill>
                  <a:schemeClr val="tx1"/>
                </a:solidFill>
                <a:latin typeface="Times New Roman" pitchFamily="18" charset="0"/>
                <a:cs typeface="Times New Roman" pitchFamily="18" charset="0"/>
              </a:rPr>
              <a:t> будівель</a:t>
            </a:r>
            <a:r>
              <a:rPr lang="ru-RU" dirty="0" smtClean="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pic>
        <p:nvPicPr>
          <p:cNvPr id="4" name="Рисунок 3"/>
          <p:cNvPicPr/>
          <p:nvPr/>
        </p:nvPicPr>
        <p:blipFill>
          <a:blip r:embed="rId2" cstate="print"/>
          <a:srcRect l="25712" t="21368" r="23287" b="16239"/>
          <a:stretch>
            <a:fillRect/>
          </a:stretch>
        </p:blipFill>
        <p:spPr bwMode="auto">
          <a:xfrm>
            <a:off x="0" y="1168400"/>
            <a:ext cx="2762250" cy="2543175"/>
          </a:xfrm>
          <a:prstGeom prst="rect">
            <a:avLst/>
          </a:prstGeom>
          <a:noFill/>
          <a:ln w="9525">
            <a:noFill/>
            <a:miter lim="800000"/>
            <a:headEnd/>
            <a:tailEnd/>
          </a:ln>
        </p:spPr>
      </p:pic>
      <p:pic>
        <p:nvPicPr>
          <p:cNvPr id="6" name="Рисунок 5"/>
          <p:cNvPicPr/>
          <p:nvPr/>
        </p:nvPicPr>
        <p:blipFill>
          <a:blip r:embed="rId3" cstate="print"/>
          <a:srcRect l="27803" t="21652" r="28188" b="15954"/>
          <a:stretch>
            <a:fillRect/>
          </a:stretch>
        </p:blipFill>
        <p:spPr bwMode="auto">
          <a:xfrm>
            <a:off x="5086350" y="1168400"/>
            <a:ext cx="2571750" cy="2543175"/>
          </a:xfrm>
          <a:prstGeom prst="rect">
            <a:avLst/>
          </a:prstGeom>
          <a:noFill/>
          <a:ln w="9525">
            <a:noFill/>
            <a:miter lim="800000"/>
            <a:headEnd/>
            <a:tailEnd/>
          </a:ln>
        </p:spPr>
      </p:pic>
      <p:pic>
        <p:nvPicPr>
          <p:cNvPr id="7" name="Рисунок 6"/>
          <p:cNvPicPr/>
          <p:nvPr/>
        </p:nvPicPr>
        <p:blipFill>
          <a:blip r:embed="rId4" cstate="print"/>
          <a:srcRect l="30803" t="21951" r="24351" b="15616"/>
          <a:stretch>
            <a:fillRect/>
          </a:stretch>
        </p:blipFill>
        <p:spPr bwMode="auto">
          <a:xfrm>
            <a:off x="2800350" y="1168400"/>
            <a:ext cx="2209800" cy="2514600"/>
          </a:xfrm>
          <a:prstGeom prst="rect">
            <a:avLst/>
          </a:prstGeom>
          <a:noFill/>
          <a:ln w="9525">
            <a:noFill/>
            <a:miter lim="800000"/>
            <a:headEnd/>
            <a:tailEnd/>
          </a:ln>
        </p:spPr>
      </p:pic>
      <p:pic>
        <p:nvPicPr>
          <p:cNvPr id="8" name="Рисунок 7"/>
          <p:cNvPicPr/>
          <p:nvPr/>
        </p:nvPicPr>
        <p:blipFill>
          <a:blip r:embed="rId5" cstate="print"/>
          <a:srcRect l="28220" t="76710" r="15660" b="14744"/>
          <a:stretch>
            <a:fillRect/>
          </a:stretch>
        </p:blipFill>
        <p:spPr bwMode="auto">
          <a:xfrm>
            <a:off x="0" y="5054600"/>
            <a:ext cx="7734300" cy="635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0"/>
            <a:ext cx="7129780" cy="4154984"/>
          </a:xfrm>
        </p:spPr>
        <p:txBody>
          <a:bodyPr/>
          <a:lstStyle/>
          <a:p>
            <a:pPr algn="ctr"/>
            <a:r>
              <a:rPr lang="uk-UA" sz="1900" b="0" dirty="0" smtClean="0">
                <a:solidFill>
                  <a:schemeClr val="accent3">
                    <a:lumMod val="50000"/>
                  </a:schemeClr>
                </a:solidFill>
                <a:latin typeface="Times New Roman" pitchFamily="18" charset="0"/>
                <a:cs typeface="Times New Roman" pitchFamily="18" charset="0"/>
              </a:rPr>
              <a:t>Нарада з головами правлінь ОСББ за участю </a:t>
            </a:r>
            <a:r>
              <a:rPr lang="uk-UA" sz="1900" b="0" dirty="0" err="1" smtClean="0">
                <a:solidFill>
                  <a:schemeClr val="accent3">
                    <a:lumMod val="50000"/>
                  </a:schemeClr>
                </a:solidFill>
                <a:latin typeface="Times New Roman" pitchFamily="18" charset="0"/>
                <a:cs typeface="Times New Roman" pitchFamily="18" charset="0"/>
              </a:rPr>
              <a:t>КП</a:t>
            </a:r>
            <a:r>
              <a:rPr lang="uk-UA" sz="1900" b="0" dirty="0" smtClean="0">
                <a:solidFill>
                  <a:schemeClr val="accent3">
                    <a:lumMod val="50000"/>
                  </a:schemeClr>
                </a:solidFill>
                <a:latin typeface="Times New Roman" pitchFamily="18" charset="0"/>
                <a:cs typeface="Times New Roman" pitchFamily="18" charset="0"/>
              </a:rPr>
              <a:t> </a:t>
            </a:r>
            <a:r>
              <a:rPr lang="uk-UA" sz="1900" b="0" dirty="0" err="1" smtClean="0">
                <a:solidFill>
                  <a:schemeClr val="accent3">
                    <a:lumMod val="50000"/>
                  </a:schemeClr>
                </a:solidFill>
                <a:latin typeface="Times New Roman" pitchFamily="18" charset="0"/>
                <a:cs typeface="Times New Roman" pitchFamily="18" charset="0"/>
              </a:rPr>
              <a:t>“Центр</a:t>
            </a:r>
            <a:r>
              <a:rPr lang="uk-UA" sz="1900" b="0" dirty="0" smtClean="0">
                <a:solidFill>
                  <a:schemeClr val="accent3">
                    <a:lumMod val="50000"/>
                  </a:schemeClr>
                </a:solidFill>
                <a:latin typeface="Times New Roman" pitchFamily="18" charset="0"/>
                <a:cs typeface="Times New Roman" pitchFamily="18" charset="0"/>
              </a:rPr>
              <a:t> первинної медико-санітарної </a:t>
            </a:r>
            <a:r>
              <a:rPr lang="uk-UA" sz="1900" b="0" dirty="0" err="1" smtClean="0">
                <a:solidFill>
                  <a:schemeClr val="accent3">
                    <a:lumMod val="50000"/>
                  </a:schemeClr>
                </a:solidFill>
                <a:latin typeface="Times New Roman" pitchFamily="18" charset="0"/>
                <a:cs typeface="Times New Roman" pitchFamily="18" charset="0"/>
              </a:rPr>
              <a:t>допомоги”</a:t>
            </a:r>
            <a:r>
              <a:rPr lang="uk-UA" sz="1900" b="0" dirty="0" smtClean="0">
                <a:solidFill>
                  <a:schemeClr val="accent3">
                    <a:lumMod val="50000"/>
                  </a:schemeClr>
                </a:solidFill>
                <a:latin typeface="Times New Roman" pitchFamily="18" charset="0"/>
                <a:cs typeface="Times New Roman" pitchFamily="18" charset="0"/>
              </a:rPr>
              <a:t> </a:t>
            </a:r>
            <a:r>
              <a:rPr lang="uk-UA" sz="1900" dirty="0" smtClean="0">
                <a:solidFill>
                  <a:schemeClr val="accent3">
                    <a:lumMod val="50000"/>
                  </a:schemeClr>
                </a:solidFill>
                <a:latin typeface="Times New Roman" pitchFamily="18" charset="0"/>
                <a:cs typeface="Times New Roman" pitchFamily="18" charset="0"/>
              </a:rPr>
              <a:t>щодо </a:t>
            </a:r>
            <a:r>
              <a:rPr lang="uk-UA" sz="1900" b="0" dirty="0" smtClean="0">
                <a:solidFill>
                  <a:schemeClr val="accent3">
                    <a:lumMod val="50000"/>
                  </a:schemeClr>
                </a:solidFill>
                <a:latin typeface="Times New Roman" pitchFamily="18" charset="0"/>
                <a:cs typeface="Times New Roman" pitchFamily="18" charset="0"/>
              </a:rPr>
              <a:t>заходів профілактики та запобігання  поширенню </a:t>
            </a:r>
            <a:r>
              <a:rPr lang="uk-UA" sz="1900" b="0" dirty="0" err="1" smtClean="0">
                <a:solidFill>
                  <a:schemeClr val="accent3">
                    <a:lumMod val="50000"/>
                  </a:schemeClr>
                </a:solidFill>
                <a:latin typeface="Times New Roman" pitchFamily="18" charset="0"/>
                <a:cs typeface="Times New Roman" pitchFamily="18" charset="0"/>
              </a:rPr>
              <a:t>коронавірусної</a:t>
            </a:r>
            <a:r>
              <a:rPr lang="uk-UA" sz="1900" b="0" dirty="0" smtClean="0">
                <a:solidFill>
                  <a:schemeClr val="accent3">
                    <a:lumMod val="50000"/>
                  </a:schemeClr>
                </a:solidFill>
                <a:latin typeface="Times New Roman" pitchFamily="18" charset="0"/>
                <a:cs typeface="Times New Roman" pitchFamily="18" charset="0"/>
              </a:rPr>
              <a:t> інфекції</a:t>
            </a:r>
            <a:r>
              <a:rPr lang="ru-RU" b="0" dirty="0" smtClean="0"/>
              <a:t/>
            </a:r>
            <a:br>
              <a:rPr lang="ru-RU" b="0" dirty="0" smtClean="0"/>
            </a:br>
            <a:r>
              <a:rPr lang="ru-RU" b="0" dirty="0" smtClean="0"/>
              <a:t/>
            </a:r>
            <a:br>
              <a:rPr lang="ru-RU" b="0" dirty="0" smtClean="0"/>
            </a:br>
            <a:r>
              <a:rPr lang="ru-RU" b="0" dirty="0" smtClean="0"/>
              <a:t/>
            </a:r>
            <a:br>
              <a:rPr lang="ru-RU" b="0" dirty="0" smtClean="0"/>
            </a:br>
            <a:r>
              <a:rPr lang="ru-RU" b="0" dirty="0" smtClean="0"/>
              <a:t/>
            </a:r>
            <a:br>
              <a:rPr lang="ru-RU" b="0" dirty="0" smtClean="0"/>
            </a:br>
            <a:r>
              <a:rPr lang="ru-RU" b="0" dirty="0" smtClean="0"/>
              <a:t/>
            </a:r>
            <a:br>
              <a:rPr lang="ru-RU" b="0" dirty="0" smtClean="0"/>
            </a:br>
            <a:r>
              <a:rPr lang="ru-RU" b="0" dirty="0" smtClean="0"/>
              <a:t/>
            </a:r>
            <a:br>
              <a:rPr lang="ru-RU" b="0" dirty="0" smtClean="0"/>
            </a:br>
            <a:r>
              <a:rPr lang="ru-RU" b="0" dirty="0" smtClean="0"/>
              <a:t/>
            </a:r>
            <a:br>
              <a:rPr lang="ru-RU" b="0" dirty="0" smtClean="0"/>
            </a:br>
            <a:r>
              <a:rPr lang="ru-RU" b="0" dirty="0" smtClean="0"/>
              <a:t/>
            </a:r>
            <a:br>
              <a:rPr lang="ru-RU" b="0" dirty="0" smtClean="0"/>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dirty="0" smtClean="0">
                <a:solidFill>
                  <a:schemeClr val="accent3">
                    <a:lumMod val="50000"/>
                  </a:schemeClr>
                </a:solidFill>
                <a:latin typeface="Times New Roman" pitchFamily="18" charset="0"/>
                <a:cs typeface="Times New Roman" pitchFamily="18" charset="0"/>
              </a:rPr>
              <a:t/>
            </a:r>
            <a:br>
              <a:rPr lang="ru-RU" sz="1800" dirty="0" smtClean="0">
                <a:solidFill>
                  <a:schemeClr val="accent3">
                    <a:lumMod val="50000"/>
                  </a:schemeClr>
                </a:solidFill>
                <a:latin typeface="Times New Roman" pitchFamily="18" charset="0"/>
                <a:cs typeface="Times New Roman" pitchFamily="18" charset="0"/>
              </a:rPr>
            </a:br>
            <a:r>
              <a:rPr lang="ru-RU" sz="1800" dirty="0" smtClean="0">
                <a:solidFill>
                  <a:schemeClr val="accent3">
                    <a:lumMod val="50000"/>
                  </a:schemeClr>
                </a:solidFill>
                <a:latin typeface="Times New Roman" pitchFamily="18" charset="0"/>
                <a:cs typeface="Times New Roman" pitchFamily="18" charset="0"/>
              </a:rPr>
              <a:t/>
            </a:r>
            <a:br>
              <a:rPr lang="ru-RU" sz="1800" dirty="0" smtClean="0">
                <a:solidFill>
                  <a:schemeClr val="accent3">
                    <a:lumMod val="50000"/>
                  </a:schemeClr>
                </a:solidFill>
                <a:latin typeface="Times New Roman" pitchFamily="18" charset="0"/>
                <a:cs typeface="Times New Roman" pitchFamily="18" charset="0"/>
              </a:rPr>
            </a:br>
            <a:endParaRPr lang="ru-RU" sz="1700" dirty="0">
              <a:solidFill>
                <a:schemeClr val="tx1"/>
              </a:solidFill>
              <a:latin typeface="Times New Roman" pitchFamily="18" charset="0"/>
              <a:cs typeface="Times New Roman" pitchFamily="18" charset="0"/>
            </a:endParaRPr>
          </a:p>
        </p:txBody>
      </p:sp>
      <p:pic>
        <p:nvPicPr>
          <p:cNvPr id="4" name="Рисунок 3"/>
          <p:cNvPicPr/>
          <p:nvPr/>
        </p:nvPicPr>
        <p:blipFill>
          <a:blip r:embed="rId2" cstate="print">
            <a:lum bright="20000"/>
          </a:blip>
          <a:srcRect l="23410" t="22222" r="23143" b="15385"/>
          <a:stretch>
            <a:fillRect/>
          </a:stretch>
        </p:blipFill>
        <p:spPr bwMode="auto">
          <a:xfrm>
            <a:off x="57150" y="1549400"/>
            <a:ext cx="4495800" cy="2895600"/>
          </a:xfrm>
          <a:prstGeom prst="rect">
            <a:avLst/>
          </a:prstGeom>
          <a:noFill/>
          <a:ln w="9525">
            <a:noFill/>
            <a:miter lim="800000"/>
            <a:headEnd/>
            <a:tailEnd/>
          </a:ln>
        </p:spPr>
      </p:pic>
      <p:pic>
        <p:nvPicPr>
          <p:cNvPr id="5" name="Рисунок 4"/>
          <p:cNvPicPr/>
          <p:nvPr/>
        </p:nvPicPr>
        <p:blipFill>
          <a:blip r:embed="rId3"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6" name="Рисунок 5"/>
          <p:cNvPicPr/>
          <p:nvPr/>
        </p:nvPicPr>
        <p:blipFill>
          <a:blip r:embed="rId4" cstate="print"/>
          <a:srcRect l="66061" t="17802" r="10689" b="24925"/>
          <a:stretch>
            <a:fillRect/>
          </a:stretch>
        </p:blipFill>
        <p:spPr bwMode="auto">
          <a:xfrm>
            <a:off x="4629150" y="1244600"/>
            <a:ext cx="3105150" cy="3810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0"/>
            <a:ext cx="7129780" cy="615553"/>
          </a:xfrm>
        </p:spPr>
        <p:txBody>
          <a:bodyPr/>
          <a:lstStyle/>
          <a:p>
            <a:pPr algn="ctr"/>
            <a:r>
              <a:rPr lang="uk-UA" dirty="0" smtClean="0">
                <a:solidFill>
                  <a:schemeClr val="accent3">
                    <a:lumMod val="50000"/>
                  </a:schemeClr>
                </a:solidFill>
                <a:latin typeface="Times New Roman" pitchFamily="18" charset="0"/>
                <a:cs typeface="Times New Roman" pitchFamily="18" charset="0"/>
              </a:rPr>
              <a:t>4 березня 2020 </a:t>
            </a:r>
            <a:r>
              <a:rPr lang="uk-UA" b="0" dirty="0" smtClean="0">
                <a:solidFill>
                  <a:schemeClr val="accent3">
                    <a:lumMod val="50000"/>
                  </a:schemeClr>
                </a:solidFill>
                <a:latin typeface="Times New Roman" pitchFamily="18" charset="0"/>
                <a:cs typeface="Times New Roman" pitchFamily="18" charset="0"/>
              </a:rPr>
              <a:t>відбувся тренінг «Нові реалії управління багатоквартирними будинками: юридичні аспекти</a:t>
            </a:r>
            <a:r>
              <a:rPr lang="ru-RU" b="0" dirty="0" smtClean="0">
                <a:solidFill>
                  <a:schemeClr val="accent3">
                    <a:lumMod val="50000"/>
                  </a:schemeClr>
                </a:solidFill>
                <a:latin typeface="Times New Roman" pitchFamily="18" charset="0"/>
                <a:cs typeface="Times New Roman" pitchFamily="18" charset="0"/>
              </a:rPr>
              <a:t>»</a:t>
            </a:r>
            <a:endParaRPr lang="ru-RU" dirty="0">
              <a:solidFill>
                <a:schemeClr val="accent3">
                  <a:lumMod val="50000"/>
                </a:schemeClr>
              </a:solidFill>
              <a:latin typeface="Times New Roman" pitchFamily="18" charset="0"/>
              <a:cs typeface="Times New Roman" pitchFamily="18" charset="0"/>
            </a:endParaRPr>
          </a:p>
        </p:txBody>
      </p:sp>
      <p:sp>
        <p:nvSpPr>
          <p:cNvPr id="3" name="Текст 2"/>
          <p:cNvSpPr>
            <a:spLocks noGrp="1"/>
          </p:cNvSpPr>
          <p:nvPr>
            <p:ph type="body" idx="1"/>
          </p:nvPr>
        </p:nvSpPr>
        <p:spPr>
          <a:xfrm>
            <a:off x="133350" y="3759200"/>
            <a:ext cx="7315200" cy="646331"/>
          </a:xfrm>
        </p:spPr>
        <p:txBody>
          <a:bodyPr/>
          <a:lstStyle/>
          <a:p>
            <a:pPr algn="just"/>
            <a:r>
              <a:rPr lang="ru-RU" dirty="0" smtClean="0">
                <a:solidFill>
                  <a:schemeClr val="tx1"/>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Учасники заходу ознайомилися із новими змінами у житловому законодавстві України, зокрема: щодо організаційних аспектів створення ОСББ та юридичних аспектів діяльності ОСББ.</a:t>
            </a:r>
            <a:endParaRPr lang="uk-UA" dirty="0">
              <a:solidFill>
                <a:schemeClr val="tx1"/>
              </a:solidFill>
              <a:latin typeface="Times New Roman" pitchFamily="18" charset="0"/>
              <a:cs typeface="Times New Roman" pitchFamily="18" charset="0"/>
            </a:endParaRPr>
          </a:p>
        </p:txBody>
      </p:sp>
      <p:pic>
        <p:nvPicPr>
          <p:cNvPr id="4" name="Рисунок 3"/>
          <p:cNvPicPr/>
          <p:nvPr/>
        </p:nvPicPr>
        <p:blipFill>
          <a:blip r:embed="rId2" cstate="print"/>
          <a:srcRect l="35435" t="21937" r="25120" b="14530"/>
          <a:stretch>
            <a:fillRect/>
          </a:stretch>
        </p:blipFill>
        <p:spPr bwMode="auto">
          <a:xfrm>
            <a:off x="5391150" y="1320800"/>
            <a:ext cx="2343150" cy="2209800"/>
          </a:xfrm>
          <a:prstGeom prst="rect">
            <a:avLst/>
          </a:prstGeom>
          <a:noFill/>
          <a:ln w="9525">
            <a:noFill/>
            <a:miter lim="800000"/>
            <a:headEnd/>
            <a:tailEnd/>
          </a:ln>
        </p:spPr>
      </p:pic>
      <p:pic>
        <p:nvPicPr>
          <p:cNvPr id="5" name="Рисунок 4"/>
          <p:cNvPicPr/>
          <p:nvPr/>
        </p:nvPicPr>
        <p:blipFill>
          <a:blip r:embed="rId3" cstate="print"/>
          <a:srcRect l="26937" t="21381" r="23356" b="15616"/>
          <a:stretch>
            <a:fillRect/>
          </a:stretch>
        </p:blipFill>
        <p:spPr bwMode="auto">
          <a:xfrm>
            <a:off x="0" y="1320800"/>
            <a:ext cx="2952750" cy="2181225"/>
          </a:xfrm>
          <a:prstGeom prst="rect">
            <a:avLst/>
          </a:prstGeom>
          <a:noFill/>
          <a:ln w="9525">
            <a:noFill/>
            <a:miter lim="800000"/>
            <a:headEnd/>
            <a:tailEnd/>
          </a:ln>
        </p:spPr>
      </p:pic>
      <p:pic>
        <p:nvPicPr>
          <p:cNvPr id="6" name="Рисунок 5"/>
          <p:cNvPicPr/>
          <p:nvPr/>
        </p:nvPicPr>
        <p:blipFill>
          <a:blip r:embed="rId4" cstate="print"/>
          <a:srcRect l="30867" t="30484" r="36638" b="23932"/>
          <a:stretch>
            <a:fillRect/>
          </a:stretch>
        </p:blipFill>
        <p:spPr bwMode="auto">
          <a:xfrm>
            <a:off x="3028950" y="1320800"/>
            <a:ext cx="2286000" cy="2209800"/>
          </a:xfrm>
          <a:prstGeom prst="rect">
            <a:avLst/>
          </a:prstGeom>
          <a:noFill/>
          <a:ln w="9525">
            <a:noFill/>
            <a:miter lim="800000"/>
            <a:headEnd/>
            <a:tailEnd/>
          </a:ln>
        </p:spPr>
      </p:pic>
      <p:pic>
        <p:nvPicPr>
          <p:cNvPr id="7" name="Рисунок 6"/>
          <p:cNvPicPr/>
          <p:nvPr/>
        </p:nvPicPr>
        <p:blipFill>
          <a:blip r:embed="rId5" cstate="print"/>
          <a:srcRect l="28220" t="76710" r="15660" b="14744"/>
          <a:stretch>
            <a:fillRect/>
          </a:stretch>
        </p:blipFill>
        <p:spPr bwMode="auto">
          <a:xfrm>
            <a:off x="0" y="5054600"/>
            <a:ext cx="7734300" cy="635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550" y="406400"/>
            <a:ext cx="7263130" cy="4170372"/>
          </a:xfrm>
        </p:spPr>
        <p:txBody>
          <a:bodyPr/>
          <a:lstStyle/>
          <a:p>
            <a:pPr>
              <a:spcBef>
                <a:spcPts val="200"/>
              </a:spcBef>
              <a:spcAft>
                <a:spcPts val="200"/>
              </a:spcAft>
            </a:pPr>
            <a:r>
              <a:rPr lang="uk-UA" sz="1700" dirty="0" smtClean="0">
                <a:solidFill>
                  <a:schemeClr val="accent3">
                    <a:lumMod val="50000"/>
                  </a:schemeClr>
                </a:solidFill>
                <a:latin typeface="Times New Roman" pitchFamily="18" charset="0"/>
                <a:cs typeface="Times New Roman" pitchFamily="18" charset="0"/>
              </a:rPr>
              <a:t>   З квітня 2020 року управління муніципального розвитку спільно з </a:t>
            </a:r>
            <a:r>
              <a:rPr lang="ru-RU" sz="1700" b="0" dirty="0" err="1" smtClean="0">
                <a:solidFill>
                  <a:schemeClr val="accent3">
                    <a:lumMod val="50000"/>
                  </a:schemeClr>
                </a:solidFill>
                <a:latin typeface="Times New Roman" pitchFamily="18" charset="0"/>
                <a:cs typeface="Times New Roman" pitchFamily="18" charset="0"/>
              </a:rPr>
              <a:t>Проєктом</a:t>
            </a:r>
            <a:r>
              <a:rPr lang="ru-RU" sz="1700" b="0" dirty="0" smtClean="0">
                <a:solidFill>
                  <a:schemeClr val="accent3">
                    <a:lumMod val="50000"/>
                  </a:schemeClr>
                </a:solidFill>
                <a:latin typeface="Times New Roman" pitchFamily="18" charset="0"/>
                <a:cs typeface="Times New Roman" pitchFamily="18" charset="0"/>
              </a:rPr>
              <a:t> ЄС ПРООН </a:t>
            </a:r>
            <a:r>
              <a:rPr lang="uk-UA" sz="1700" b="0" dirty="0" smtClean="0">
                <a:solidFill>
                  <a:schemeClr val="accent3">
                    <a:lumMod val="50000"/>
                  </a:schemeClr>
                </a:solidFill>
                <a:latin typeface="Times New Roman" pitchFamily="18" charset="0"/>
                <a:cs typeface="Times New Roman" pitchFamily="18" charset="0"/>
              </a:rPr>
              <a:t>«Об’єднання співвласників будинків для впровадження сталих </a:t>
            </a:r>
            <a:r>
              <a:rPr lang="uk-UA" sz="1700" b="0" dirty="0" err="1" smtClean="0">
                <a:solidFill>
                  <a:schemeClr val="accent3">
                    <a:lumMod val="50000"/>
                  </a:schemeClr>
                </a:solidFill>
                <a:latin typeface="Times New Roman" pitchFamily="18" charset="0"/>
                <a:cs typeface="Times New Roman" pitchFamily="18" charset="0"/>
              </a:rPr>
              <a:t>енергоефективних</a:t>
            </a:r>
            <a:r>
              <a:rPr lang="uk-UA" sz="1700" b="0" dirty="0" smtClean="0">
                <a:solidFill>
                  <a:schemeClr val="accent3">
                    <a:lumMod val="50000"/>
                  </a:schemeClr>
                </a:solidFill>
                <a:latin typeface="Times New Roman" pitchFamily="18" charset="0"/>
                <a:cs typeface="Times New Roman" pitchFamily="18" charset="0"/>
              </a:rPr>
              <a:t> рішень» (HOUSES), проект IFC (група Світового банку)та за сприянням Фонду </a:t>
            </a:r>
            <a:r>
              <a:rPr lang="uk-UA" sz="1700" b="0" dirty="0" err="1" smtClean="0">
                <a:solidFill>
                  <a:schemeClr val="accent3">
                    <a:lumMod val="50000"/>
                  </a:schemeClr>
                </a:solidFill>
                <a:latin typeface="Times New Roman" pitchFamily="18" charset="0"/>
                <a:cs typeface="Times New Roman" pitchFamily="18" charset="0"/>
              </a:rPr>
              <a:t>Енергоефективності</a:t>
            </a:r>
            <a:r>
              <a:rPr lang="uk-UA" sz="1700" b="0" dirty="0" smtClean="0">
                <a:solidFill>
                  <a:schemeClr val="accent3">
                    <a:lumMod val="50000"/>
                  </a:schemeClr>
                </a:solidFill>
                <a:latin typeface="Times New Roman" pitchFamily="18" charset="0"/>
                <a:cs typeface="Times New Roman" pitchFamily="18" charset="0"/>
              </a:rPr>
              <a:t> почали </a:t>
            </a:r>
            <a:r>
              <a:rPr lang="uk-UA" sz="1700" b="0" dirty="0" smtClean="0">
                <a:solidFill>
                  <a:schemeClr val="accent3">
                    <a:lumMod val="50000"/>
                  </a:schemeClr>
                </a:solidFill>
                <a:latin typeface="Times New Roman" pitchFamily="18" charset="0"/>
                <a:cs typeface="Times New Roman" pitchFamily="18" charset="0"/>
              </a:rPr>
              <a:t>проводити дистанційні </a:t>
            </a:r>
            <a:r>
              <a:rPr lang="uk-UA" sz="1700" b="0" dirty="0" err="1" smtClean="0">
                <a:solidFill>
                  <a:schemeClr val="accent3">
                    <a:lumMod val="50000"/>
                  </a:schemeClr>
                </a:solidFill>
                <a:latin typeface="Times New Roman" pitchFamily="18" charset="0"/>
                <a:cs typeface="Times New Roman" pitchFamily="18" charset="0"/>
              </a:rPr>
              <a:t>онлайн</a:t>
            </a:r>
            <a:r>
              <a:rPr lang="uk-UA" sz="1700" b="0" dirty="0" smtClean="0">
                <a:solidFill>
                  <a:schemeClr val="accent3">
                    <a:lumMod val="50000"/>
                  </a:schemeClr>
                </a:solidFill>
                <a:latin typeface="Times New Roman" pitchFamily="18" charset="0"/>
                <a:cs typeface="Times New Roman" pitchFamily="18" charset="0"/>
              </a:rPr>
              <a:t> навчання та тренінги для голів правлінь ОСББ на актуальні теми: </a:t>
            </a:r>
            <a:r>
              <a:rPr lang="uk-UA" sz="300" b="0" dirty="0" smtClean="0">
                <a:solidFill>
                  <a:schemeClr val="accent3">
                    <a:lumMod val="50000"/>
                  </a:schemeClr>
                </a:solidFill>
                <a:latin typeface="Times New Roman" pitchFamily="18" charset="0"/>
                <a:cs typeface="Times New Roman" pitchFamily="18" charset="0"/>
              </a:rPr>
              <a:t/>
            </a:r>
            <a:br>
              <a:rPr lang="uk-UA" sz="300" b="0" dirty="0" smtClean="0">
                <a:solidFill>
                  <a:schemeClr val="accent3">
                    <a:lumMod val="50000"/>
                  </a:schemeClr>
                </a:solidFill>
                <a:latin typeface="Times New Roman" pitchFamily="18" charset="0"/>
                <a:cs typeface="Times New Roman" pitchFamily="18" charset="0"/>
              </a:rPr>
            </a:br>
            <a:r>
              <a:rPr lang="uk-UA" sz="300" b="0" dirty="0" smtClean="0">
                <a:solidFill>
                  <a:schemeClr val="accent3">
                    <a:lumMod val="50000"/>
                  </a:schemeClr>
                </a:solidFill>
                <a:latin typeface="Times New Roman" pitchFamily="18" charset="0"/>
                <a:cs typeface="Times New Roman" pitchFamily="18" charset="0"/>
              </a:rPr>
              <a:t/>
            </a:r>
            <a:br>
              <a:rPr lang="uk-UA" sz="300" b="0" dirty="0" smtClean="0">
                <a:solidFill>
                  <a:schemeClr val="accent3">
                    <a:lumMod val="50000"/>
                  </a:schemeClr>
                </a:solidFill>
                <a:latin typeface="Times New Roman" pitchFamily="18" charset="0"/>
                <a:cs typeface="Times New Roman" pitchFamily="18" charset="0"/>
              </a:rPr>
            </a:br>
            <a:r>
              <a:rPr lang="uk-UA" sz="300" b="0" dirty="0" smtClean="0">
                <a:solidFill>
                  <a:schemeClr val="accent3">
                    <a:lumMod val="75000"/>
                  </a:schemeClr>
                </a:solidFill>
                <a:latin typeface="Times New Roman" pitchFamily="18" charset="0"/>
                <a:cs typeface="Times New Roman" pitchFamily="18" charset="0"/>
              </a:rPr>
              <a:t/>
            </a:r>
            <a:br>
              <a:rPr lang="uk-UA" sz="300" b="0" dirty="0" smtClean="0">
                <a:solidFill>
                  <a:schemeClr val="accent3">
                    <a:lumMod val="7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 про ухвалення рішень співвласниками </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у період карантинних обмежень,</a:t>
            </a:r>
            <a:r>
              <a:rPr lang="uk-UA" sz="1500" b="0" i="1" dirty="0" smtClean="0">
                <a:solidFill>
                  <a:schemeClr val="tx1">
                    <a:lumMod val="95000"/>
                    <a:lumOff val="5000"/>
                  </a:schemeClr>
                </a:solidFill>
                <a:latin typeface="Times New Roman" pitchFamily="18" charset="0"/>
                <a:cs typeface="Times New Roman" pitchFamily="18" charset="0"/>
              </a:rPr>
              <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 </a:t>
            </a:r>
            <a:r>
              <a:rPr lang="uk-UA" sz="1500" b="0" i="1" dirty="0" smtClean="0">
                <a:solidFill>
                  <a:schemeClr val="tx1">
                    <a:lumMod val="95000"/>
                    <a:lumOff val="5000"/>
                  </a:schemeClr>
                </a:solidFill>
                <a:latin typeface="Times New Roman" pitchFamily="18" charset="0"/>
                <a:cs typeface="Times New Roman" pitchFamily="18" charset="0"/>
              </a:rPr>
              <a:t>як ОСББ підготувати якісну заявку</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до Фонду </a:t>
            </a:r>
            <a:r>
              <a:rPr lang="uk-UA" sz="1500" b="0" i="1" dirty="0" err="1" smtClean="0">
                <a:solidFill>
                  <a:schemeClr val="tx1">
                    <a:lumMod val="95000"/>
                    <a:lumOff val="5000"/>
                  </a:schemeClr>
                </a:solidFill>
                <a:latin typeface="Times New Roman" pitchFamily="18" charset="0"/>
                <a:cs typeface="Times New Roman" pitchFamily="18" charset="0"/>
              </a:rPr>
              <a:t>Енергоефективності</a:t>
            </a:r>
            <a:r>
              <a:rPr lang="uk-UA" sz="1500" b="0" i="1" dirty="0" smtClean="0">
                <a:solidFill>
                  <a:schemeClr val="tx1">
                    <a:lumMod val="95000"/>
                    <a:lumOff val="5000"/>
                  </a:schemeClr>
                </a:solidFill>
                <a:latin typeface="Times New Roman" pitchFamily="18" charset="0"/>
                <a:cs typeface="Times New Roman" pitchFamily="18" charset="0"/>
              </a:rPr>
              <a:t>, </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 фінансові аспекти програми </a:t>
            </a:r>
            <a:r>
              <a:rPr lang="uk-UA" sz="1500" b="0" i="1" dirty="0" err="1" smtClean="0">
                <a:solidFill>
                  <a:schemeClr val="tx1">
                    <a:lumMod val="95000"/>
                    <a:lumOff val="5000"/>
                  </a:schemeClr>
                </a:solidFill>
                <a:latin typeface="Times New Roman" pitchFamily="18" charset="0"/>
                <a:cs typeface="Times New Roman" pitchFamily="18" charset="0"/>
              </a:rPr>
              <a:t>Енергодім</a:t>
            </a:r>
            <a:r>
              <a:rPr lang="uk-UA" sz="1500" b="0" i="1" dirty="0" smtClean="0">
                <a:solidFill>
                  <a:schemeClr val="tx1">
                    <a:lumMod val="95000"/>
                    <a:lumOff val="5000"/>
                  </a:schemeClr>
                </a:solidFill>
                <a:latin typeface="Times New Roman" pitchFamily="18" charset="0"/>
                <a:cs typeface="Times New Roman" pitchFamily="18" charset="0"/>
              </a:rPr>
              <a:t>, </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 </a:t>
            </a:r>
            <a:r>
              <a:rPr lang="uk-UA" sz="1600" b="0" i="1" dirty="0" smtClean="0">
                <a:solidFill>
                  <a:schemeClr val="tx1"/>
                </a:solidFill>
                <a:latin typeface="Times New Roman" pitchFamily="18" charset="0"/>
                <a:cs typeface="Times New Roman" pitchFamily="18" charset="0"/>
              </a:rPr>
              <a:t>бухгалтерський </a:t>
            </a:r>
            <a:r>
              <a:rPr lang="uk-UA" sz="1600" b="0" i="1" dirty="0" smtClean="0">
                <a:solidFill>
                  <a:schemeClr val="tx1"/>
                </a:solidFill>
                <a:latin typeface="Times New Roman" pitchFamily="18" charset="0"/>
                <a:cs typeface="Times New Roman" pitchFamily="18" charset="0"/>
              </a:rPr>
              <a:t>облік в ОСББ,</a:t>
            </a:r>
            <a:br>
              <a:rPr lang="uk-UA" sz="1600" b="0" i="1" dirty="0" smtClean="0">
                <a:solidFill>
                  <a:schemeClr val="tx1"/>
                </a:solidFill>
                <a:latin typeface="Times New Roman" pitchFamily="18" charset="0"/>
                <a:cs typeface="Times New Roman" pitchFamily="18" charset="0"/>
              </a:rPr>
            </a:br>
            <a:r>
              <a:rPr lang="uk-UA" sz="1600" b="0" i="1" dirty="0" smtClean="0">
                <a:solidFill>
                  <a:schemeClr val="tx1"/>
                </a:solidFill>
                <a:latin typeface="Times New Roman" pitchFamily="18" charset="0"/>
                <a:cs typeface="Times New Roman" pitchFamily="18" charset="0"/>
              </a:rPr>
              <a:t> податкова та фінансова </a:t>
            </a:r>
            <a:r>
              <a:rPr lang="uk-UA" sz="1600" b="0" i="1" dirty="0" smtClean="0">
                <a:solidFill>
                  <a:schemeClr val="tx1"/>
                </a:solidFill>
                <a:latin typeface="Times New Roman" pitchFamily="18" charset="0"/>
                <a:cs typeface="Times New Roman" pitchFamily="18" charset="0"/>
              </a:rPr>
              <a:t>звітність</a:t>
            </a:r>
            <a:r>
              <a:rPr lang="uk-UA" sz="1500" b="0" i="1" dirty="0" smtClean="0">
                <a:solidFill>
                  <a:schemeClr val="tx1">
                    <a:lumMod val="95000"/>
                    <a:lumOff val="5000"/>
                  </a:schemeClr>
                </a:solidFill>
                <a:latin typeface="Times New Roman" pitchFamily="18" charset="0"/>
                <a:cs typeface="Times New Roman" pitchFamily="18" charset="0"/>
              </a:rPr>
              <a:t>,</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 </a:t>
            </a:r>
            <a:r>
              <a:rPr lang="uk-UA" sz="1600" b="0" i="1" dirty="0" smtClean="0">
                <a:solidFill>
                  <a:schemeClr val="tx1"/>
                </a:solidFill>
                <a:latin typeface="Times New Roman" pitchFamily="18" charset="0"/>
                <a:cs typeface="Times New Roman" pitchFamily="18" charset="0"/>
              </a:rPr>
              <a:t>трудові </a:t>
            </a:r>
            <a:r>
              <a:rPr lang="uk-UA" sz="1600" b="0" i="1" dirty="0" smtClean="0">
                <a:solidFill>
                  <a:schemeClr val="tx1"/>
                </a:solidFill>
                <a:latin typeface="Times New Roman" pitchFamily="18" charset="0"/>
                <a:cs typeface="Times New Roman" pitchFamily="18" charset="0"/>
              </a:rPr>
              <a:t>відносини, штатний розклад </a:t>
            </a:r>
            <a:br>
              <a:rPr lang="uk-UA" sz="1600" b="0" i="1" dirty="0" smtClean="0">
                <a:solidFill>
                  <a:schemeClr val="tx1"/>
                </a:solidFill>
                <a:latin typeface="Times New Roman" pitchFamily="18" charset="0"/>
                <a:cs typeface="Times New Roman" pitchFamily="18" charset="0"/>
              </a:rPr>
            </a:br>
            <a:r>
              <a:rPr lang="uk-UA" sz="1600" b="0" i="1" dirty="0" smtClean="0">
                <a:solidFill>
                  <a:schemeClr val="tx1"/>
                </a:solidFill>
                <a:latin typeface="Times New Roman" pitchFamily="18" charset="0"/>
                <a:cs typeface="Times New Roman" pitchFamily="18" charset="0"/>
              </a:rPr>
              <a:t>і порядок оплата виборних посад та ін</a:t>
            </a:r>
            <a:r>
              <a:rPr lang="uk-UA" sz="1600" b="0" i="1" dirty="0" smtClean="0">
                <a:solidFill>
                  <a:schemeClr val="tx1"/>
                </a:solidFill>
                <a:latin typeface="Times New Roman" pitchFamily="18" charset="0"/>
                <a:cs typeface="Times New Roman" pitchFamily="18" charset="0"/>
              </a:rPr>
              <a:t>.</a:t>
            </a:r>
            <a:r>
              <a:rPr lang="uk-UA" sz="1500" b="0" i="1" dirty="0" smtClean="0">
                <a:solidFill>
                  <a:schemeClr val="tx1">
                    <a:lumMod val="95000"/>
                    <a:lumOff val="5000"/>
                  </a:schemeClr>
                </a:solidFill>
                <a:latin typeface="Times New Roman" pitchFamily="18" charset="0"/>
                <a:cs typeface="Times New Roman" pitchFamily="18" charset="0"/>
              </a:rPr>
              <a:t/>
            </a:r>
            <a:br>
              <a:rPr lang="uk-UA" sz="1500" b="0" i="1" dirty="0" smtClean="0">
                <a:solidFill>
                  <a:schemeClr val="tx1">
                    <a:lumMod val="95000"/>
                    <a:lumOff val="5000"/>
                  </a:schemeClr>
                </a:solidFill>
                <a:latin typeface="Times New Roman" pitchFamily="18" charset="0"/>
                <a:cs typeface="Times New Roman" pitchFamily="18" charset="0"/>
              </a:rPr>
            </a:br>
            <a:r>
              <a:rPr lang="uk-UA" sz="300" b="0" i="1" dirty="0" smtClean="0">
                <a:solidFill>
                  <a:schemeClr val="tx1">
                    <a:lumMod val="95000"/>
                    <a:lumOff val="5000"/>
                  </a:schemeClr>
                </a:solidFill>
                <a:latin typeface="Times New Roman" pitchFamily="18" charset="0"/>
                <a:cs typeface="Times New Roman" pitchFamily="18" charset="0"/>
              </a:rPr>
              <a:t/>
            </a:r>
            <a:br>
              <a:rPr lang="uk-UA" sz="300" b="0" i="1" dirty="0" smtClean="0">
                <a:solidFill>
                  <a:schemeClr val="tx1">
                    <a:lumMod val="95000"/>
                    <a:lumOff val="5000"/>
                  </a:schemeClr>
                </a:solidFill>
                <a:latin typeface="Times New Roman" pitchFamily="18" charset="0"/>
                <a:cs typeface="Times New Roman" pitchFamily="18" charset="0"/>
              </a:rPr>
            </a:br>
            <a:r>
              <a:rPr lang="uk-UA" sz="200" b="0" dirty="0" smtClean="0">
                <a:solidFill>
                  <a:schemeClr val="tx1">
                    <a:lumMod val="95000"/>
                    <a:lumOff val="5000"/>
                  </a:schemeClr>
                </a:solidFill>
              </a:rPr>
              <a:t/>
            </a:r>
            <a:br>
              <a:rPr lang="uk-UA" sz="200" b="0" dirty="0" smtClean="0">
                <a:solidFill>
                  <a:schemeClr val="tx1">
                    <a:lumMod val="95000"/>
                    <a:lumOff val="5000"/>
                  </a:schemeClr>
                </a:solidFill>
              </a:rPr>
            </a:br>
            <a:r>
              <a:rPr lang="uk-UA" sz="1900" i="1" dirty="0" smtClean="0">
                <a:solidFill>
                  <a:schemeClr val="accent3">
                    <a:lumMod val="50000"/>
                  </a:schemeClr>
                </a:solidFill>
                <a:latin typeface="Times New Roman" pitchFamily="18" charset="0"/>
                <a:cs typeface="Times New Roman" pitchFamily="18" charset="0"/>
              </a:rPr>
              <a:t>За 2020р. було проведено 148 </a:t>
            </a:r>
            <a:r>
              <a:rPr lang="uk-UA" sz="1900" i="1" dirty="0" err="1" smtClean="0">
                <a:solidFill>
                  <a:schemeClr val="accent3">
                    <a:lumMod val="50000"/>
                  </a:schemeClr>
                </a:solidFill>
                <a:latin typeface="Times New Roman" pitchFamily="18" charset="0"/>
                <a:cs typeface="Times New Roman" pitchFamily="18" charset="0"/>
              </a:rPr>
              <a:t>вебінарів</a:t>
            </a:r>
            <a:r>
              <a:rPr lang="ru-RU" sz="1900" i="1" dirty="0" smtClean="0">
                <a:solidFill>
                  <a:schemeClr val="accent3">
                    <a:lumMod val="50000"/>
                  </a:schemeClr>
                </a:solidFill>
                <a:latin typeface="Times New Roman" pitchFamily="18" charset="0"/>
                <a:cs typeface="Times New Roman" pitchFamily="18" charset="0"/>
              </a:rPr>
              <a:t>.</a:t>
            </a:r>
            <a:endParaRPr lang="ru-RU" sz="1900" i="1" dirty="0">
              <a:solidFill>
                <a:schemeClr val="accent3">
                  <a:lumMod val="50000"/>
                </a:schemeClr>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29698" name="Picture 2" descr="Вебінари з наукометрії: головні метрики сучасної науки. Scopus та Web of  Science"/>
          <p:cNvPicPr>
            <a:picLocks noChangeAspect="1" noChangeArrowheads="1"/>
          </p:cNvPicPr>
          <p:nvPr/>
        </p:nvPicPr>
        <p:blipFill>
          <a:blip r:embed="rId3" cstate="print"/>
          <a:srcRect/>
          <a:stretch>
            <a:fillRect/>
          </a:stretch>
        </p:blipFill>
        <p:spPr bwMode="auto">
          <a:xfrm>
            <a:off x="3655483" y="2082800"/>
            <a:ext cx="3742267" cy="19812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3556</TotalTime>
  <Words>1134</Words>
  <Application>Microsoft Office PowerPoint</Application>
  <PresentationFormat>Произвольный</PresentationFormat>
  <Paragraphs>209</Paragraphs>
  <Slides>21</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21</vt:i4>
      </vt:variant>
    </vt:vector>
  </HeadingPairs>
  <TitlesOfParts>
    <vt:vector size="23" baseType="lpstr">
      <vt:lpstr>Office Theme</vt:lpstr>
      <vt:lpstr>Worksheet</vt:lpstr>
      <vt:lpstr>Звіт управління муніципального розвитку за 2020 рік</vt:lpstr>
      <vt:lpstr>Слайд 2</vt:lpstr>
      <vt:lpstr>Діяльність управління муніципального розвитку</vt:lpstr>
      <vt:lpstr>Проведення семінарів та навчань для ОСББ</vt:lpstr>
      <vt:lpstr>28.01.2020 – проведено для голів ОСББ семінар на тему: «МОДЕРНІЗАЦІя СИСТЕМИ ОПАЛЕННЯ БАГАТОКВАРТИРНОГО БУДИНКУ ТА ДЕ ВЗЯТИ КОШТИ НА РЕАЛІЗАЦІЮ». </vt:lpstr>
      <vt:lpstr>3 березня 2020  проведено тренінг для голів ОСББ на тему: «Практичні аспекти прийняття ОСББ рішень для енергомодернізації будинків» </vt:lpstr>
      <vt:lpstr>Нарада з головами правлінь ОСББ за участю КП “Центр первинної медико-санітарної допомоги” щодо заходів профілактики та запобігання  поширенню коронавірусної інфекції            </vt:lpstr>
      <vt:lpstr>4 березня 2020 відбувся тренінг «Нові реалії управління багатоквартирними будинками: юридичні аспекти»</vt:lpstr>
      <vt:lpstr>   З квітня 2020 року управління муніципального розвитку спільно з Проєктом ЄС ПРООН «Об’єднання співвласників будинків для впровадження сталих енергоефективних рішень» (HOUSES), проект IFC (група Світового банку)та за сприянням Фонду Енергоефективності почали проводити дистанційні онлайн навчання та тренінги для голів правлінь ОСББ на актуальні теми:    - про ухвалення рішень співвласниками  у період карантинних обмежень, - як ОСББ підготувати якісну заявку до Фонду Енергоефективності,  - фінансові аспекти програми Енергодім,  - бухгалтерський облік в ОСББ,  податкова та фінансова звітність, - трудові відносини, штатний розклад  і порядок оплата виборних посад та ін.   За 2020р. було проведено 148 вебінарів.</vt:lpstr>
      <vt:lpstr>   У звязку із запровадженням карантинних обмежень, з метою запобігання поширенню на території України гострої респіраторної хвороби COVID-19, спричиненої коронавірусом SARS-CoV-2, було розроблено  практичні рекомендації про ухвалення рішень співвласниками</vt:lpstr>
      <vt:lpstr>ДОТРИМУЮЧИСЬ ПРОТИЕПІДЕМІЧНИХ ЗАХОДІВ, ОСББ МІСТА НАВЕЛИ ЛАД НА ПРИЛЕГЛИХ ПРИБУДИНКОВИХ ТЕРИТОРІЯХ </vt:lpstr>
      <vt:lpstr>Підготовка ОСББ до зимово-опалювального сезону 2020-2021рр.</vt:lpstr>
      <vt:lpstr>                 </vt:lpstr>
      <vt:lpstr>Слайд 14</vt:lpstr>
      <vt:lpstr>ОСББ Житомира впроваджують енергоефективні заходи шляхом залучення “Теплих кредитів”</vt:lpstr>
      <vt:lpstr>Слайд 16</vt:lpstr>
      <vt:lpstr>Слайд 17</vt:lpstr>
      <vt:lpstr>Слайд 18</vt:lpstr>
      <vt:lpstr>Впродовж 2015-2020 р. ОСББ Житомира впроваджують енергоефективні заходи шляхом залучення “Теплих кредитів”</vt:lpstr>
      <vt:lpstr>Енергоефективні заходи, на які брали кредити ОСББ</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управління муніципального розвитку за 2018 рік</dc:title>
  <dc:creator>User</dc:creator>
  <cp:lastModifiedBy>User</cp:lastModifiedBy>
  <cp:revision>335</cp:revision>
  <dcterms:created xsi:type="dcterms:W3CDTF">2019-01-11T09:29:46Z</dcterms:created>
  <dcterms:modified xsi:type="dcterms:W3CDTF">2023-01-12T12:31:51Z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2016-12-07T00:00:00Z</vt:filetime>
  </property>
  <property fmtid="{D5CDD505-2E9C-101B-9397-08002B2CF9AE}" pid="3" name="Creator">
    <vt:lpwstr>Adobe InDesign CS5 (7.0)</vt:lpwstr>
  </property>
  <property fmtid="{D5CDD505-2E9C-101B-9397-08002B2CF9AE}" pid="4" name="LastSaved">
    <vt:filetime>2019-01-11T00:00:00Z</vt:filetime>
  </property>
</Properties>
</file>