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xls" ContentType="application/vnd.ms-exce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xlsx" ContentType="application/vnd.openxmlformats-officedocument.spreadsheetml.sheet"/>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charts/chart1.xml" ContentType="application/vnd.openxmlformats-officedocument.drawingml.char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345" r:id="rId5"/>
    <p:sldId id="346" r:id="rId6"/>
    <p:sldId id="347" r:id="rId7"/>
    <p:sldId id="348" r:id="rId8"/>
    <p:sldId id="349" r:id="rId9"/>
    <p:sldId id="350" r:id="rId10"/>
    <p:sldId id="351" r:id="rId11"/>
    <p:sldId id="355" r:id="rId12"/>
    <p:sldId id="357" r:id="rId13"/>
    <p:sldId id="358" r:id="rId14"/>
    <p:sldId id="307" r:id="rId15"/>
    <p:sldId id="312" r:id="rId16"/>
    <p:sldId id="340" r:id="rId17"/>
    <p:sldId id="341" r:id="rId18"/>
    <p:sldId id="359" r:id="rId19"/>
    <p:sldId id="283" r:id="rId20"/>
  </p:sldIdLst>
  <p:sldSz cx="7734300" cy="5689600"/>
  <p:notesSz cx="7734300" cy="56896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A3E"/>
    <a:srgbClr val="EF5B2D"/>
    <a:srgbClr val="FF6600"/>
  </p:clrMru>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33" d="100"/>
          <a:sy n="133" d="100"/>
        </p:scale>
        <p:origin x="-1686" y="-84"/>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_____Microsoft_Office_Excel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ru-RU"/>
  <c:chart>
    <c:title>
      <c:tx>
        <c:rich>
          <a:bodyPr/>
          <a:lstStyle/>
          <a:p>
            <a:pPr>
              <a:defRPr>
                <a:latin typeface="Times New Roman" pitchFamily="18" charset="0"/>
                <a:cs typeface="Times New Roman" pitchFamily="18" charset="0"/>
              </a:defRPr>
            </a:pPr>
            <a:r>
              <a:rPr lang="ru-RU">
                <a:latin typeface="Times New Roman" pitchFamily="18" charset="0"/>
                <a:cs typeface="Times New Roman" pitchFamily="18" charset="0"/>
              </a:rPr>
              <a:t>Загальна площа житлового фонду - </a:t>
            </a:r>
          </a:p>
          <a:p>
            <a:pPr>
              <a:defRPr>
                <a:latin typeface="Times New Roman" pitchFamily="18" charset="0"/>
                <a:cs typeface="Times New Roman" pitchFamily="18" charset="0"/>
              </a:defRPr>
            </a:pPr>
            <a:r>
              <a:rPr lang="ru-RU">
                <a:latin typeface="Times New Roman" pitchFamily="18" charset="0"/>
                <a:cs typeface="Times New Roman" pitchFamily="18" charset="0"/>
              </a:rPr>
              <a:t> 4 522</a:t>
            </a:r>
            <a:r>
              <a:rPr lang="ru-RU" baseline="0">
                <a:latin typeface="Times New Roman" pitchFamily="18" charset="0"/>
                <a:cs typeface="Times New Roman" pitchFamily="18" charset="0"/>
              </a:rPr>
              <a:t> 751,95</a:t>
            </a:r>
            <a:r>
              <a:rPr lang="ru-RU">
                <a:latin typeface="Times New Roman" pitchFamily="18" charset="0"/>
                <a:cs typeface="Times New Roman" pitchFamily="18" charset="0"/>
              </a:rPr>
              <a:t>м²</a:t>
            </a:r>
          </a:p>
        </c:rich>
      </c:tx>
      <c:layout>
        <c:manualLayout>
          <c:xMode val="edge"/>
          <c:yMode val="edge"/>
          <c:x val="0.44020813187825225"/>
          <c:y val="2.1658042769674049E-2"/>
        </c:manualLayout>
      </c:layout>
    </c:title>
    <c:view3D>
      <c:rotX val="30"/>
      <c:perspective val="30"/>
    </c:view3D>
    <c:plotArea>
      <c:layout>
        <c:manualLayout>
          <c:layoutTarget val="inner"/>
          <c:xMode val="edge"/>
          <c:yMode val="edge"/>
          <c:x val="0.12997533203086467"/>
          <c:y val="9.1608937483850794E-2"/>
          <c:w val="0.53698629776541063"/>
          <c:h val="0.73679994296039508"/>
        </c:manualLayout>
      </c:layout>
      <c:pie3DChart>
        <c:varyColors val="1"/>
        <c:ser>
          <c:idx val="0"/>
          <c:order val="0"/>
          <c:tx>
            <c:strRef>
              <c:f>Лист1!$B$1</c:f>
              <c:strCache>
                <c:ptCount val="1"/>
                <c:pt idx="0">
                  <c:v>Загальна площа житлового фонду - 4 522 751,95 м²</c:v>
                </c:pt>
              </c:strCache>
            </c:strRef>
          </c:tx>
          <c:explosion val="6"/>
          <c:dLbls>
            <c:dLbl>
              <c:idx val="0"/>
              <c:layout>
                <c:manualLayout>
                  <c:x val="-0.18123778239376528"/>
                  <c:y val="1.6391552092257917E-2"/>
                </c:manualLayout>
              </c:layout>
              <c:showVal val="1"/>
            </c:dLbl>
            <c:dLbl>
              <c:idx val="1"/>
              <c:layout>
                <c:manualLayout>
                  <c:x val="0.10692744311869012"/>
                  <c:y val="-9.0281098282403868E-2"/>
                </c:manualLayout>
              </c:layout>
              <c:showVal val="1"/>
            </c:dLbl>
            <c:dLbl>
              <c:idx val="2"/>
              <c:layout>
                <c:manualLayout>
                  <c:x val="1.005808484465758E-2"/>
                  <c:y val="3.1927788208631516E-3"/>
                </c:manualLayout>
              </c:layout>
              <c:showVal val="1"/>
            </c:dLbl>
            <c:delete val="1"/>
            <c:txPr>
              <a:bodyPr/>
              <a:lstStyle/>
              <a:p>
                <a:pPr>
                  <a:defRPr sz="1800" b="1">
                    <a:latin typeface="Times New Roman" pitchFamily="18" charset="0"/>
                    <a:cs typeface="Times New Roman" pitchFamily="18" charset="0"/>
                  </a:defRPr>
                </a:pPr>
                <a:endParaRPr lang="ru-RU"/>
              </a:p>
            </c:txPr>
          </c:dLbls>
          <c:cat>
            <c:strRef>
              <c:f>Лист1!$A$2:$A$5</c:f>
              <c:strCache>
                <c:ptCount val="3"/>
                <c:pt idx="0">
                  <c:v>ОСББ - 2 204 501,4 м² (ОСББ-421, буд.- 473)</c:v>
                </c:pt>
                <c:pt idx="1">
                  <c:v>Управителі -  2 251 359,55 м² (27 упр. 861 - буд.)</c:v>
                </c:pt>
                <c:pt idx="2">
                  <c:v>ЖБК №1 - 66891 м²</c:v>
                </c:pt>
              </c:strCache>
            </c:strRef>
          </c:cat>
          <c:val>
            <c:numRef>
              <c:f>Лист1!$B$2:$B$5</c:f>
              <c:numCache>
                <c:formatCode>0.0%</c:formatCode>
                <c:ptCount val="4"/>
                <c:pt idx="0">
                  <c:v>0.48700000000000032</c:v>
                </c:pt>
                <c:pt idx="1">
                  <c:v>0.49800000000000033</c:v>
                </c:pt>
                <c:pt idx="2">
                  <c:v>1.4999999999999998E-2</c:v>
                </c:pt>
              </c:numCache>
            </c:numRef>
          </c:val>
        </c:ser>
        <c:ser>
          <c:idx val="1"/>
          <c:order val="1"/>
          <c:tx>
            <c:strRef>
              <c:f>Лист1!$C$1</c:f>
              <c:strCache>
                <c:ptCount val="1"/>
                <c:pt idx="0">
                  <c:v>Площа </c:v>
                </c:pt>
              </c:strCache>
            </c:strRef>
          </c:tx>
          <c:explosion val="25"/>
          <c:cat>
            <c:strRef>
              <c:f>Лист1!$A$2:$A$5</c:f>
              <c:strCache>
                <c:ptCount val="3"/>
                <c:pt idx="0">
                  <c:v>ОСББ - 2 204 501,4 м² (ОСББ-421, буд.- 473)</c:v>
                </c:pt>
                <c:pt idx="1">
                  <c:v>Управителі -  2 251 359,55 м² (27 упр. 861 - буд.)</c:v>
                </c:pt>
                <c:pt idx="2">
                  <c:v>ЖБК №1 - 66891 м²</c:v>
                </c:pt>
              </c:strCache>
            </c:strRef>
          </c:cat>
          <c:val>
            <c:numRef>
              <c:f>Лист1!$C$2:$C$5</c:f>
              <c:numCache>
                <c:formatCode>General</c:formatCode>
                <c:ptCount val="4"/>
                <c:pt idx="0">
                  <c:v>2204501.4</c:v>
                </c:pt>
                <c:pt idx="1">
                  <c:v>2251359.5499999998</c:v>
                </c:pt>
                <c:pt idx="2">
                  <c:v>66891</c:v>
                </c:pt>
                <c:pt idx="3">
                  <c:v>4522751.95</c:v>
                </c:pt>
              </c:numCache>
            </c:numRef>
          </c:val>
        </c:ser>
        <c:ser>
          <c:idx val="2"/>
          <c:order val="2"/>
          <c:tx>
            <c:strRef>
              <c:f>Лист1!$D$1</c:f>
              <c:strCache>
                <c:ptCount val="1"/>
                <c:pt idx="0">
                  <c:v>шт</c:v>
                </c:pt>
              </c:strCache>
            </c:strRef>
          </c:tx>
          <c:explosion val="25"/>
          <c:cat>
            <c:strRef>
              <c:f>Лист1!$A$2:$A$5</c:f>
              <c:strCache>
                <c:ptCount val="3"/>
                <c:pt idx="0">
                  <c:v>ОСББ - 2 204 501,4 м² (ОСББ-421, буд.- 473)</c:v>
                </c:pt>
                <c:pt idx="1">
                  <c:v>Управителі -  2 251 359,55 м² (27 упр. 861 - буд.)</c:v>
                </c:pt>
                <c:pt idx="2">
                  <c:v>ЖБК №1 - 66891 м²</c:v>
                </c:pt>
              </c:strCache>
            </c:strRef>
          </c:cat>
          <c:val>
            <c:numRef>
              <c:f>Лист1!$D$2:$D$5</c:f>
              <c:numCache>
                <c:formatCode>General</c:formatCode>
                <c:ptCount val="4"/>
                <c:pt idx="0">
                  <c:v>421</c:v>
                </c:pt>
                <c:pt idx="1">
                  <c:v>27</c:v>
                </c:pt>
                <c:pt idx="2">
                  <c:v>1</c:v>
                </c:pt>
              </c:numCache>
            </c:numRef>
          </c:val>
        </c:ser>
        <c:ser>
          <c:idx val="3"/>
          <c:order val="3"/>
          <c:tx>
            <c:strRef>
              <c:f>Лист1!$E$1</c:f>
              <c:strCache>
                <c:ptCount val="1"/>
                <c:pt idx="0">
                  <c:v>Буд.</c:v>
                </c:pt>
              </c:strCache>
            </c:strRef>
          </c:tx>
          <c:explosion val="25"/>
          <c:cat>
            <c:strRef>
              <c:f>Лист1!$A$2:$A$5</c:f>
              <c:strCache>
                <c:ptCount val="3"/>
                <c:pt idx="0">
                  <c:v>ОСББ - 2 204 501,4 м² (ОСББ-421, буд.- 473)</c:v>
                </c:pt>
                <c:pt idx="1">
                  <c:v>Управителі -  2 251 359,55 м² (27 упр. 861 - буд.)</c:v>
                </c:pt>
                <c:pt idx="2">
                  <c:v>ЖБК №1 - 66891 м²</c:v>
                </c:pt>
              </c:strCache>
            </c:strRef>
          </c:cat>
          <c:val>
            <c:numRef>
              <c:f>Лист1!$E$2:$E$5</c:f>
              <c:numCache>
                <c:formatCode>General</c:formatCode>
                <c:ptCount val="4"/>
                <c:pt idx="0">
                  <c:v>473</c:v>
                </c:pt>
                <c:pt idx="1">
                  <c:v>861</c:v>
                </c:pt>
                <c:pt idx="2">
                  <c:v>20</c:v>
                </c:pt>
              </c:numCache>
            </c:numRef>
          </c:val>
        </c:ser>
      </c:pie3DChart>
    </c:plotArea>
    <c:legend>
      <c:legendPos val="r"/>
      <c:legendEntry>
        <c:idx val="3"/>
        <c:delete val="1"/>
      </c:legendEntry>
      <c:layout>
        <c:manualLayout>
          <c:xMode val="edge"/>
          <c:yMode val="edge"/>
          <c:x val="0.43023266828488566"/>
          <c:y val="0.72619748956250962"/>
          <c:w val="0.5254635275853673"/>
          <c:h val="0.25772002493520357"/>
        </c:manualLayout>
      </c:layout>
      <c:txPr>
        <a:bodyPr/>
        <a:lstStyle/>
        <a:p>
          <a:pPr>
            <a:defRPr sz="1400">
              <a:latin typeface="Times New Roman" pitchFamily="18" charset="0"/>
              <a:cs typeface="Times New Roman" pitchFamily="18" charset="0"/>
            </a:defRPr>
          </a:pPr>
          <a:endParaRPr lang="ru-RU"/>
        </a:p>
      </c:txPr>
    </c:legend>
    <c:plotVisOnly val="1"/>
  </c:chart>
  <c:externalData r:id="rId1"/>
</c:chartSpace>
</file>

<file path=ppt/drawings/_rels/vmlDrawing1.vml.rels><?xml version="1.0" encoding="UTF-8" standalone="yes"?>
<Relationships xmlns="http://schemas.openxmlformats.org/package/2006/relationships"><Relationship Id="rId1" Type="http://schemas.openxmlformats.org/officeDocument/2006/relationships/image" Target="../media/image2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3351213" cy="284163"/>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4381500" y="0"/>
            <a:ext cx="3351213" cy="284163"/>
          </a:xfrm>
          <a:prstGeom prst="rect">
            <a:avLst/>
          </a:prstGeom>
        </p:spPr>
        <p:txBody>
          <a:bodyPr vert="horz" lIns="91440" tIns="45720" rIns="91440" bIns="45720" rtlCol="0"/>
          <a:lstStyle>
            <a:lvl1pPr algn="r">
              <a:defRPr sz="1200"/>
            </a:lvl1pPr>
          </a:lstStyle>
          <a:p>
            <a:fld id="{E0A79ADB-3B39-4CAC-A754-26F79C6494B3}" type="datetimeFigureOut">
              <a:rPr lang="ru-RU" smtClean="0"/>
              <a:pPr/>
              <a:t>12.01.2023</a:t>
            </a:fld>
            <a:endParaRPr lang="ru-RU"/>
          </a:p>
        </p:txBody>
      </p:sp>
      <p:sp>
        <p:nvSpPr>
          <p:cNvPr id="4" name="Образ слайда 3"/>
          <p:cNvSpPr>
            <a:spLocks noGrp="1" noRot="1" noChangeAspect="1"/>
          </p:cNvSpPr>
          <p:nvPr>
            <p:ph type="sldImg" idx="2"/>
          </p:nvPr>
        </p:nvSpPr>
        <p:spPr>
          <a:xfrm>
            <a:off x="2416175" y="427038"/>
            <a:ext cx="2901950" cy="21336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773113" y="2701925"/>
            <a:ext cx="6188075" cy="25606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5403850"/>
            <a:ext cx="3351213" cy="284163"/>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4381500" y="5403850"/>
            <a:ext cx="3351213" cy="284163"/>
          </a:xfrm>
          <a:prstGeom prst="rect">
            <a:avLst/>
          </a:prstGeom>
        </p:spPr>
        <p:txBody>
          <a:bodyPr vert="horz" lIns="91440" tIns="45720" rIns="91440" bIns="45720" rtlCol="0" anchor="b"/>
          <a:lstStyle>
            <a:lvl1pPr algn="r">
              <a:defRPr sz="1200"/>
            </a:lvl1pPr>
          </a:lstStyle>
          <a:p>
            <a:fld id="{C75498B4-A1F3-412B-BB30-72E6B8B77A61}"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580548" y="1763776"/>
            <a:ext cx="6579552" cy="119481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161097" y="3186176"/>
            <a:ext cx="5418455" cy="14224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sz="half" idx="2"/>
          </p:nvPr>
        </p:nvSpPr>
        <p:spPr>
          <a:xfrm>
            <a:off x="444500" y="1012825"/>
            <a:ext cx="3256915" cy="34137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4" name="Holder 4"/>
          <p:cNvSpPr>
            <a:spLocks noGrp="1"/>
          </p:cNvSpPr>
          <p:nvPr>
            <p:ph sz="half" idx="3"/>
          </p:nvPr>
        </p:nvSpPr>
        <p:spPr>
          <a:xfrm>
            <a:off x="4223732" y="1304925"/>
            <a:ext cx="2988309" cy="3337560"/>
          </a:xfrm>
          <a:prstGeom prst="rect">
            <a:avLst/>
          </a:prstGeom>
        </p:spPr>
        <p:txBody>
          <a:bodyPr wrap="square" lIns="0" tIns="0" rIns="0" bIns="0">
            <a:spAutoFit/>
          </a:bodyPr>
          <a:lstStyle>
            <a:lvl1pPr>
              <a:defRPr sz="900" b="0" i="0">
                <a:solidFill>
                  <a:srgbClr val="231F20"/>
                </a:solidFill>
                <a:latin typeface="Calibri"/>
                <a:cs typeface="Calibri"/>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0" y="0"/>
            <a:ext cx="7739989" cy="5687999"/>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4553991" y="1422006"/>
            <a:ext cx="3186430" cy="1278255"/>
          </a:xfrm>
          <a:custGeom>
            <a:avLst/>
            <a:gdLst/>
            <a:ahLst/>
            <a:cxnLst/>
            <a:rect l="l" t="t" r="r" b="b"/>
            <a:pathLst>
              <a:path w="3186429" h="1278255">
                <a:moveTo>
                  <a:pt x="0" y="1278000"/>
                </a:moveTo>
                <a:lnTo>
                  <a:pt x="3185998" y="1278000"/>
                </a:lnTo>
                <a:lnTo>
                  <a:pt x="3185998" y="0"/>
                </a:lnTo>
                <a:lnTo>
                  <a:pt x="0" y="0"/>
                </a:lnTo>
                <a:lnTo>
                  <a:pt x="0" y="1278000"/>
                </a:lnTo>
                <a:close/>
              </a:path>
            </a:pathLst>
          </a:custGeom>
          <a:solidFill>
            <a:srgbClr val="939598"/>
          </a:solid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2000" b="1" i="0">
                <a:solidFill>
                  <a:srgbClr val="F04C23"/>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05434" y="381000"/>
            <a:ext cx="7129780" cy="575944"/>
          </a:xfrm>
          <a:prstGeom prst="rect">
            <a:avLst/>
          </a:prstGeom>
        </p:spPr>
        <p:txBody>
          <a:bodyPr wrap="square" lIns="0" tIns="0" rIns="0" bIns="0">
            <a:spAutoFit/>
          </a:bodyPr>
          <a:lstStyle>
            <a:lvl1pPr>
              <a:defRPr sz="2000" b="1" i="0">
                <a:solidFill>
                  <a:srgbClr val="F04C23"/>
                </a:solidFill>
                <a:latin typeface="Calibri"/>
                <a:cs typeface="Calibri"/>
              </a:defRPr>
            </a:lvl1pPr>
          </a:lstStyle>
          <a:p>
            <a:endParaRPr/>
          </a:p>
        </p:txBody>
      </p:sp>
      <p:sp>
        <p:nvSpPr>
          <p:cNvPr id="3" name="Holder 3"/>
          <p:cNvSpPr>
            <a:spLocks noGrp="1"/>
          </p:cNvSpPr>
          <p:nvPr>
            <p:ph type="body" idx="1"/>
          </p:nvPr>
        </p:nvSpPr>
        <p:spPr>
          <a:xfrm>
            <a:off x="1063318" y="972461"/>
            <a:ext cx="3852545" cy="2233295"/>
          </a:xfrm>
          <a:prstGeom prst="rect">
            <a:avLst/>
          </a:prstGeom>
        </p:spPr>
        <p:txBody>
          <a:bodyPr wrap="square" lIns="0" tIns="0" rIns="0" bIns="0">
            <a:spAutoFit/>
          </a:bodyPr>
          <a:lstStyle>
            <a:lvl1pPr>
              <a:defRPr sz="1400" b="0" i="0">
                <a:solidFill>
                  <a:srgbClr val="A1A3A6"/>
                </a:solidFill>
                <a:latin typeface="Calibri"/>
                <a:cs typeface="Calibri"/>
              </a:defRPr>
            </a:lvl1pPr>
          </a:lstStyle>
          <a:p>
            <a:endParaRPr/>
          </a:p>
        </p:txBody>
      </p:sp>
      <p:sp>
        <p:nvSpPr>
          <p:cNvPr id="4" name="Holder 4"/>
          <p:cNvSpPr>
            <a:spLocks noGrp="1"/>
          </p:cNvSpPr>
          <p:nvPr>
            <p:ph type="ftr" sz="quarter" idx="5"/>
          </p:nvPr>
        </p:nvSpPr>
        <p:spPr>
          <a:xfrm>
            <a:off x="2631821" y="5291328"/>
            <a:ext cx="2477008" cy="28448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387032" y="5291328"/>
            <a:ext cx="1780349" cy="28448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1/12/2023</a:t>
            </a:fld>
            <a:endParaRPr lang="en-US"/>
          </a:p>
        </p:txBody>
      </p:sp>
      <p:sp>
        <p:nvSpPr>
          <p:cNvPr id="6" name="Holder 6"/>
          <p:cNvSpPr>
            <a:spLocks noGrp="1"/>
          </p:cNvSpPr>
          <p:nvPr>
            <p:ph type="sldNum" sz="quarter" idx="7"/>
          </p:nvPr>
        </p:nvSpPr>
        <p:spPr>
          <a:xfrm>
            <a:off x="5573268" y="5291328"/>
            <a:ext cx="1780349" cy="28448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27.jpe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9.png"/><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oleObject" Target="../embeddings/_____Microsoft_Office_Excel_97-20031.xls"/><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29.jpeg"/><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image" Target="../media/image6.png"/><Relationship Id="rId7" Type="http://schemas.openxmlformats.org/officeDocument/2006/relationships/image" Target="../media/image31.pn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0.jpeg"/><Relationship Id="rId5" Type="http://schemas.openxmlformats.org/officeDocument/2006/relationships/image" Target="../media/image9.png"/><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4.jpe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9.pn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jpe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9.jpeg"/><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0.png"/><Relationship Id="rId1" Type="http://schemas.openxmlformats.org/officeDocument/2006/relationships/slideLayout" Target="../slideLayouts/slideLayout2.xml"/><Relationship Id="rId4" Type="http://schemas.openxmlformats.org/officeDocument/2006/relationships/image" Target="../media/image2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781550" y="1397000"/>
            <a:ext cx="2667000" cy="1028486"/>
          </a:xfrm>
          <a:prstGeom prst="rect">
            <a:avLst/>
          </a:prstGeom>
        </p:spPr>
        <p:txBody>
          <a:bodyPr vert="horz" wrap="square" lIns="0" tIns="27939" rIns="0" bIns="0" rtlCol="0">
            <a:spAutoFit/>
          </a:bodyPr>
          <a:lstStyle/>
          <a:p>
            <a:pPr marL="12700" marR="5080" algn="ctr">
              <a:lnSpc>
                <a:spcPts val="2600"/>
              </a:lnSpc>
              <a:spcBef>
                <a:spcPts val="219"/>
              </a:spcBef>
            </a:pPr>
            <a:r>
              <a:rPr lang="uk-UA" sz="2200" spc="10" dirty="0" smtClean="0">
                <a:solidFill>
                  <a:srgbClr val="FFFFFF"/>
                </a:solidFill>
              </a:rPr>
              <a:t>Звіт управління муніципального розвитку за 20</a:t>
            </a:r>
            <a:r>
              <a:rPr lang="en-US" sz="2200" spc="10" dirty="0" smtClean="0">
                <a:solidFill>
                  <a:srgbClr val="FFFFFF"/>
                </a:solidFill>
              </a:rPr>
              <a:t>2</a:t>
            </a:r>
            <a:r>
              <a:rPr lang="uk-UA" sz="2200" spc="10" dirty="0" smtClean="0">
                <a:solidFill>
                  <a:srgbClr val="FFFFFF"/>
                </a:solidFill>
              </a:rPr>
              <a:t>1 рік</a:t>
            </a:r>
            <a:endParaRPr sz="22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50" y="101600"/>
            <a:ext cx="7129780" cy="1107996"/>
          </a:xfrm>
        </p:spPr>
        <p:txBody>
          <a:bodyPr/>
          <a:lstStyle/>
          <a:p>
            <a:pPr algn="ctr"/>
            <a:r>
              <a:rPr lang="uk-UA" sz="2400" dirty="0" smtClean="0">
                <a:solidFill>
                  <a:srgbClr val="FF0000"/>
                </a:solidFill>
                <a:latin typeface="Times New Roman" pitchFamily="18" charset="0"/>
                <a:cs typeface="Times New Roman" pitchFamily="18" charset="0"/>
              </a:rPr>
              <a:t>09 вересня 2021 відбувся семінар на тему: </a:t>
            </a:r>
            <a:br>
              <a:rPr lang="uk-UA" sz="2400" dirty="0" smtClean="0">
                <a:solidFill>
                  <a:srgbClr val="FF0000"/>
                </a:solidFill>
                <a:latin typeface="Times New Roman" pitchFamily="18" charset="0"/>
                <a:cs typeface="Times New Roman" pitchFamily="18" charset="0"/>
              </a:rPr>
            </a:br>
            <a:r>
              <a:rPr lang="uk-UA" sz="2400" dirty="0" err="1" smtClean="0">
                <a:solidFill>
                  <a:srgbClr val="FF0000"/>
                </a:solidFill>
                <a:latin typeface="Times New Roman" pitchFamily="18" charset="0"/>
                <a:cs typeface="Times New Roman" pitchFamily="18" charset="0"/>
              </a:rPr>
              <a:t>“Організація</a:t>
            </a:r>
            <a:r>
              <a:rPr lang="uk-UA" sz="2400" dirty="0" smtClean="0">
                <a:solidFill>
                  <a:srgbClr val="FF0000"/>
                </a:solidFill>
                <a:latin typeface="Times New Roman" pitchFamily="18" charset="0"/>
                <a:cs typeface="Times New Roman" pitchFamily="18" charset="0"/>
              </a:rPr>
              <a:t> ефективної діяльності ОСББ”</a:t>
            </a:r>
            <a:br>
              <a:rPr lang="uk-UA" sz="2400" dirty="0" smtClean="0">
                <a:solidFill>
                  <a:srgbClr val="FF0000"/>
                </a:solidFill>
                <a:latin typeface="Times New Roman" pitchFamily="18" charset="0"/>
                <a:cs typeface="Times New Roman" pitchFamily="18" charset="0"/>
              </a:rPr>
            </a:br>
            <a:endParaRPr lang="ru-RU" sz="2400" dirty="0">
              <a:solidFill>
                <a:srgbClr val="FF0000"/>
              </a:solidFill>
              <a:latin typeface="Times New Roman" pitchFamily="18" charset="0"/>
              <a:cs typeface="Times New Roman" pitchFamily="18" charset="0"/>
            </a:endParaRPr>
          </a:p>
        </p:txBody>
      </p:sp>
      <p:sp>
        <p:nvSpPr>
          <p:cNvPr id="3" name="Текст 2"/>
          <p:cNvSpPr>
            <a:spLocks noGrp="1"/>
          </p:cNvSpPr>
          <p:nvPr>
            <p:ph type="body" idx="1"/>
          </p:nvPr>
        </p:nvSpPr>
        <p:spPr>
          <a:xfrm>
            <a:off x="285750" y="1168400"/>
            <a:ext cx="7010400" cy="1371600"/>
          </a:xfrm>
        </p:spPr>
        <p:txBody>
          <a:bodyPr/>
          <a:lstStyle/>
          <a:p>
            <a:pPr algn="just"/>
            <a:r>
              <a:rPr lang="uk-UA" dirty="0" smtClean="0">
                <a:solidFill>
                  <a:schemeClr val="tx1"/>
                </a:solidFill>
                <a:latin typeface="Times New Roman" pitchFamily="18" charset="0"/>
                <a:cs typeface="Times New Roman" pitchFamily="18" charset="0"/>
              </a:rPr>
              <a:t>Спільно з громадською спілкою «Асоціація управителів житла України» та  ТОВ «Інститут муніципального менеджменту» проведено семінар для ОСББ, учасники якого обговорили тенденції розвитку сфери управління багатоквартирними будинками в Україні,  особливості взаємовідносин ОСББ з енергопостачальними організаціями, надавачами житлово-комунальних послуг та іншими суб’єктами господарювання,  а також проблемні аспекти організації роботи зі співвласниками та прийняття рішень ОСББ тощо.</a:t>
            </a: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endParaRPr lang="uk-UA" dirty="0" smtClean="0">
              <a:solidFill>
                <a:schemeClr val="tx1"/>
              </a:solidFill>
            </a:endParaRPr>
          </a:p>
          <a:p>
            <a:pPr algn="ctr"/>
            <a:endParaRPr lang="ru-RU" dirty="0" smtClean="0">
              <a:solidFill>
                <a:schemeClr val="tx1"/>
              </a:solidFill>
            </a:endParaRPr>
          </a:p>
        </p:txBody>
      </p:sp>
      <p:pic>
        <p:nvPicPr>
          <p:cNvPr id="4098" name="Picture 2" descr="undefined"/>
          <p:cNvPicPr>
            <a:picLocks noChangeAspect="1" noChangeArrowheads="1"/>
          </p:cNvPicPr>
          <p:nvPr/>
        </p:nvPicPr>
        <p:blipFill>
          <a:blip r:embed="rId2" cstate="print"/>
          <a:srcRect/>
          <a:stretch>
            <a:fillRect/>
          </a:stretch>
        </p:blipFill>
        <p:spPr bwMode="auto">
          <a:xfrm>
            <a:off x="0" y="2997200"/>
            <a:ext cx="2495550" cy="2043113"/>
          </a:xfrm>
          <a:prstGeom prst="rect">
            <a:avLst/>
          </a:prstGeom>
          <a:noFill/>
        </p:spPr>
      </p:pic>
      <p:pic>
        <p:nvPicPr>
          <p:cNvPr id="4100" name="Picture 4" descr="undefined"/>
          <p:cNvPicPr>
            <a:picLocks noChangeAspect="1" noChangeArrowheads="1"/>
          </p:cNvPicPr>
          <p:nvPr/>
        </p:nvPicPr>
        <p:blipFill>
          <a:blip r:embed="rId3" cstate="print"/>
          <a:srcRect/>
          <a:stretch>
            <a:fillRect/>
          </a:stretch>
        </p:blipFill>
        <p:spPr bwMode="auto">
          <a:xfrm flipH="1">
            <a:off x="2571750" y="2997200"/>
            <a:ext cx="2362200" cy="2000250"/>
          </a:xfrm>
          <a:prstGeom prst="rect">
            <a:avLst/>
          </a:prstGeom>
          <a:noFill/>
        </p:spPr>
      </p:pic>
      <p:pic>
        <p:nvPicPr>
          <p:cNvPr id="4104" name="Picture 8" descr="undefined"/>
          <p:cNvPicPr>
            <a:picLocks noChangeAspect="1" noChangeArrowheads="1"/>
          </p:cNvPicPr>
          <p:nvPr/>
        </p:nvPicPr>
        <p:blipFill>
          <a:blip r:embed="rId4" cstate="print"/>
          <a:srcRect/>
          <a:stretch>
            <a:fillRect/>
          </a:stretch>
        </p:blipFill>
        <p:spPr bwMode="auto">
          <a:xfrm>
            <a:off x="5010150" y="2997200"/>
            <a:ext cx="2641600" cy="1981200"/>
          </a:xfrm>
          <a:prstGeom prst="rect">
            <a:avLst/>
          </a:prstGeom>
          <a:noFill/>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5161915"/>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pPr algn="ctr"/>
            <a:endParaRPr lang="uk-UA" sz="1400" dirty="0">
              <a:solidFill>
                <a:schemeClr val="bg1"/>
              </a:solidFill>
            </a:endParaRPr>
          </a:p>
        </p:txBody>
      </p:sp>
      <p:sp>
        <p:nvSpPr>
          <p:cNvPr id="4"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5"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8"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9"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1"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2"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3"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4"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6"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7"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8"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20"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21"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2"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3"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4"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5"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6"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7"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8"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9"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30"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1"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2"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3"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4"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5"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6" name="object 36"/>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7"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8"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9"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40"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41" name="object 41"/>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2"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43"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4"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45"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6"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47"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8"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49"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50"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51"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2"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53"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4"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5"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6"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57"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8"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9"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60"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1"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2"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63"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4"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7"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8"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9"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70"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71" name="object 71"/>
          <p:cNvSpPr/>
          <p:nvPr/>
        </p:nvSpPr>
        <p:spPr>
          <a:xfrm>
            <a:off x="3812766" y="4959546"/>
            <a:ext cx="140627" cy="201942"/>
          </a:xfrm>
          <a:prstGeom prst="rect">
            <a:avLst/>
          </a:prstGeom>
          <a:blipFill>
            <a:blip r:embed="rId2" cstate="print"/>
            <a:stretch>
              <a:fillRect/>
            </a:stretch>
          </a:blipFill>
        </p:spPr>
        <p:txBody>
          <a:bodyPr wrap="square" lIns="0" tIns="0" rIns="0" bIns="0" rtlCol="0"/>
          <a:lstStyle/>
          <a:p>
            <a:endParaRPr/>
          </a:p>
        </p:txBody>
      </p:sp>
      <p:sp>
        <p:nvSpPr>
          <p:cNvPr id="72"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3"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4" name="object 74"/>
          <p:cNvSpPr/>
          <p:nvPr/>
        </p:nvSpPr>
        <p:spPr>
          <a:xfrm>
            <a:off x="6121224" y="4950885"/>
            <a:ext cx="140627" cy="210604"/>
          </a:xfrm>
          <a:prstGeom prst="rect">
            <a:avLst/>
          </a:prstGeom>
          <a:blipFill>
            <a:blip r:embed="rId3" cstate="print"/>
            <a:stretch>
              <a:fillRect/>
            </a:stretch>
          </a:blipFill>
        </p:spPr>
        <p:txBody>
          <a:bodyPr wrap="square" lIns="0" tIns="0" rIns="0" bIns="0" rtlCol="0"/>
          <a:lstStyle/>
          <a:p>
            <a:endParaRPr/>
          </a:p>
        </p:txBody>
      </p:sp>
      <p:sp>
        <p:nvSpPr>
          <p:cNvPr id="75"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76"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7" name="object 77"/>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8"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9"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80"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1"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82"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83"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84"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85"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86"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87"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88"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89"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90"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91"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92"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3"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4"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5"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6"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97"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98"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99"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00"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01"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2"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3"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4"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5"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06"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07" name="object 107"/>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08"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09"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0"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1"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12" name="object 112"/>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13"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14"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15"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16"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17"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18"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19"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0"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21"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2"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23"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24"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25"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26"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27"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28"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29"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30"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31"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32"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33" name="object 133"/>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34"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35"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36"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7"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8"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39"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40"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41"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42" name="object 142"/>
          <p:cNvSpPr/>
          <p:nvPr/>
        </p:nvSpPr>
        <p:spPr>
          <a:xfrm>
            <a:off x="428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43"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44"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45" name="object 145"/>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46"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47"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8"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149"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50"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151"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52"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53"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54"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55"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56"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7"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158"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59"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60" name="object 160"/>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1"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2"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3"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64"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65"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66"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67"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68"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9"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70"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71"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72" name="object 172"/>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173"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74" name="object 174"/>
          <p:cNvSpPr/>
          <p:nvPr/>
        </p:nvSpPr>
        <p:spPr>
          <a:xfrm>
            <a:off x="7187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79" name="object 179"/>
          <p:cNvSpPr txBox="1">
            <a:spLocks noGrp="1"/>
          </p:cNvSpPr>
          <p:nvPr>
            <p:ph type="title"/>
          </p:nvPr>
        </p:nvSpPr>
        <p:spPr>
          <a:xfrm>
            <a:off x="285750" y="177800"/>
            <a:ext cx="7239000" cy="289823"/>
          </a:xfrm>
          <a:prstGeom prst="rect">
            <a:avLst/>
          </a:prstGeom>
        </p:spPr>
        <p:txBody>
          <a:bodyPr vert="horz" wrap="square" lIns="0" tIns="12700" rIns="0" bIns="0" rtlCol="0">
            <a:spAutoFit/>
          </a:bodyPr>
          <a:lstStyle/>
          <a:p>
            <a:pPr marL="12700">
              <a:lnSpc>
                <a:spcPct val="100000"/>
              </a:lnSpc>
              <a:spcBef>
                <a:spcPts val="100"/>
              </a:spcBef>
            </a:pPr>
            <a:r>
              <a:rPr lang="uk-UA" sz="1800" dirty="0" smtClean="0">
                <a:solidFill>
                  <a:srgbClr val="FF0000"/>
                </a:solidFill>
                <a:latin typeface="Times New Roman" pitchFamily="18" charset="0"/>
                <a:cs typeface="Times New Roman" pitchFamily="18" charset="0"/>
              </a:rPr>
              <a:t>Підготовка ОСББ до зимово-опалювального сезону 20</a:t>
            </a:r>
            <a:r>
              <a:rPr lang="en-US" sz="1800" dirty="0" smtClean="0">
                <a:solidFill>
                  <a:srgbClr val="FF0000"/>
                </a:solidFill>
                <a:latin typeface="Times New Roman" pitchFamily="18" charset="0"/>
                <a:cs typeface="Times New Roman" pitchFamily="18" charset="0"/>
              </a:rPr>
              <a:t>2</a:t>
            </a:r>
            <a:r>
              <a:rPr lang="uk-UA" sz="1800" dirty="0" smtClean="0">
                <a:solidFill>
                  <a:srgbClr val="FF0000"/>
                </a:solidFill>
                <a:latin typeface="Times New Roman" pitchFamily="18" charset="0"/>
                <a:cs typeface="Times New Roman" pitchFamily="18" charset="0"/>
              </a:rPr>
              <a:t>1-2022рр.</a:t>
            </a:r>
            <a:endParaRPr sz="1800" dirty="0">
              <a:solidFill>
                <a:srgbClr val="FF0000"/>
              </a:solidFill>
              <a:latin typeface="Times New Roman" pitchFamily="18" charset="0"/>
              <a:cs typeface="Times New Roman" pitchFamily="18" charset="0"/>
            </a:endParaRPr>
          </a:p>
        </p:txBody>
      </p:sp>
      <p:sp>
        <p:nvSpPr>
          <p:cNvPr id="175" name="Прямоугольник 174"/>
          <p:cNvSpPr/>
          <p:nvPr/>
        </p:nvSpPr>
        <p:spPr>
          <a:xfrm>
            <a:off x="133350" y="2997200"/>
            <a:ext cx="7391400" cy="1846659"/>
          </a:xfrm>
          <a:prstGeom prst="rect">
            <a:avLst/>
          </a:prstGeom>
        </p:spPr>
        <p:txBody>
          <a:bodyPr wrap="square">
            <a:spAutoFit/>
          </a:bodyPr>
          <a:lstStyle/>
          <a:p>
            <a:pPr algn="just"/>
            <a:r>
              <a:rPr lang="uk-UA" sz="1600" dirty="0" smtClean="0">
                <a:latin typeface="Times New Roman" pitchFamily="18" charset="0"/>
                <a:cs typeface="Times New Roman" pitchFamily="18" charset="0"/>
              </a:rPr>
              <a:t>У 2021 р. було проведено </a:t>
            </a:r>
            <a:r>
              <a:rPr lang="en-US" sz="1600" dirty="0" smtClean="0">
                <a:latin typeface="Times New Roman" pitchFamily="18" charset="0"/>
                <a:cs typeface="Times New Roman" pitchFamily="18" charset="0"/>
              </a:rPr>
              <a:t>6</a:t>
            </a:r>
            <a:r>
              <a:rPr lang="uk-UA" sz="1600" dirty="0" smtClean="0">
                <a:latin typeface="Times New Roman" pitchFamily="18" charset="0"/>
                <a:cs typeface="Times New Roman" pitchFamily="18" charset="0"/>
              </a:rPr>
              <a:t> нарад з головами ОСББ по підготовці будинків до зимово-опалювального сезону. </a:t>
            </a:r>
          </a:p>
          <a:p>
            <a:pPr algn="just"/>
            <a:r>
              <a:rPr lang="uk-UA" sz="1600" dirty="0" smtClean="0">
                <a:latin typeface="Times New Roman" pitchFamily="18" charset="0"/>
                <a:cs typeface="Times New Roman" pitchFamily="18" charset="0"/>
              </a:rPr>
              <a:t>У ході проведених нарад були розглянуті:</a:t>
            </a:r>
          </a:p>
          <a:p>
            <a:pPr algn="just">
              <a:buFontTx/>
              <a:buChar char="-"/>
            </a:pPr>
            <a:r>
              <a:rPr lang="uk-UA" sz="1600" dirty="0" smtClean="0">
                <a:latin typeface="Times New Roman" pitchFamily="18" charset="0"/>
                <a:cs typeface="Times New Roman" pitchFamily="18" charset="0"/>
              </a:rPr>
              <a:t> плани з підготовки до зимово-опалювального періоду, </a:t>
            </a:r>
          </a:p>
          <a:p>
            <a:pPr algn="just">
              <a:buFontTx/>
              <a:buChar char="-"/>
            </a:pPr>
            <a:r>
              <a:rPr lang="uk-UA" sz="1600" dirty="0" smtClean="0">
                <a:latin typeface="Times New Roman" pitchFamily="18" charset="0"/>
                <a:cs typeface="Times New Roman" pitchFamily="18" charset="0"/>
              </a:rPr>
              <a:t> питання оснащення багатоквартирних житлових будинків приладами обліку теплової енергії,</a:t>
            </a:r>
          </a:p>
          <a:p>
            <a:pPr algn="just">
              <a:buFontTx/>
              <a:buChar char="-"/>
            </a:pPr>
            <a:r>
              <a:rPr lang="uk-UA" sz="1600" dirty="0" smtClean="0">
                <a:latin typeface="Times New Roman" pitchFamily="18" charset="0"/>
                <a:cs typeface="Times New Roman" pitchFamily="18" charset="0"/>
              </a:rPr>
              <a:t> стан готовності житлових </a:t>
            </a:r>
            <a:r>
              <a:rPr lang="uk-UA" dirty="0" smtClean="0">
                <a:latin typeface="Times New Roman" pitchFamily="18" charset="0"/>
                <a:cs typeface="Times New Roman" pitchFamily="18" charset="0"/>
              </a:rPr>
              <a:t>будинків до опалювального сезону.</a:t>
            </a:r>
            <a:endParaRPr lang="uk-UA" dirty="0">
              <a:latin typeface="Times New Roman" pitchFamily="18" charset="0"/>
              <a:cs typeface="Times New Roman" pitchFamily="18" charset="0"/>
            </a:endParaRPr>
          </a:p>
        </p:txBody>
      </p:sp>
      <p:pic>
        <p:nvPicPr>
          <p:cNvPr id="3074" name="Picture 2" descr="Управління муніципального розвитку нагадує: до 15.09. всі ОСББ мають   бути готовими до опалювального сезону"/>
          <p:cNvPicPr>
            <a:picLocks noChangeAspect="1" noChangeArrowheads="1"/>
          </p:cNvPicPr>
          <p:nvPr/>
        </p:nvPicPr>
        <p:blipFill>
          <a:blip r:embed="rId6" cstate="print"/>
          <a:srcRect/>
          <a:stretch>
            <a:fillRect/>
          </a:stretch>
        </p:blipFill>
        <p:spPr bwMode="auto">
          <a:xfrm>
            <a:off x="4019550" y="558799"/>
            <a:ext cx="3643888" cy="2412653"/>
          </a:xfrm>
          <a:prstGeom prst="rect">
            <a:avLst/>
          </a:prstGeom>
          <a:noFill/>
        </p:spPr>
      </p:pic>
      <p:pic>
        <p:nvPicPr>
          <p:cNvPr id="3076" name="Picture 4" descr="undefined"/>
          <p:cNvPicPr>
            <a:picLocks noChangeAspect="1" noChangeArrowheads="1"/>
          </p:cNvPicPr>
          <p:nvPr/>
        </p:nvPicPr>
        <p:blipFill>
          <a:blip r:embed="rId7" cstate="print"/>
          <a:srcRect/>
          <a:stretch>
            <a:fillRect/>
          </a:stretch>
        </p:blipFill>
        <p:spPr bwMode="auto">
          <a:xfrm>
            <a:off x="209551" y="558800"/>
            <a:ext cx="3657600" cy="2421732"/>
          </a:xfrm>
          <a:prstGeom prst="rect">
            <a:avLst/>
          </a:prstGeom>
          <a:noFill/>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33350" y="254000"/>
            <a:ext cx="7347585" cy="4724400"/>
          </a:xfrm>
          <a:solidFill>
            <a:schemeClr val="accent1">
              <a:lumMod val="20000"/>
              <a:lumOff val="80000"/>
            </a:schemeClr>
          </a:solidFill>
        </p:spPr>
        <p:txBody>
          <a:bodyPr rtlCol="0">
            <a:normAutofit/>
          </a:bodyPr>
          <a:lstStyle/>
          <a:p>
            <a:pPr algn="ctr">
              <a:defRPr/>
            </a:pPr>
            <a:r>
              <a:rPr lang="uk-UA" sz="2400" b="1" dirty="0" smtClean="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rPr>
              <a:t>                </a:t>
            </a:r>
            <a:br>
              <a:rPr lang="uk-UA" sz="2400" b="1" dirty="0" smtClean="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rPr>
            </a:br>
            <a:endParaRPr lang="ru-RU" sz="2400" b="1" dirty="0">
              <a:ln w="17780" cmpd="sng">
                <a:solidFill>
                  <a:srgbClr val="FFFFFF"/>
                </a:solidFill>
                <a:prstDash val="solid"/>
                <a:miter lim="800000"/>
              </a:ln>
              <a:solidFill>
                <a:srgbClr val="008A3E"/>
              </a:solidFill>
              <a:effectLst>
                <a:outerShdw blurRad="50800" algn="tl" rotWithShape="0">
                  <a:srgbClr val="000000"/>
                </a:outerShdw>
              </a:effectLst>
              <a:latin typeface="Times New Roman" pitchFamily="18" charset="0"/>
              <a:cs typeface="Times New Roman" pitchFamily="18" charset="0"/>
            </a:endParaRPr>
          </a:p>
        </p:txBody>
      </p:sp>
      <p:graphicFrame>
        <p:nvGraphicFramePr>
          <p:cNvPr id="14339" name="Содержимое 4"/>
          <p:cNvGraphicFramePr>
            <a:graphicFrameLocks noGrp="1"/>
          </p:cNvGraphicFramePr>
          <p:nvPr>
            <p:ph idx="4294967295"/>
          </p:nvPr>
        </p:nvGraphicFramePr>
        <p:xfrm>
          <a:off x="590550" y="1016000"/>
          <a:ext cx="6477000" cy="3881438"/>
        </p:xfrm>
        <a:graphic>
          <a:graphicData uri="http://schemas.openxmlformats.org/presentationml/2006/ole">
            <p:oleObj spid="_x0000_s2050" name="Worksheet" r:id="rId3" imgW="8086725" imgH="4819650" progId="Excel.Sheet.8">
              <p:embed/>
            </p:oleObj>
          </a:graphicData>
        </a:graphic>
      </p:graphicFrame>
      <p:sp>
        <p:nvSpPr>
          <p:cNvPr id="14343" name="Rectangle 8"/>
          <p:cNvSpPr>
            <a:spLocks noChangeArrowheads="1"/>
          </p:cNvSpPr>
          <p:nvPr/>
        </p:nvSpPr>
        <p:spPr bwMode="auto">
          <a:xfrm flipH="1">
            <a:off x="821811" y="1351301"/>
            <a:ext cx="3018810" cy="2090899"/>
          </a:xfrm>
          <a:prstGeom prst="rect">
            <a:avLst/>
          </a:prstGeom>
          <a:noFill/>
          <a:ln w="76320">
            <a:solidFill>
              <a:srgbClr val="0000FF"/>
            </a:solidFill>
            <a:miter lim="800000"/>
            <a:headEnd/>
            <a:tailEnd/>
          </a:ln>
        </p:spPr>
        <p:txBody>
          <a:bodyPr lIns="30197" tIns="60394" rIns="30197" bIns="0"/>
          <a:lstStyle/>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Times New Roman" pitchFamily="18" charset="0"/>
              </a:rPr>
              <a:t>- 1998-2015 роки – 70 ОСББ(72 буд.);</a:t>
            </a:r>
            <a:endParaRPr lang="uk-UA" sz="1100" b="1" i="1" dirty="0">
              <a:solidFill>
                <a:srgbClr val="000066"/>
              </a:solidFill>
              <a:latin typeface="Times New Roman" pitchFamily="18" charset="0"/>
              <a:cs typeface="Times New Roman" pitchFamily="18" charset="0"/>
            </a:endParaRP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- 2016 рік  - 147 ОСББ(175 буд.);</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- 2017 рік – 34 ОСББ (45 буд.) </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-2018 рік – </a:t>
            </a:r>
            <a:r>
              <a:rPr lang="en-US" sz="1100" b="1" i="1" dirty="0" smtClean="0">
                <a:solidFill>
                  <a:srgbClr val="000066"/>
                </a:solidFill>
                <a:latin typeface="Times New Roman" pitchFamily="18" charset="0"/>
                <a:cs typeface="Lucida Sans Unicode" pitchFamily="34" charset="0"/>
              </a:rPr>
              <a:t>2</a:t>
            </a:r>
            <a:r>
              <a:rPr lang="uk-UA" sz="1100" b="1" i="1" dirty="0" smtClean="0">
                <a:solidFill>
                  <a:srgbClr val="000066"/>
                </a:solidFill>
                <a:latin typeface="Times New Roman" pitchFamily="18" charset="0"/>
                <a:cs typeface="Lucida Sans Unicode" pitchFamily="34" charset="0"/>
              </a:rPr>
              <a:t>3 ОСББ (28 буд.)</a:t>
            </a:r>
            <a:endParaRPr lang="en-US" sz="1100" b="1" i="1" dirty="0" smtClean="0">
              <a:solidFill>
                <a:srgbClr val="000066"/>
              </a:solidFill>
              <a:latin typeface="Times New Roman" pitchFamily="18" charset="0"/>
              <a:cs typeface="Lucida Sans Unicode" pitchFamily="34" charset="0"/>
            </a:endParaRP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en-US" sz="1100" b="1" i="1" dirty="0" smtClean="0">
                <a:solidFill>
                  <a:srgbClr val="000066"/>
                </a:solidFill>
                <a:latin typeface="Times New Roman" pitchFamily="18" charset="0"/>
                <a:cs typeface="Lucida Sans Unicode" pitchFamily="34" charset="0"/>
              </a:rPr>
              <a:t>-2019 </a:t>
            </a:r>
            <a:r>
              <a:rPr lang="uk-UA" sz="1100" b="1" i="1" dirty="0" smtClean="0">
                <a:solidFill>
                  <a:srgbClr val="000066"/>
                </a:solidFill>
                <a:latin typeface="Times New Roman" pitchFamily="18" charset="0"/>
                <a:cs typeface="Lucida Sans Unicode" pitchFamily="34" charset="0"/>
              </a:rPr>
              <a:t>рік – 49 ОСББ (49 буд.)</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-2020 рік – 50 ОСББ (56 буд.) </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100" b="1" i="1" dirty="0" smtClean="0">
                <a:solidFill>
                  <a:srgbClr val="000066"/>
                </a:solidFill>
                <a:latin typeface="Times New Roman" pitchFamily="18" charset="0"/>
                <a:cs typeface="Lucida Sans Unicode" pitchFamily="34" charset="0"/>
              </a:rPr>
              <a:t>-2021 рік – 48 ОСББ (48 буд.)</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sz="400" b="1" i="1" dirty="0" smtClean="0">
              <a:solidFill>
                <a:srgbClr val="000066"/>
              </a:solidFill>
              <a:latin typeface="Times New Roman" pitchFamily="18" charset="0"/>
              <a:cs typeface="Lucida Sans Unicode" pitchFamily="34" charset="0"/>
            </a:endParaRPr>
          </a:p>
          <a:p>
            <a:pPr marL="30197"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300" b="1" i="1" dirty="0" smtClean="0">
                <a:solidFill>
                  <a:srgbClr val="000066"/>
                </a:solidFill>
                <a:latin typeface="Times New Roman" pitchFamily="18" charset="0"/>
                <a:cs typeface="Lucida Sans Unicode" pitchFamily="34" charset="0"/>
              </a:rPr>
              <a:t>Станом на 01.01.2022 рік в </a:t>
            </a:r>
            <a:r>
              <a:rPr lang="uk-UA" sz="1300" b="1" i="1" dirty="0">
                <a:solidFill>
                  <a:srgbClr val="000066"/>
                </a:solidFill>
                <a:latin typeface="Times New Roman" pitchFamily="18" charset="0"/>
                <a:cs typeface="Lucida Sans Unicode" pitchFamily="34" charset="0"/>
              </a:rPr>
              <a:t>місті </a:t>
            </a:r>
            <a:r>
              <a:rPr lang="uk-UA" sz="1300" b="1" i="1" dirty="0" smtClean="0">
                <a:solidFill>
                  <a:srgbClr val="000066"/>
                </a:solidFill>
                <a:latin typeface="Times New Roman" pitchFamily="18" charset="0"/>
                <a:cs typeface="Lucida Sans Unicode" pitchFamily="34" charset="0"/>
              </a:rPr>
              <a:t>Житомирі всього створено 421 ОСББ, які функціонують в 473 житлових будинках</a:t>
            </a: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r>
              <a:rPr lang="uk-UA" sz="1300" b="1" i="1" dirty="0" smtClean="0">
                <a:solidFill>
                  <a:srgbClr val="000066"/>
                </a:solidFill>
                <a:latin typeface="Times New Roman" pitchFamily="18" charset="0"/>
                <a:cs typeface="Lucida Sans Unicode" pitchFamily="34" charset="0"/>
              </a:rPr>
              <a:t> </a:t>
            </a:r>
          </a:p>
          <a:p>
            <a:pPr marL="287625" indent="-286293" algn="ctr"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b="1" i="1" dirty="0" smtClean="0">
              <a:solidFill>
                <a:srgbClr val="000066"/>
              </a:solidFill>
              <a:latin typeface="Times New Roman" pitchFamily="18" charset="0"/>
              <a:cs typeface="Lucida Sans Unicode" pitchFamily="34" charset="0"/>
            </a:endParaRPr>
          </a:p>
          <a:p>
            <a:pPr marL="287625" indent="-286293" algn="ctr"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sz="800" b="1" i="1" dirty="0" smtClean="0">
              <a:solidFill>
                <a:srgbClr val="000066"/>
              </a:solidFill>
              <a:latin typeface="Times New Roman" pitchFamily="18" charset="0"/>
              <a:cs typeface="Lucida Sans Unicode" pitchFamily="34" charset="0"/>
            </a:endParaRPr>
          </a:p>
          <a:p>
            <a:pPr marL="287625" indent="-286293" algn="ctr"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b="1" i="1" dirty="0">
              <a:solidFill>
                <a:srgbClr val="000066"/>
              </a:solidFill>
              <a:latin typeface="Times New Roman" pitchFamily="18" charset="0"/>
              <a:cs typeface="Lucida Sans Unicode" pitchFamily="34" charset="0"/>
            </a:endParaRPr>
          </a:p>
          <a:p>
            <a:pPr marL="287625" indent="-286293" defTabSz="376842">
              <a:lnSpc>
                <a:spcPct val="90000"/>
              </a:lnSpc>
              <a:spcBef>
                <a:spcPts val="147"/>
              </a:spcBef>
              <a:buSzPct val="75000"/>
              <a:tabLst>
                <a:tab pos="287625" algn="l"/>
                <a:tab pos="1054623" algn="l"/>
                <a:tab pos="1821622" algn="l"/>
                <a:tab pos="2588621" algn="l"/>
                <a:tab pos="3355619" algn="l"/>
                <a:tab pos="4122618" algn="l"/>
                <a:tab pos="4889617" algn="l"/>
                <a:tab pos="5656616" algn="l"/>
                <a:tab pos="6423614" algn="l"/>
                <a:tab pos="7190613" algn="l"/>
                <a:tab pos="7957612" algn="l"/>
                <a:tab pos="8724610" algn="l"/>
              </a:tabLst>
            </a:pPr>
            <a:endParaRPr lang="uk-UA" b="1" i="1" dirty="0">
              <a:solidFill>
                <a:srgbClr val="000066"/>
              </a:solidFill>
              <a:latin typeface="Times New Roman" pitchFamily="18" charset="0"/>
              <a:cs typeface="Lucida Sans Unicode" pitchFamily="34" charset="0"/>
            </a:endParaRPr>
          </a:p>
        </p:txBody>
      </p:sp>
      <p:pic>
        <p:nvPicPr>
          <p:cNvPr id="5" name="Рисунок 4"/>
          <p:cNvPicPr/>
          <p:nvPr/>
        </p:nvPicPr>
        <p:blipFill>
          <a:blip r:embed="rId4" cstate="print"/>
          <a:srcRect l="28220" t="76710" r="15660" b="14744"/>
          <a:stretch>
            <a:fillRect/>
          </a:stretch>
        </p:blipFill>
        <p:spPr bwMode="auto">
          <a:xfrm>
            <a:off x="0" y="4902200"/>
            <a:ext cx="7734300" cy="635000"/>
          </a:xfrm>
          <a:prstGeom prst="rect">
            <a:avLst/>
          </a:prstGeom>
          <a:noFill/>
          <a:ln w="9525">
            <a:noFill/>
            <a:miter lim="800000"/>
            <a:headEnd/>
            <a:tailEnd/>
          </a:ln>
        </p:spPr>
      </p:pic>
      <p:sp>
        <p:nvSpPr>
          <p:cNvPr id="6" name="Заголовок 1"/>
          <p:cNvSpPr txBox="1">
            <a:spLocks/>
          </p:cNvSpPr>
          <p:nvPr/>
        </p:nvSpPr>
        <p:spPr>
          <a:xfrm>
            <a:off x="742950" y="406400"/>
            <a:ext cx="6381116" cy="369332"/>
          </a:xfrm>
          <a:prstGeom prst="rect">
            <a:avLst/>
          </a:prstGeom>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uk-UA" sz="24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Динаміка створення ОСББ в Житомирі</a:t>
            </a:r>
            <a:endParaRPr kumimoji="0" lang="ru-RU" sz="2400" b="1" i="0" u="none" strike="noStrike" kern="0" cap="none" spc="0" normalizeH="0" baseline="0" noProof="0" dirty="0">
              <a:ln>
                <a:noFill/>
              </a:ln>
              <a:solidFill>
                <a:schemeClr val="accent3">
                  <a:lumMod val="50000"/>
                </a:schemeClr>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graphicFrame>
        <p:nvGraphicFramePr>
          <p:cNvPr id="7" name="Диаграмма 6"/>
          <p:cNvGraphicFramePr/>
          <p:nvPr/>
        </p:nvGraphicFramePr>
        <p:xfrm>
          <a:off x="133350" y="87313"/>
          <a:ext cx="7600950" cy="4586287"/>
        </p:xfrm>
        <a:graphic>
          <a:graphicData uri="http://schemas.openxmlformats.org/drawingml/2006/chart">
            <c:chart xmlns:c="http://schemas.openxmlformats.org/drawingml/2006/chart" xmlns:r="http://schemas.openxmlformats.org/officeDocument/2006/relationships" r:id="rId3"/>
          </a:graphicData>
        </a:graphic>
      </p:graphicFrame>
      <p:sp>
        <p:nvSpPr>
          <p:cNvPr id="28673" name="Rectangle 1"/>
          <p:cNvSpPr>
            <a:spLocks noChangeArrowheads="1"/>
          </p:cNvSpPr>
          <p:nvPr/>
        </p:nvSpPr>
        <p:spPr bwMode="auto">
          <a:xfrm>
            <a:off x="0" y="5214779"/>
            <a:ext cx="7734300" cy="49244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uk-UA" sz="1200" b="1" i="1" u="none" strike="noStrike" cap="none" normalizeH="0" baseline="0" dirty="0" smtClean="0">
                <a:ln>
                  <a:noFill/>
                </a:ln>
                <a:solidFill>
                  <a:schemeClr val="bg1"/>
                </a:solidFill>
                <a:effectLst/>
                <a:latin typeface="Times New Roman" pitchFamily="18" charset="0"/>
                <a:ea typeface="Times New Roman" pitchFamily="18" charset="0"/>
                <a:cs typeface="Times New Roman" pitchFamily="18" charset="0"/>
              </a:rPr>
              <a:t>.</a:t>
            </a:r>
          </a:p>
          <a:p>
            <a:pPr marL="0" marR="0" lvl="0" indent="0" algn="ctr" defTabSz="914400" rtl="0" eaLnBrk="1" fontAlgn="base" latinLnBrk="0" hangingPunct="1">
              <a:lnSpc>
                <a:spcPct val="100000"/>
              </a:lnSpc>
              <a:spcBef>
                <a:spcPct val="0"/>
              </a:spcBef>
              <a:spcAft>
                <a:spcPct val="0"/>
              </a:spcAft>
              <a:buClrTx/>
              <a:buSzTx/>
              <a:buFontTx/>
              <a:buNone/>
              <a:tabLst/>
            </a:pPr>
            <a:r>
              <a:rPr kumimoji="0" lang="uk-UA" sz="1400" b="1"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Загальна площа житлового фонду ОСББ  - 2 204 501,4 м</a:t>
            </a:r>
            <a:r>
              <a:rPr kumimoji="0" lang="ru-RU" sz="1400" b="1" i="1" u="none" strike="noStrike" cap="none" normalizeH="0" baseline="0" dirty="0" smtClean="0">
                <a:ln>
                  <a:noFill/>
                </a:ln>
                <a:solidFill>
                  <a:schemeClr val="bg1"/>
                </a:solidFill>
                <a:effectLst/>
                <a:latin typeface="Times New Roman" pitchFamily="18" charset="0"/>
                <a:ea typeface="Calibri" pitchFamily="34" charset="0"/>
                <a:cs typeface="Times New Roman" pitchFamily="18" charset="0"/>
              </a:rPr>
              <a:t>²</a:t>
            </a:r>
            <a:r>
              <a:rPr kumimoji="0" lang="ru-RU" sz="1400" b="1" i="0" u="none" strike="noStrike" cap="none" normalizeH="0" baseline="0" dirty="0" smtClean="0">
                <a:ln>
                  <a:noFill/>
                </a:ln>
                <a:solidFill>
                  <a:schemeClr val="bg1"/>
                </a:solidFill>
                <a:effectLst/>
                <a:latin typeface="Times New Roman" pitchFamily="18" charset="0"/>
                <a:cs typeface="Times New Roman" pitchFamily="18" charset="0"/>
              </a:rPr>
              <a: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363786"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err="1" smtClean="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sp>
        <p:nvSpPr>
          <p:cNvPr id="178" name="Заголовок 1"/>
          <p:cNvSpPr>
            <a:spLocks noGrp="1"/>
          </p:cNvSpPr>
          <p:nvPr>
            <p:ph type="title"/>
          </p:nvPr>
        </p:nvSpPr>
        <p:spPr>
          <a:xfrm>
            <a:off x="305434" y="101600"/>
            <a:ext cx="7129780" cy="1292662"/>
          </a:xfrm>
          <a:solidFill>
            <a:schemeClr val="bg1"/>
          </a:solidFill>
        </p:spPr>
        <p:txBody>
          <a:bodyPr/>
          <a:lstStyle/>
          <a:p>
            <a:pPr algn="ctr"/>
            <a:r>
              <a:rPr lang="uk-UA" b="0" dirty="0" smtClean="0">
                <a:solidFill>
                  <a:srgbClr val="FF0000"/>
                </a:solidFill>
                <a:latin typeface="Times New Roman" pitchFamily="18" charset="0"/>
                <a:cs typeface="Times New Roman" pitchFamily="18" charset="0"/>
              </a:rPr>
              <a:t>ОСББ м. Житомира впроваджують </a:t>
            </a:r>
            <a:r>
              <a:rPr lang="uk-UA" b="0" dirty="0" err="1" smtClean="0">
                <a:solidFill>
                  <a:srgbClr val="FF0000"/>
                </a:solidFill>
                <a:latin typeface="Times New Roman" pitchFamily="18" charset="0"/>
                <a:cs typeface="Times New Roman" pitchFamily="18" charset="0"/>
              </a:rPr>
              <a:t>енергоефективні</a:t>
            </a:r>
            <a:r>
              <a:rPr lang="uk-UA" b="0" dirty="0" smtClean="0">
                <a:solidFill>
                  <a:srgbClr val="FF0000"/>
                </a:solidFill>
                <a:latin typeface="Times New Roman" pitchFamily="18" charset="0"/>
                <a:cs typeface="Times New Roman" pitchFamily="18" charset="0"/>
              </a:rPr>
              <a:t> заходи шляхом участі в програмі Фонду </a:t>
            </a:r>
            <a:r>
              <a:rPr lang="uk-UA" b="0" dirty="0" err="1" smtClean="0">
                <a:solidFill>
                  <a:srgbClr val="FF0000"/>
                </a:solidFill>
                <a:latin typeface="Times New Roman" pitchFamily="18" charset="0"/>
                <a:cs typeface="Times New Roman" pitchFamily="18" charset="0"/>
              </a:rPr>
              <a:t>енергоефективності</a:t>
            </a:r>
            <a:r>
              <a:rPr lang="uk-UA" b="0" dirty="0" smtClean="0">
                <a:solidFill>
                  <a:srgbClr val="FF0000"/>
                </a:solidFill>
                <a:latin typeface="Times New Roman" pitchFamily="18" charset="0"/>
                <a:cs typeface="Times New Roman" pitchFamily="18" charset="0"/>
              </a:rPr>
              <a:t> </a:t>
            </a:r>
            <a:r>
              <a:rPr lang="uk-UA" b="0" dirty="0" err="1" smtClean="0">
                <a:solidFill>
                  <a:srgbClr val="FF0000"/>
                </a:solidFill>
                <a:latin typeface="Times New Roman" pitchFamily="18" charset="0"/>
                <a:cs typeface="Times New Roman" pitchFamily="18" charset="0"/>
              </a:rPr>
              <a:t>“Енергодім”</a:t>
            </a:r>
            <a:r>
              <a:rPr lang="uk-UA" sz="2400" dirty="0" smtClean="0">
                <a:solidFill>
                  <a:schemeClr val="accent3">
                    <a:lumMod val="50000"/>
                  </a:schemeClr>
                </a:solidFill>
                <a:latin typeface="Times New Roman" pitchFamily="18" charset="0"/>
                <a:cs typeface="Times New Roman" pitchFamily="18" charset="0"/>
              </a:rPr>
              <a:t/>
            </a:r>
            <a:br>
              <a:rPr lang="uk-UA" sz="2400" dirty="0" smtClean="0">
                <a:solidFill>
                  <a:schemeClr val="accent3">
                    <a:lumMod val="50000"/>
                  </a:schemeClr>
                </a:solidFill>
                <a:latin typeface="Times New Roman" pitchFamily="18" charset="0"/>
                <a:cs typeface="Times New Roman" pitchFamily="18" charset="0"/>
              </a:rPr>
            </a:br>
            <a:endParaRPr lang="ru-RU" sz="2400" u="sng" dirty="0">
              <a:solidFill>
                <a:schemeClr val="accent3">
                  <a:lumMod val="50000"/>
                </a:schemeClr>
              </a:solidFill>
              <a:latin typeface="Times New Roman" pitchFamily="18" charset="0"/>
              <a:cs typeface="Times New Roman" pitchFamily="18" charset="0"/>
            </a:endParaRPr>
          </a:p>
        </p:txBody>
      </p:sp>
      <p:graphicFrame>
        <p:nvGraphicFramePr>
          <p:cNvPr id="180" name="Таблица 179"/>
          <p:cNvGraphicFramePr>
            <a:graphicFrameLocks noGrp="1"/>
          </p:cNvGraphicFramePr>
          <p:nvPr/>
        </p:nvGraphicFramePr>
        <p:xfrm>
          <a:off x="361950" y="1244600"/>
          <a:ext cx="6629400" cy="2362198"/>
        </p:xfrm>
        <a:graphic>
          <a:graphicData uri="http://schemas.openxmlformats.org/drawingml/2006/table">
            <a:tbl>
              <a:tblPr/>
              <a:tblGrid>
                <a:gridCol w="313064"/>
                <a:gridCol w="2612136"/>
                <a:gridCol w="1107629"/>
                <a:gridCol w="1724994"/>
                <a:gridCol w="871577"/>
              </a:tblGrid>
              <a:tr h="584198">
                <a:tc>
                  <a:txBody>
                    <a:bodyPr/>
                    <a:lstStyle/>
                    <a:p>
                      <a:pPr algn="l" fontAlgn="b"/>
                      <a:r>
                        <a:rPr lang="ru-RU" sz="1200" b="0" i="0" u="none" strike="noStrike" dirty="0">
                          <a:solidFill>
                            <a:srgbClr val="000000"/>
                          </a:solidFill>
                          <a:latin typeface="Times New Roman" pitchFamily="18" charset="0"/>
                          <a:cs typeface="Times New Roman" pitchFamily="18" charset="0"/>
                        </a:rPr>
                        <a:t>№ </a:t>
                      </a:r>
                      <a:r>
                        <a:rPr lang="ru-RU" sz="1200" b="0" i="0" u="none" strike="noStrike" dirty="0" err="1">
                          <a:solidFill>
                            <a:srgbClr val="000000"/>
                          </a:solidFill>
                          <a:latin typeface="Times New Roman" pitchFamily="18" charset="0"/>
                          <a:cs typeface="Times New Roman" pitchFamily="18" charset="0"/>
                        </a:rPr>
                        <a:t>п</a:t>
                      </a:r>
                      <a:r>
                        <a:rPr lang="ru-RU" sz="1200" b="0" i="0" u="none" strike="noStrike" dirty="0">
                          <a:solidFill>
                            <a:srgbClr val="000000"/>
                          </a:solidFill>
                          <a:latin typeface="Times New Roman" pitchFamily="18" charset="0"/>
                          <a:cs typeface="Times New Roman" pitchFamily="18" charset="0"/>
                        </a:rPr>
                        <a:t>/</a:t>
                      </a:r>
                      <a:r>
                        <a:rPr lang="ru-RU" sz="1200" b="0" i="0" u="none" strike="noStrike" dirty="0" err="1">
                          <a:solidFill>
                            <a:srgbClr val="000000"/>
                          </a:solidFill>
                          <a:latin typeface="Times New Roman" pitchFamily="18" charset="0"/>
                          <a:cs typeface="Times New Roman" pitchFamily="18" charset="0"/>
                        </a:rPr>
                        <a:t>п</a:t>
                      </a:r>
                      <a:endParaRPr lang="ru-RU" sz="1200" b="0" i="0" u="none" strike="noStrike" dirty="0">
                        <a:solidFill>
                          <a:srgbClr val="000000"/>
                        </a:solidFill>
                        <a:latin typeface="Times New Roman" pitchFamily="18" charset="0"/>
                        <a:cs typeface="Times New Roman" pitchFamily="18" charset="0"/>
                      </a:endParaRP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ctr"/>
                      <a:r>
                        <a:rPr lang="ru-RU" sz="1200" b="1" i="0" u="none" strike="noStrike" dirty="0" err="1">
                          <a:solidFill>
                            <a:srgbClr val="000000"/>
                          </a:solidFill>
                          <a:latin typeface="Times New Roman" pitchFamily="18" charset="0"/>
                          <a:cs typeface="Times New Roman" pitchFamily="18" charset="0"/>
                        </a:rPr>
                        <a:t>Назва</a:t>
                      </a:r>
                      <a:r>
                        <a:rPr lang="ru-RU" sz="1200" b="1" i="0" u="none" strike="noStrike" dirty="0">
                          <a:solidFill>
                            <a:srgbClr val="000000"/>
                          </a:solidFill>
                          <a:latin typeface="Times New Roman" pitchFamily="18" charset="0"/>
                          <a:cs typeface="Times New Roman" pitchFamily="18" charset="0"/>
                        </a:rPr>
                        <a:t> ОСББ</a:t>
                      </a:r>
                    </a:p>
                  </a:txBody>
                  <a:tcPr marL="6869" marR="6869" marT="68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Дата</a:t>
                      </a:r>
                    </a:p>
                  </a:txBody>
                  <a:tcPr marL="6869" marR="6869" marT="68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uk-UA" sz="1200" b="1" i="0" u="none" strike="noStrike" noProof="0" dirty="0" smtClean="0">
                          <a:solidFill>
                            <a:srgbClr val="000000"/>
                          </a:solidFill>
                          <a:latin typeface="Times New Roman" pitchFamily="18" charset="0"/>
                          <a:cs typeface="Times New Roman" pitchFamily="18" charset="0"/>
                        </a:rPr>
                        <a:t>Загальна сума </a:t>
                      </a:r>
                      <a:r>
                        <a:rPr lang="uk-UA" sz="1200" b="1" i="0" u="none" strike="noStrike" noProof="0" dirty="0" err="1" smtClean="0">
                          <a:solidFill>
                            <a:srgbClr val="000000"/>
                          </a:solidFill>
                          <a:latin typeface="Times New Roman" pitchFamily="18" charset="0"/>
                          <a:cs typeface="Times New Roman" pitchFamily="18" charset="0"/>
                        </a:rPr>
                        <a:t>проєкту</a:t>
                      </a:r>
                      <a:endParaRPr lang="uk-UA" sz="1200" b="1" i="0" u="none" strike="noStrike" noProof="0" dirty="0">
                        <a:solidFill>
                          <a:srgbClr val="000000"/>
                        </a:solidFill>
                        <a:latin typeface="Times New Roman" pitchFamily="18" charset="0"/>
                        <a:cs typeface="Times New Roman" pitchFamily="18" charset="0"/>
                      </a:endParaRPr>
                    </a:p>
                  </a:txBody>
                  <a:tcPr marL="6869" marR="6869" marT="68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c>
                  <a:txBody>
                    <a:bodyPr/>
                    <a:lstStyle/>
                    <a:p>
                      <a:pPr algn="ctr" fontAlgn="ctr"/>
                      <a:r>
                        <a:rPr lang="ru-RU" sz="1200" b="1" i="0" u="none" strike="noStrike" dirty="0">
                          <a:solidFill>
                            <a:srgbClr val="000000"/>
                          </a:solidFill>
                          <a:latin typeface="Times New Roman" pitchFamily="18" charset="0"/>
                          <a:cs typeface="Times New Roman" pitchFamily="18" charset="0"/>
                        </a:rPr>
                        <a:t>Пакет </a:t>
                      </a:r>
                    </a:p>
                  </a:txBody>
                  <a:tcPr marL="6869" marR="6869" marT="6869"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92D050"/>
                    </a:solidFill>
                  </a:tcPr>
                </a:tc>
              </a:tr>
              <a:tr h="254000">
                <a:tc>
                  <a:txBody>
                    <a:bodyPr/>
                    <a:lstStyle/>
                    <a:p>
                      <a:pPr algn="r" fontAlgn="b"/>
                      <a:r>
                        <a:rPr lang="ru-RU" sz="1200" b="0" i="0" u="none" strike="noStrike" dirty="0">
                          <a:solidFill>
                            <a:srgbClr val="000000"/>
                          </a:solidFill>
                          <a:latin typeface="Times New Roman" pitchFamily="18" charset="0"/>
                          <a:cs typeface="Times New Roman" pitchFamily="18" charset="0"/>
                        </a:rPr>
                        <a:t>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a:solidFill>
                            <a:srgbClr val="000000"/>
                          </a:solidFill>
                          <a:latin typeface="Times New Roman" pitchFamily="18" charset="0"/>
                          <a:cs typeface="Times New Roman" pitchFamily="18" charset="0"/>
                        </a:rPr>
                        <a:t>ОСББ "Автоном-69"</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200" b="0" i="0" u="none" strike="noStrike">
                          <a:solidFill>
                            <a:srgbClr val="000000"/>
                          </a:solidFill>
                          <a:latin typeface="Times New Roman" pitchFamily="18" charset="0"/>
                          <a:cs typeface="Times New Roman" pitchFamily="18" charset="0"/>
                        </a:rPr>
                        <a:t>05.10.2020</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200" b="0" i="0" u="none" strike="noStrike">
                          <a:solidFill>
                            <a:srgbClr val="000000"/>
                          </a:solidFill>
                          <a:latin typeface="Times New Roman" pitchFamily="18" charset="0"/>
                          <a:cs typeface="Times New Roman" pitchFamily="18" charset="0"/>
                        </a:rPr>
                        <a:t>1617564,8</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0" i="0" u="none" strike="noStrike" dirty="0">
                          <a:solidFill>
                            <a:srgbClr val="000000"/>
                          </a:solidFill>
                          <a:latin typeface="Times New Roman" pitchFamily="18" charset="0"/>
                          <a:cs typeface="Times New Roman" pitchFamily="18" charset="0"/>
                        </a:rPr>
                        <a:t>пакет А</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r" fontAlgn="b"/>
                      <a:r>
                        <a:rPr lang="ru-RU" sz="1200" b="0" i="0" u="none" strike="noStrike">
                          <a:solidFill>
                            <a:srgbClr val="000000"/>
                          </a:solidFill>
                          <a:latin typeface="Times New Roman" pitchFamily="18" charset="0"/>
                          <a:cs typeface="Times New Roman" pitchFamily="18" charset="0"/>
                        </a:rPr>
                        <a:t>2</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a:solidFill>
                            <a:srgbClr val="000000"/>
                          </a:solidFill>
                          <a:latin typeface="Times New Roman" pitchFamily="18" charset="0"/>
                          <a:cs typeface="Times New Roman" pitchFamily="18" charset="0"/>
                        </a:rPr>
                        <a:t>ОСББ "Київська,47"</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r" fontAlgn="b"/>
                      <a:r>
                        <a:rPr lang="ru-RU" sz="1200" b="0" i="0" u="none" strike="noStrike">
                          <a:solidFill>
                            <a:srgbClr val="000000"/>
                          </a:solidFill>
                          <a:latin typeface="Times New Roman" pitchFamily="18" charset="0"/>
                          <a:cs typeface="Times New Roman" pitchFamily="18" charset="0"/>
                        </a:rPr>
                        <a:t>13.07.2021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r" fontAlgn="b"/>
                      <a:r>
                        <a:rPr lang="ru-RU" sz="1200" b="0" i="0" u="none" strike="noStrike">
                          <a:solidFill>
                            <a:srgbClr val="000000"/>
                          </a:solidFill>
                          <a:latin typeface="Times New Roman" pitchFamily="18" charset="0"/>
                          <a:cs typeface="Times New Roman" pitchFamily="18" charset="0"/>
                        </a:rPr>
                        <a:t>6894007,55</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пакет Б</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r" fontAlgn="b"/>
                      <a:r>
                        <a:rPr lang="ru-RU" sz="1200" b="0" i="0" u="none" strike="noStrike">
                          <a:solidFill>
                            <a:srgbClr val="000000"/>
                          </a:solidFill>
                          <a:latin typeface="Times New Roman" pitchFamily="18" charset="0"/>
                          <a:cs typeface="Times New Roman" pitchFamily="18" charset="0"/>
                        </a:rPr>
                        <a:t>3</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a:solidFill>
                            <a:srgbClr val="000000"/>
                          </a:solidFill>
                          <a:latin typeface="Times New Roman" pitchFamily="18" charset="0"/>
                          <a:cs typeface="Times New Roman" pitchFamily="18" charset="0"/>
                        </a:rPr>
                        <a:t>ОСББ "Вулик-21"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200" b="0" i="0" u="none" strike="noStrike">
                          <a:solidFill>
                            <a:srgbClr val="000000"/>
                          </a:solidFill>
                          <a:latin typeface="Times New Roman" pitchFamily="18" charset="0"/>
                          <a:cs typeface="Times New Roman" pitchFamily="18" charset="0"/>
                        </a:rPr>
                        <a:t>28.08.2021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r" fontAlgn="b"/>
                      <a:r>
                        <a:rPr lang="ru-RU" sz="1200" b="0" i="0" u="none" strike="noStrike">
                          <a:solidFill>
                            <a:srgbClr val="000000"/>
                          </a:solidFill>
                          <a:latin typeface="Times New Roman" pitchFamily="18" charset="0"/>
                          <a:cs typeface="Times New Roman" pitchFamily="18" charset="0"/>
                        </a:rPr>
                        <a:t>25989829,6</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ru-RU" sz="1200" b="0" i="0" u="none" strike="noStrike" dirty="0">
                          <a:solidFill>
                            <a:srgbClr val="000000"/>
                          </a:solidFill>
                          <a:latin typeface="Times New Roman" pitchFamily="18" charset="0"/>
                          <a:cs typeface="Times New Roman" pitchFamily="18" charset="0"/>
                        </a:rPr>
                        <a:t>пакет Б</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r" fontAlgn="b"/>
                      <a:r>
                        <a:rPr lang="ru-RU" sz="1200" b="0" i="0" u="none" strike="noStrike">
                          <a:solidFill>
                            <a:srgbClr val="000000"/>
                          </a:solidFill>
                          <a:latin typeface="Times New Roman" pitchFamily="18" charset="0"/>
                          <a:cs typeface="Times New Roman" pitchFamily="18" charset="0"/>
                        </a:rPr>
                        <a:t>4</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a:solidFill>
                            <a:srgbClr val="000000"/>
                          </a:solidFill>
                          <a:latin typeface="Times New Roman" pitchFamily="18" charset="0"/>
                          <a:cs typeface="Times New Roman" pitchFamily="18" charset="0"/>
                        </a:rPr>
                        <a:t>ОСББ "</a:t>
                      </a:r>
                      <a:r>
                        <a:rPr lang="ru-RU" sz="1200" b="0" i="0" u="none" strike="noStrike" dirty="0" err="1">
                          <a:solidFill>
                            <a:srgbClr val="000000"/>
                          </a:solidFill>
                          <a:latin typeface="Times New Roman" pitchFamily="18" charset="0"/>
                          <a:cs typeface="Times New Roman" pitchFamily="18" charset="0"/>
                        </a:rPr>
                        <a:t>Лесі</a:t>
                      </a:r>
                      <a:r>
                        <a:rPr lang="ru-RU" sz="1200" b="0" i="0" u="none" strike="noStrike" dirty="0">
                          <a:solidFill>
                            <a:srgbClr val="000000"/>
                          </a:solidFill>
                          <a:latin typeface="Times New Roman" pitchFamily="18" charset="0"/>
                          <a:cs typeface="Times New Roman" pitchFamily="18" charset="0"/>
                        </a:rPr>
                        <a:t> </a:t>
                      </a:r>
                      <a:r>
                        <a:rPr lang="ru-RU" sz="1200" b="0" i="0" u="none" strike="noStrike" dirty="0" err="1">
                          <a:solidFill>
                            <a:srgbClr val="000000"/>
                          </a:solidFill>
                          <a:latin typeface="Times New Roman" pitchFamily="18" charset="0"/>
                          <a:cs typeface="Times New Roman" pitchFamily="18" charset="0"/>
                        </a:rPr>
                        <a:t>Українки</a:t>
                      </a:r>
                      <a:r>
                        <a:rPr lang="ru-RU" sz="1200" b="0" i="0" u="none" strike="noStrike" dirty="0">
                          <a:solidFill>
                            <a:srgbClr val="000000"/>
                          </a:solidFill>
                          <a:latin typeface="Times New Roman" pitchFamily="18" charset="0"/>
                          <a:cs typeface="Times New Roman" pitchFamily="18" charset="0"/>
                        </a:rPr>
                        <a:t> 50"</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r" fontAlgn="b"/>
                      <a:r>
                        <a:rPr lang="ru-RU" sz="1200" b="0" i="0" u="none" strike="noStrike">
                          <a:solidFill>
                            <a:srgbClr val="000000"/>
                          </a:solidFill>
                          <a:latin typeface="Times New Roman" pitchFamily="18" charset="0"/>
                          <a:cs typeface="Times New Roman" pitchFamily="18" charset="0"/>
                        </a:rPr>
                        <a:t>01.10.2021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r" fontAlgn="b"/>
                      <a:r>
                        <a:rPr lang="ru-RU" sz="1200" b="0" i="0" u="none" strike="noStrike">
                          <a:solidFill>
                            <a:srgbClr val="000000"/>
                          </a:solidFill>
                          <a:latin typeface="Times New Roman" pitchFamily="18" charset="0"/>
                          <a:cs typeface="Times New Roman" pitchFamily="18" charset="0"/>
                        </a:rPr>
                        <a:t>689457</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пакет А</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r" fontAlgn="b"/>
                      <a:r>
                        <a:rPr lang="ru-RU" sz="1200" b="0" i="0" u="none" strike="noStrike">
                          <a:solidFill>
                            <a:srgbClr val="000000"/>
                          </a:solidFill>
                          <a:latin typeface="Times New Roman" pitchFamily="18" charset="0"/>
                          <a:cs typeface="Times New Roman" pitchFamily="18" charset="0"/>
                        </a:rPr>
                        <a:t>5</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dirty="0">
                          <a:solidFill>
                            <a:srgbClr val="000000"/>
                          </a:solidFill>
                          <a:latin typeface="Times New Roman" pitchFamily="18" charset="0"/>
                          <a:cs typeface="Times New Roman" pitchFamily="18" charset="0"/>
                        </a:rPr>
                        <a:t>ОСББ "</a:t>
                      </a:r>
                      <a:r>
                        <a:rPr lang="ru-RU" sz="1200" b="0" i="0" u="none" strike="noStrike" dirty="0" err="1">
                          <a:solidFill>
                            <a:srgbClr val="000000"/>
                          </a:solidFill>
                          <a:latin typeface="Times New Roman" pitchFamily="18" charset="0"/>
                          <a:cs typeface="Times New Roman" pitchFamily="18" charset="0"/>
                        </a:rPr>
                        <a:t>Обрій</a:t>
                      </a:r>
                      <a:r>
                        <a:rPr lang="ru-RU" sz="1200" b="0" i="0" u="none" strike="noStrike" dirty="0">
                          <a:solidFill>
                            <a:srgbClr val="000000"/>
                          </a:solidFill>
                          <a:latin typeface="Times New Roman" pitchFamily="18" charset="0"/>
                          <a:cs typeface="Times New Roman" pitchFamily="18" charset="0"/>
                        </a:rPr>
                        <a:t> 21"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r" fontAlgn="b"/>
                      <a:r>
                        <a:rPr lang="ru-RU" sz="1200" b="0" i="0" u="none" strike="noStrike" dirty="0">
                          <a:solidFill>
                            <a:srgbClr val="000000"/>
                          </a:solidFill>
                          <a:latin typeface="Times New Roman" pitchFamily="18" charset="0"/>
                          <a:cs typeface="Times New Roman" pitchFamily="18" charset="0"/>
                        </a:rPr>
                        <a:t>25.10.2021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r" fontAlgn="b"/>
                      <a:r>
                        <a:rPr lang="ru-RU" sz="1200" b="0" i="0" u="none" strike="noStrike" dirty="0">
                          <a:solidFill>
                            <a:srgbClr val="000000"/>
                          </a:solidFill>
                          <a:latin typeface="Times New Roman" pitchFamily="18" charset="0"/>
                          <a:cs typeface="Times New Roman" pitchFamily="18" charset="0"/>
                        </a:rPr>
                        <a:t>796239,88</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7E4BC"/>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пакет Б</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r" fontAlgn="b"/>
                      <a:r>
                        <a:rPr lang="ru-RU" sz="1200" b="0" i="0" u="none" strike="noStrike">
                          <a:solidFill>
                            <a:srgbClr val="000000"/>
                          </a:solidFill>
                          <a:latin typeface="Times New Roman" pitchFamily="18" charset="0"/>
                          <a:cs typeface="Times New Roman" pitchFamily="18" charset="0"/>
                        </a:rPr>
                        <a:t>6</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fontAlgn="b"/>
                      <a:r>
                        <a:rPr lang="ru-RU" sz="1200" b="0" i="0" u="none" strike="noStrike">
                          <a:solidFill>
                            <a:srgbClr val="000000"/>
                          </a:solidFill>
                          <a:latin typeface="Times New Roman" pitchFamily="18" charset="0"/>
                          <a:cs typeface="Times New Roman" pitchFamily="18" charset="0"/>
                        </a:rPr>
                        <a:t>ОСББ "Мирний дім 5"</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ru-RU" sz="1200" b="0" i="0" u="none" strike="noStrike">
                          <a:solidFill>
                            <a:srgbClr val="000000"/>
                          </a:solidFill>
                          <a:latin typeface="Times New Roman" pitchFamily="18" charset="0"/>
                          <a:cs typeface="Times New Roman" pitchFamily="18" charset="0"/>
                        </a:rPr>
                        <a:t>10.11.2011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r" fontAlgn="b"/>
                      <a:r>
                        <a:rPr lang="ru-RU" sz="1200" b="0" i="0" u="none" strike="noStrike" dirty="0">
                          <a:solidFill>
                            <a:srgbClr val="000000"/>
                          </a:solidFill>
                          <a:latin typeface="Times New Roman" pitchFamily="18" charset="0"/>
                          <a:cs typeface="Times New Roman" pitchFamily="18" charset="0"/>
                        </a:rPr>
                        <a:t>2998000,01</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пакет А</a:t>
                      </a:r>
                    </a:p>
                  </a:txBody>
                  <a:tcPr marL="6869" marR="6869" marT="6869"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54000">
                <a:tc>
                  <a:txBody>
                    <a:bodyPr/>
                    <a:lstStyle/>
                    <a:p>
                      <a:pPr algn="l" fontAlgn="b"/>
                      <a:endParaRPr lang="ru-RU" sz="1200" b="0" i="0" u="none" strike="noStrike">
                        <a:solidFill>
                          <a:srgbClr val="000000"/>
                        </a:solidFill>
                        <a:latin typeface="Times New Roman" pitchFamily="18" charset="0"/>
                        <a:cs typeface="Times New Roman" pitchFamily="18" charset="0"/>
                      </a:endParaRPr>
                    </a:p>
                  </a:txBody>
                  <a:tcPr marL="6869" marR="6869" marT="686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ru-RU" sz="1200" b="0" i="0" u="none" strike="noStrike">
                        <a:solidFill>
                          <a:srgbClr val="000000"/>
                        </a:solidFill>
                        <a:latin typeface="Times New Roman" pitchFamily="18" charset="0"/>
                        <a:cs typeface="Times New Roman" pitchFamily="18" charset="0"/>
                      </a:endParaRPr>
                    </a:p>
                  </a:txBody>
                  <a:tcPr marL="6869" marR="6869" marT="686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ru-RU" sz="1200" b="0" i="0" u="none" strike="noStrike">
                        <a:solidFill>
                          <a:srgbClr val="000000"/>
                        </a:solidFill>
                        <a:latin typeface="Times New Roman" pitchFamily="18" charset="0"/>
                        <a:cs typeface="Times New Roman" pitchFamily="18" charset="0"/>
                      </a:endParaRPr>
                    </a:p>
                  </a:txBody>
                  <a:tcPr marL="6869" marR="6869" marT="686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r" fontAlgn="b"/>
                      <a:r>
                        <a:rPr lang="ru-RU" sz="1200" b="1" i="0" u="none" strike="noStrike" dirty="0" smtClean="0">
                          <a:solidFill>
                            <a:srgbClr val="FF0000"/>
                          </a:solidFill>
                          <a:latin typeface="Times New Roman" pitchFamily="18" charset="0"/>
                          <a:cs typeface="Times New Roman" pitchFamily="18" charset="0"/>
                        </a:rPr>
                        <a:t>38 985 098,84</a:t>
                      </a:r>
                      <a:endParaRPr lang="ru-RU" sz="1200" b="1" i="0" u="none" strike="noStrike" dirty="0">
                        <a:solidFill>
                          <a:srgbClr val="FF0000"/>
                        </a:solidFill>
                        <a:latin typeface="Times New Roman" pitchFamily="18" charset="0"/>
                        <a:cs typeface="Times New Roman" pitchFamily="18" charset="0"/>
                      </a:endParaRPr>
                    </a:p>
                  </a:txBody>
                  <a:tcPr marL="6869" marR="6869" marT="6869" marB="0" anchor="b">
                    <a:lnL>
                      <a:noFill/>
                    </a:lnL>
                    <a:lnR>
                      <a:noFill/>
                    </a:lnR>
                    <a:lnT w="6350" cap="flat" cmpd="sng" algn="ctr">
                      <a:solidFill>
                        <a:srgbClr val="000000"/>
                      </a:solidFill>
                      <a:prstDash val="solid"/>
                      <a:round/>
                      <a:headEnd type="none" w="med" len="med"/>
                      <a:tailEnd type="none" w="med" len="med"/>
                    </a:lnT>
                    <a:lnB>
                      <a:noFill/>
                    </a:lnB>
                  </a:tcPr>
                </a:tc>
                <a:tc>
                  <a:txBody>
                    <a:bodyPr/>
                    <a:lstStyle/>
                    <a:p>
                      <a:pPr algn="l" fontAlgn="b"/>
                      <a:endParaRPr lang="ru-RU" sz="1200" b="1" i="0" u="none" strike="noStrike" dirty="0">
                        <a:solidFill>
                          <a:srgbClr val="FF0000"/>
                        </a:solidFill>
                        <a:latin typeface="Times New Roman" pitchFamily="18" charset="0"/>
                        <a:cs typeface="Times New Roman" pitchFamily="18" charset="0"/>
                      </a:endParaRPr>
                    </a:p>
                  </a:txBody>
                  <a:tcPr marL="6869" marR="6869" marT="6869" marB="0" anchor="b">
                    <a:lnL>
                      <a:noFill/>
                    </a:lnL>
                    <a:lnR>
                      <a:noFill/>
                    </a:lnR>
                    <a:lnT w="6350" cap="flat" cmpd="sng" algn="ctr">
                      <a:solidFill>
                        <a:srgbClr val="000000"/>
                      </a:solidFill>
                      <a:prstDash val="solid"/>
                      <a:round/>
                      <a:headEnd type="none" w="med" len="med"/>
                      <a:tailEnd type="none" w="med" len="med"/>
                    </a:lnT>
                    <a:lnB>
                      <a:noFill/>
                    </a:lnB>
                  </a:tcPr>
                </a:tc>
              </a:tr>
            </a:tbl>
          </a:graphicData>
        </a:graphic>
      </p:graphicFrame>
      <p:sp>
        <p:nvSpPr>
          <p:cNvPr id="181" name="Заголовок 1"/>
          <p:cNvSpPr txBox="1">
            <a:spLocks/>
          </p:cNvSpPr>
          <p:nvPr/>
        </p:nvSpPr>
        <p:spPr>
          <a:xfrm>
            <a:off x="361950" y="3759200"/>
            <a:ext cx="7129780" cy="1292662"/>
          </a:xfrm>
          <a:prstGeom prst="rect">
            <a:avLst/>
          </a:prstGeom>
          <a:solidFill>
            <a:schemeClr val="bg1"/>
          </a:solidFill>
        </p:spPr>
        <p:txBody>
          <a:bodyPr wrap="square" lIns="0" tIns="0" rIns="0" bIns="0">
            <a:spAutoFit/>
          </a:bodyPr>
          <a:lstStyle/>
          <a:p>
            <a:pPr lvl="0" algn="ctr">
              <a:defRPr/>
            </a:pPr>
            <a:r>
              <a:rPr kumimoji="0" lang="uk-UA" sz="2000" b="0" i="0" u="none" strike="noStrike" kern="0" cap="none" spc="0" normalizeH="0" baseline="0" noProof="0" dirty="0" smtClean="0">
                <a:ln>
                  <a:noFill/>
                </a:ln>
                <a:effectLst/>
                <a:uLnTx/>
                <a:uFillTx/>
                <a:latin typeface="Times New Roman" pitchFamily="18" charset="0"/>
                <a:ea typeface="+mj-ea"/>
                <a:cs typeface="Times New Roman" pitchFamily="18" charset="0"/>
              </a:rPr>
              <a:t>В 2021 році </a:t>
            </a:r>
            <a:r>
              <a:rPr lang="uk-UA" sz="2000" b="1" kern="0" dirty="0" smtClean="0">
                <a:latin typeface="Times New Roman" pitchFamily="18" charset="0"/>
                <a:ea typeface="+mj-ea"/>
                <a:cs typeface="Times New Roman" pitchFamily="18" charset="0"/>
              </a:rPr>
              <a:t>6 ОСББ </a:t>
            </a:r>
            <a:r>
              <a:rPr lang="uk-UA" sz="2000" kern="0" dirty="0" smtClean="0">
                <a:latin typeface="Times New Roman" pitchFamily="18" charset="0"/>
                <a:ea typeface="+mj-ea"/>
                <a:cs typeface="Times New Roman" pitchFamily="18" charset="0"/>
              </a:rPr>
              <a:t>взяли </a:t>
            </a:r>
            <a:r>
              <a:rPr kumimoji="0" lang="uk-UA" sz="2000" b="0" i="0" u="none" strike="noStrike" kern="0" cap="none" spc="0" normalizeH="0" baseline="0" noProof="0" dirty="0" smtClean="0">
                <a:ln>
                  <a:noFill/>
                </a:ln>
                <a:effectLst/>
                <a:uLnTx/>
                <a:uFillTx/>
                <a:latin typeface="Times New Roman" pitchFamily="18" charset="0"/>
                <a:ea typeface="+mj-ea"/>
                <a:cs typeface="Times New Roman" pitchFamily="18" charset="0"/>
              </a:rPr>
              <a:t>участь в програмі </a:t>
            </a:r>
            <a:r>
              <a:rPr kumimoji="0" lang="uk-UA" sz="2000" b="0" i="0" u="none" strike="noStrike" kern="0" cap="none" spc="0" normalizeH="0" baseline="0" noProof="0" dirty="0" err="1" smtClean="0">
                <a:ln>
                  <a:noFill/>
                </a:ln>
                <a:effectLst/>
                <a:uLnTx/>
                <a:uFillTx/>
                <a:latin typeface="Times New Roman" pitchFamily="18" charset="0"/>
                <a:ea typeface="+mj-ea"/>
                <a:cs typeface="Times New Roman" pitchFamily="18" charset="0"/>
              </a:rPr>
              <a:t>“Енергодім”</a:t>
            </a:r>
            <a:r>
              <a:rPr kumimoji="0" lang="uk-UA" sz="2000" b="0" i="0" u="none" strike="noStrike" kern="0" cap="none" spc="0" normalizeH="0" baseline="0" noProof="0" dirty="0" smtClean="0">
                <a:ln>
                  <a:noFill/>
                </a:ln>
                <a:effectLst/>
                <a:uLnTx/>
                <a:uFillTx/>
                <a:latin typeface="Times New Roman" pitchFamily="18" charset="0"/>
                <a:ea typeface="+mj-ea"/>
                <a:cs typeface="Times New Roman" pitchFamily="18" charset="0"/>
              </a:rPr>
              <a:t>, ще 18 ОСББ м. Житомира подали заявки до Фонду </a:t>
            </a:r>
            <a:r>
              <a:rPr kumimoji="0" lang="uk-UA" sz="2000" b="0" i="0" u="none" strike="noStrike" kern="0" cap="none" spc="0" normalizeH="0" baseline="0" noProof="0" dirty="0" err="1" smtClean="0">
                <a:ln>
                  <a:noFill/>
                </a:ln>
                <a:effectLst/>
                <a:uLnTx/>
                <a:uFillTx/>
                <a:latin typeface="Times New Roman" pitchFamily="18" charset="0"/>
                <a:ea typeface="+mj-ea"/>
                <a:cs typeface="Times New Roman" pitchFamily="18" charset="0"/>
              </a:rPr>
              <a:t>енергоефективності</a:t>
            </a:r>
            <a:r>
              <a:rPr kumimoji="0" lang="uk-UA" sz="2000" b="0" i="0" u="none" strike="noStrike" kern="0" cap="none" spc="0" normalizeH="0" baseline="0" noProof="0" dirty="0" smtClean="0">
                <a:ln>
                  <a:noFill/>
                </a:ln>
                <a:effectLst/>
                <a:uLnTx/>
                <a:uFillTx/>
                <a:latin typeface="Times New Roman" pitchFamily="18" charset="0"/>
                <a:ea typeface="+mj-ea"/>
                <a:cs typeface="Times New Roman" pitchFamily="18" charset="0"/>
              </a:rPr>
              <a:t> на участь в даній програмі</a:t>
            </a:r>
            <a:r>
              <a:rPr kumimoji="0" lang="uk-UA" sz="24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t/>
            </a:r>
            <a:br>
              <a:rPr kumimoji="0" lang="uk-UA" sz="2400" b="1" i="0" u="none" strike="noStrike" kern="0" cap="none" spc="0" normalizeH="0" baseline="0" noProof="0" dirty="0" smtClean="0">
                <a:ln>
                  <a:noFill/>
                </a:ln>
                <a:solidFill>
                  <a:schemeClr val="accent3">
                    <a:lumMod val="50000"/>
                  </a:schemeClr>
                </a:solidFill>
                <a:effectLst/>
                <a:uLnTx/>
                <a:uFillTx/>
                <a:latin typeface="Times New Roman" pitchFamily="18" charset="0"/>
                <a:ea typeface="+mj-ea"/>
                <a:cs typeface="Times New Roman" pitchFamily="18" charset="0"/>
              </a:rPr>
            </a:br>
            <a:endParaRPr kumimoji="0" lang="ru-RU" sz="2400" b="1" i="0" u="sng" strike="noStrike" kern="0" cap="none" spc="0" normalizeH="0" baseline="0" noProof="0" dirty="0">
              <a:ln>
                <a:noFill/>
              </a:ln>
              <a:solidFill>
                <a:schemeClr val="accent3">
                  <a:lumMod val="50000"/>
                </a:schemeClr>
              </a:solidFill>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pPr algn="ctr"/>
            <a:r>
              <a:rPr lang="uk-UA" dirty="0" smtClean="0">
                <a:solidFill>
                  <a:schemeClr val="bg1"/>
                </a:solidFill>
                <a:latin typeface="Times New Roman" pitchFamily="18" charset="0"/>
                <a:cs typeface="Times New Roman" pitchFamily="18" charset="0"/>
              </a:rPr>
              <a:t>Міська рада відшкодовує ОСББ відсотки по кредиту перших вісімнадцять місяців</a:t>
            </a:r>
            <a:endParaRPr dirty="0">
              <a:solidFill>
                <a:schemeClr val="bg1"/>
              </a:solidFill>
              <a:latin typeface="Times New Roman" pitchFamily="18" charset="0"/>
              <a:cs typeface="Times New Roman" pitchFamily="18" charset="0"/>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sp>
        <p:nvSpPr>
          <p:cNvPr id="178" name="Заголовок 1"/>
          <p:cNvSpPr>
            <a:spLocks noGrp="1"/>
          </p:cNvSpPr>
          <p:nvPr>
            <p:ph type="title"/>
          </p:nvPr>
        </p:nvSpPr>
        <p:spPr>
          <a:xfrm>
            <a:off x="438150" y="101601"/>
            <a:ext cx="6997064" cy="984885"/>
          </a:xfrm>
          <a:solidFill>
            <a:schemeClr val="bg1"/>
          </a:solidFill>
        </p:spPr>
        <p:txBody>
          <a:bodyPr/>
          <a:lstStyle/>
          <a:p>
            <a:pPr algn="ctr"/>
            <a:r>
              <a:rPr lang="uk-UA" dirty="0" smtClean="0">
                <a:solidFill>
                  <a:srgbClr val="FF0000"/>
                </a:solidFill>
                <a:latin typeface="Times New Roman" pitchFamily="18" charset="0"/>
                <a:cs typeface="Times New Roman" pitchFamily="18" charset="0"/>
              </a:rPr>
              <a:t>ОСББ “Автоном-69”</a:t>
            </a:r>
            <a:r>
              <a:rPr lang="uk-UA" b="0" dirty="0" smtClean="0">
                <a:solidFill>
                  <a:srgbClr val="FF0000"/>
                </a:solidFill>
                <a:latin typeface="Times New Roman" pitchFamily="18" charset="0"/>
                <a:cs typeface="Times New Roman" pitchFamily="18" charset="0"/>
              </a:rPr>
              <a:t>впровадили </a:t>
            </a:r>
            <a:r>
              <a:rPr lang="uk-UA" b="0" dirty="0" err="1" smtClean="0">
                <a:solidFill>
                  <a:srgbClr val="FF0000"/>
                </a:solidFill>
                <a:latin typeface="Times New Roman" pitchFamily="18" charset="0"/>
                <a:cs typeface="Times New Roman" pitchFamily="18" charset="0"/>
              </a:rPr>
              <a:t>енергоефективні</a:t>
            </a:r>
            <a:r>
              <a:rPr lang="uk-UA" b="0" dirty="0" smtClean="0">
                <a:solidFill>
                  <a:srgbClr val="FF0000"/>
                </a:solidFill>
                <a:latin typeface="Times New Roman" pitchFamily="18" charset="0"/>
                <a:cs typeface="Times New Roman" pitchFamily="18" charset="0"/>
              </a:rPr>
              <a:t> заходи шляхом участі в програмі </a:t>
            </a:r>
            <a:r>
              <a:rPr lang="uk-UA" b="0" dirty="0" err="1" smtClean="0">
                <a:solidFill>
                  <a:srgbClr val="FF0000"/>
                </a:solidFill>
                <a:latin typeface="Times New Roman" pitchFamily="18" charset="0"/>
                <a:cs typeface="Times New Roman" pitchFamily="18" charset="0"/>
              </a:rPr>
              <a:t>“Енергодім”</a:t>
            </a:r>
            <a:r>
              <a:rPr lang="uk-UA" sz="2400" dirty="0" smtClean="0">
                <a:solidFill>
                  <a:schemeClr val="accent3">
                    <a:lumMod val="50000"/>
                  </a:schemeClr>
                </a:solidFill>
                <a:latin typeface="Times New Roman" pitchFamily="18" charset="0"/>
                <a:cs typeface="Times New Roman" pitchFamily="18" charset="0"/>
              </a:rPr>
              <a:t/>
            </a:r>
            <a:br>
              <a:rPr lang="uk-UA" sz="2400" dirty="0" smtClean="0">
                <a:solidFill>
                  <a:schemeClr val="accent3">
                    <a:lumMod val="50000"/>
                  </a:schemeClr>
                </a:solidFill>
                <a:latin typeface="Times New Roman" pitchFamily="18" charset="0"/>
                <a:cs typeface="Times New Roman" pitchFamily="18" charset="0"/>
              </a:rPr>
            </a:br>
            <a:endParaRPr lang="ru-RU" sz="2400" u="sng" dirty="0">
              <a:solidFill>
                <a:schemeClr val="accent3">
                  <a:lumMod val="50000"/>
                </a:schemeClr>
              </a:solidFill>
              <a:latin typeface="Times New Roman" pitchFamily="18" charset="0"/>
              <a:cs typeface="Times New Roman" pitchFamily="18" charset="0"/>
            </a:endParaRPr>
          </a:p>
        </p:txBody>
      </p:sp>
      <p:pic>
        <p:nvPicPr>
          <p:cNvPr id="15362" name="Picture 2" descr="У Житомирі перше ОСББ модернізувало  багатоквартирний будинок в рамках Програми «ЕНЕРГОДІМ» Фонду Енергоефективності"/>
          <p:cNvPicPr>
            <a:picLocks noChangeAspect="1" noChangeArrowheads="1"/>
          </p:cNvPicPr>
          <p:nvPr/>
        </p:nvPicPr>
        <p:blipFill>
          <a:blip r:embed="rId6" cstate="print"/>
          <a:srcRect/>
          <a:stretch>
            <a:fillRect/>
          </a:stretch>
        </p:blipFill>
        <p:spPr bwMode="auto">
          <a:xfrm>
            <a:off x="203504" y="711200"/>
            <a:ext cx="3881865" cy="4216400"/>
          </a:xfrm>
          <a:prstGeom prst="rect">
            <a:avLst/>
          </a:prstGeom>
          <a:noFill/>
        </p:spPr>
      </p:pic>
      <p:sp>
        <p:nvSpPr>
          <p:cNvPr id="181" name="Заголовок 1"/>
          <p:cNvSpPr txBox="1">
            <a:spLocks/>
          </p:cNvSpPr>
          <p:nvPr/>
        </p:nvSpPr>
        <p:spPr>
          <a:xfrm>
            <a:off x="4857750" y="787400"/>
            <a:ext cx="2653664" cy="4154984"/>
          </a:xfrm>
          <a:prstGeom prst="rect">
            <a:avLst/>
          </a:prstGeom>
          <a:solidFill>
            <a:schemeClr val="bg1"/>
          </a:solidFill>
        </p:spPr>
        <p:txBody>
          <a:bodyPr wrap="square" lIns="0" tIns="0" rIns="0" bIns="0">
            <a:spAutoFit/>
          </a:bodyPr>
          <a:lstStyle/>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uk-UA" i="0" u="none" strike="noStrike" kern="0" cap="none" spc="0" normalizeH="0" baseline="0" noProof="0" dirty="0" smtClean="0">
                <a:ln>
                  <a:noFill/>
                </a:ln>
                <a:effectLst/>
                <a:uLnTx/>
                <a:uFillTx/>
                <a:latin typeface="Times New Roman" pitchFamily="18" charset="0"/>
                <a:ea typeface="+mj-ea"/>
                <a:cs typeface="Times New Roman" pitchFamily="18" charset="0"/>
              </a:rPr>
              <a:t>Встановлено ІТП.</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lang="uk-UA" kern="0" dirty="0" smtClean="0">
                <a:latin typeface="Times New Roman" pitchFamily="18" charset="0"/>
                <a:ea typeface="+mj-ea"/>
                <a:cs typeface="Times New Roman" pitchFamily="18" charset="0"/>
              </a:rPr>
              <a:t>Замінені та утеплені трубопроводи теплопостачання.</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uk-UA" i="0" u="none" strike="noStrike" kern="0" cap="none" spc="0" normalizeH="0" baseline="0" noProof="0" dirty="0" smtClean="0">
                <a:ln>
                  <a:noFill/>
                </a:ln>
                <a:effectLst/>
                <a:uLnTx/>
                <a:uFillTx/>
                <a:latin typeface="Times New Roman" pitchFamily="18" charset="0"/>
                <a:ea typeface="+mj-ea"/>
                <a:cs typeface="Times New Roman" pitchFamily="18" charset="0"/>
              </a:rPr>
              <a:t>Замінені зовнішні двері, вікна та балконні дверні блоки у місцях загального користування</a:t>
            </a:r>
          </a:p>
          <a:p>
            <a:pPr marL="0" marR="0" lvl="0" indent="0" defTabSz="914400" eaLnBrk="1" fontAlgn="auto" latinLnBrk="0" hangingPunct="1">
              <a:lnSpc>
                <a:spcPct val="100000"/>
              </a:lnSpc>
              <a:spcBef>
                <a:spcPts val="0"/>
              </a:spcBef>
              <a:spcAft>
                <a:spcPts val="0"/>
              </a:spcAft>
              <a:buClrTx/>
              <a:buSzTx/>
              <a:buFont typeface="Arial" pitchFamily="34" charset="0"/>
              <a:buChar char="•"/>
              <a:tabLst/>
              <a:defRPr/>
            </a:pPr>
            <a:r>
              <a:rPr kumimoji="0" lang="uk-UA" i="0" u="none" strike="noStrike" kern="0" cap="none" spc="0" normalizeH="0" baseline="0" noProof="0" dirty="0" smtClean="0">
                <a:ln>
                  <a:noFill/>
                </a:ln>
                <a:effectLst/>
                <a:uLnTx/>
                <a:uFillTx/>
                <a:latin typeface="Times New Roman" pitchFamily="18" charset="0"/>
                <a:ea typeface="+mj-ea"/>
                <a:cs typeface="Times New Roman" pitchFamily="18" charset="0"/>
              </a:rPr>
              <a:t>Здійснено гідравлічне балансування системи опалення шляхом встановлення автоматичних балансувальних клапанів.</a:t>
            </a:r>
            <a:br>
              <a:rPr kumimoji="0" lang="uk-UA" i="0" u="none" strike="noStrike" kern="0" cap="none" spc="0" normalizeH="0" baseline="0" noProof="0" dirty="0" smtClean="0">
                <a:ln>
                  <a:noFill/>
                </a:ln>
                <a:effectLst/>
                <a:uLnTx/>
                <a:uFillTx/>
                <a:latin typeface="Times New Roman" pitchFamily="18" charset="0"/>
                <a:ea typeface="+mj-ea"/>
                <a:cs typeface="Times New Roman" pitchFamily="18" charset="0"/>
              </a:rPr>
            </a:br>
            <a:endParaRPr kumimoji="0" lang="ru-RU" i="0" u="sng" strike="noStrike" kern="0" cap="none" spc="0" normalizeH="0" baseline="0" noProof="0" dirty="0">
              <a:ln>
                <a:noFill/>
              </a:ln>
              <a:effectLst/>
              <a:uLnTx/>
              <a:uFillTx/>
              <a:latin typeface="Times New Roman" pitchFamily="18" charset="0"/>
              <a:ea typeface="+mj-ea"/>
              <a:cs typeface="Times New Roman"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sp>
        <p:nvSpPr>
          <p:cNvPr id="178" name="Заголовок 1"/>
          <p:cNvSpPr>
            <a:spLocks noGrp="1"/>
          </p:cNvSpPr>
          <p:nvPr>
            <p:ph type="title"/>
          </p:nvPr>
        </p:nvSpPr>
        <p:spPr>
          <a:xfrm>
            <a:off x="0" y="101601"/>
            <a:ext cx="7435214" cy="984885"/>
          </a:xfrm>
          <a:solidFill>
            <a:schemeClr val="bg1"/>
          </a:solidFill>
        </p:spPr>
        <p:txBody>
          <a:bodyPr/>
          <a:lstStyle/>
          <a:p>
            <a:pPr algn="ctr"/>
            <a:r>
              <a:rPr lang="uk-UA" dirty="0" smtClean="0">
                <a:solidFill>
                  <a:srgbClr val="FF0000"/>
                </a:solidFill>
                <a:latin typeface="Times New Roman" pitchFamily="18" charset="0"/>
                <a:cs typeface="Times New Roman" pitchFamily="18" charset="0"/>
              </a:rPr>
              <a:t>ОСББ </a:t>
            </a:r>
            <a:r>
              <a:rPr lang="uk-UA" dirty="0" err="1" smtClean="0">
                <a:solidFill>
                  <a:srgbClr val="FF0000"/>
                </a:solidFill>
                <a:latin typeface="Times New Roman" pitchFamily="18" charset="0"/>
                <a:cs typeface="Times New Roman" pitchFamily="18" charset="0"/>
              </a:rPr>
              <a:t>“Київська</a:t>
            </a:r>
            <a:r>
              <a:rPr lang="uk-UA" dirty="0" smtClean="0">
                <a:solidFill>
                  <a:srgbClr val="FF0000"/>
                </a:solidFill>
                <a:latin typeface="Times New Roman" pitchFamily="18" charset="0"/>
                <a:cs typeface="Times New Roman" pitchFamily="18" charset="0"/>
              </a:rPr>
              <a:t> 47”- </a:t>
            </a:r>
            <a:r>
              <a:rPr lang="uk-UA" b="0" dirty="0" smtClean="0">
                <a:solidFill>
                  <a:srgbClr val="FF0000"/>
                </a:solidFill>
                <a:latin typeface="Times New Roman" pitchFamily="18" charset="0"/>
                <a:cs typeface="Times New Roman" pitchFamily="18" charset="0"/>
              </a:rPr>
              <a:t>успішний</a:t>
            </a:r>
            <a:r>
              <a:rPr lang="uk-UA" dirty="0" smtClean="0">
                <a:solidFill>
                  <a:srgbClr val="FF0000"/>
                </a:solidFill>
                <a:latin typeface="Times New Roman" pitchFamily="18" charset="0"/>
                <a:cs typeface="Times New Roman" pitchFamily="18" charset="0"/>
              </a:rPr>
              <a:t> </a:t>
            </a:r>
            <a:r>
              <a:rPr lang="uk-UA" b="0" dirty="0" smtClean="0">
                <a:solidFill>
                  <a:srgbClr val="FF0000"/>
                </a:solidFill>
                <a:latin typeface="Times New Roman" pitchFamily="18" charset="0"/>
                <a:cs typeface="Times New Roman" pitchFamily="18" charset="0"/>
              </a:rPr>
              <a:t>приклад  реалізації </a:t>
            </a:r>
            <a:r>
              <a:rPr lang="uk-UA" b="0" dirty="0" err="1" smtClean="0">
                <a:solidFill>
                  <a:srgbClr val="FF0000"/>
                </a:solidFill>
                <a:latin typeface="Times New Roman" pitchFamily="18" charset="0"/>
                <a:cs typeface="Times New Roman" pitchFamily="18" charset="0"/>
              </a:rPr>
              <a:t>енергоефективних</a:t>
            </a:r>
            <a:r>
              <a:rPr lang="uk-UA" b="0" dirty="0" smtClean="0">
                <a:solidFill>
                  <a:srgbClr val="FF0000"/>
                </a:solidFill>
                <a:latin typeface="Times New Roman" pitchFamily="18" charset="0"/>
                <a:cs typeface="Times New Roman" pitchFamily="18" charset="0"/>
              </a:rPr>
              <a:t> заходів шляхом участі в програмі </a:t>
            </a:r>
            <a:r>
              <a:rPr lang="uk-UA" b="0" dirty="0" err="1" smtClean="0">
                <a:solidFill>
                  <a:srgbClr val="FF0000"/>
                </a:solidFill>
                <a:latin typeface="Times New Roman" pitchFamily="18" charset="0"/>
                <a:cs typeface="Times New Roman" pitchFamily="18" charset="0"/>
              </a:rPr>
              <a:t>“Енергодім”</a:t>
            </a:r>
            <a:r>
              <a:rPr lang="uk-UA" sz="2400" dirty="0" smtClean="0">
                <a:solidFill>
                  <a:schemeClr val="accent3">
                    <a:lumMod val="50000"/>
                  </a:schemeClr>
                </a:solidFill>
                <a:latin typeface="Times New Roman" pitchFamily="18" charset="0"/>
                <a:cs typeface="Times New Roman" pitchFamily="18" charset="0"/>
              </a:rPr>
              <a:t/>
            </a:r>
            <a:br>
              <a:rPr lang="uk-UA" sz="2400" dirty="0" smtClean="0">
                <a:solidFill>
                  <a:schemeClr val="accent3">
                    <a:lumMod val="50000"/>
                  </a:schemeClr>
                </a:solidFill>
                <a:latin typeface="Times New Roman" pitchFamily="18" charset="0"/>
                <a:cs typeface="Times New Roman" pitchFamily="18" charset="0"/>
              </a:rPr>
            </a:br>
            <a:endParaRPr lang="ru-RU" sz="2400" u="sng" dirty="0">
              <a:solidFill>
                <a:schemeClr val="accent3">
                  <a:lumMod val="50000"/>
                </a:schemeClr>
              </a:solidFill>
              <a:latin typeface="Times New Roman" pitchFamily="18" charset="0"/>
              <a:cs typeface="Times New Roman" pitchFamily="18" charset="0"/>
            </a:endParaRPr>
          </a:p>
        </p:txBody>
      </p:sp>
      <p:pic>
        <p:nvPicPr>
          <p:cNvPr id="14338" name="Picture 2" descr="undefined"/>
          <p:cNvPicPr>
            <a:picLocks noChangeAspect="1" noChangeArrowheads="1"/>
          </p:cNvPicPr>
          <p:nvPr/>
        </p:nvPicPr>
        <p:blipFill>
          <a:blip r:embed="rId6" cstate="print"/>
          <a:srcRect/>
          <a:stretch>
            <a:fillRect/>
          </a:stretch>
        </p:blipFill>
        <p:spPr bwMode="auto">
          <a:xfrm>
            <a:off x="3943350" y="3302000"/>
            <a:ext cx="3581400" cy="2387600"/>
          </a:xfrm>
          <a:prstGeom prst="rect">
            <a:avLst/>
          </a:prstGeom>
          <a:noFill/>
        </p:spPr>
      </p:pic>
      <p:pic>
        <p:nvPicPr>
          <p:cNvPr id="180" name="Рисунок 179"/>
          <p:cNvPicPr/>
          <p:nvPr/>
        </p:nvPicPr>
        <p:blipFill>
          <a:blip r:embed="rId7" cstate="print">
            <a:lum bright="10000"/>
          </a:blip>
          <a:srcRect l="16676" t="9972" r="49171" b="11111"/>
          <a:stretch>
            <a:fillRect/>
          </a:stretch>
        </p:blipFill>
        <p:spPr bwMode="auto">
          <a:xfrm>
            <a:off x="0" y="787400"/>
            <a:ext cx="3562350" cy="4572000"/>
          </a:xfrm>
          <a:prstGeom prst="rect">
            <a:avLst/>
          </a:prstGeom>
          <a:noFill/>
          <a:ln w="9525">
            <a:noFill/>
            <a:miter lim="800000"/>
            <a:headEnd/>
            <a:tailEnd/>
          </a:ln>
        </p:spPr>
      </p:pic>
      <p:pic>
        <p:nvPicPr>
          <p:cNvPr id="14339" name="Picture 3"/>
          <p:cNvPicPr>
            <a:picLocks noChangeAspect="1" noChangeArrowheads="1"/>
          </p:cNvPicPr>
          <p:nvPr/>
        </p:nvPicPr>
        <p:blipFill>
          <a:blip r:embed="rId8" cstate="print"/>
          <a:srcRect/>
          <a:stretch>
            <a:fillRect/>
          </a:stretch>
        </p:blipFill>
        <p:spPr bwMode="auto">
          <a:xfrm>
            <a:off x="3790950" y="711200"/>
            <a:ext cx="3581400" cy="2514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 name="object 3"/>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4" name="object 4"/>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5" name="object 5"/>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7" name="object 7"/>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 name="object 8"/>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9" name="object 9"/>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0" name="object 10"/>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 name="object 11"/>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2" name="object 12"/>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3" name="object 13"/>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4" name="object 14"/>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5" name="object 15"/>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 name="object 16"/>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7" name="object 17"/>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8" name="object 18"/>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9" name="object 19"/>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20" name="object 20"/>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21" name="object 21"/>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22" name="object 22"/>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23" name="object 23"/>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4" name="object 24"/>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25" name="object 25"/>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26" name="object 26"/>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27" name="object 27"/>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28" name="object 28"/>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29" name="object 29"/>
          <p:cNvSpPr/>
          <p:nvPr/>
        </p:nvSpPr>
        <p:spPr>
          <a:xfrm>
            <a:off x="7187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30" name="object 30"/>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31" name="object 31"/>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2" name="object 32"/>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33" name="object 33"/>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34" name="object 34"/>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35" name="object 35"/>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36" name="object 36"/>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37" name="object 37"/>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38" name="object 38"/>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39" name="object 39"/>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40" name="object 40"/>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41" name="object 41"/>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42" name="object 42"/>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43" name="object 43"/>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44" name="object 44"/>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45" name="object 45"/>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46" name="object 46"/>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47" name="object 47"/>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48" name="object 48"/>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49" name="object 49"/>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50" name="object 50"/>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51" name="object 51"/>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52" name="object 52"/>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53" name="object 53"/>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54" name="object 54"/>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55" name="object 55"/>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56" name="object 56"/>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7" name="object 57"/>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58" name="object 58"/>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59" name="object 59"/>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60" name="object 60"/>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61" name="object 61"/>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62" name="object 62"/>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63" name="object 63"/>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4" name="object 64"/>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65" name="object 65"/>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66" name="object 66"/>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67" name="object 67"/>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68" name="object 68"/>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69" name="object 69"/>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70" name="object 70"/>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71" name="object 71"/>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72" name="object 72"/>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73" name="object 73"/>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4" name="object 74"/>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5" name="object 75"/>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76" name="object 76"/>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77" name="object 77"/>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78" name="object 78"/>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79" name="object 79"/>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80" name="object 80"/>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81" name="object 81"/>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82" name="object 82"/>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83" name="object 83"/>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84" name="object 84"/>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85" name="object 85"/>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86" name="object 86"/>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87" name="object 87"/>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88" name="object 88"/>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89" name="object 89"/>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90" name="object 90"/>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1" name="object 91"/>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2" name="object 92"/>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93" name="object 93"/>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94" name="object 94"/>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95" name="object 95"/>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96" name="object 96"/>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97" name="object 97"/>
          <p:cNvSpPr/>
          <p:nvPr/>
        </p:nvSpPr>
        <p:spPr>
          <a:xfrm>
            <a:off x="3812766" y="4959546"/>
            <a:ext cx="140627" cy="201942"/>
          </a:xfrm>
          <a:prstGeom prst="rect">
            <a:avLst/>
          </a:prstGeom>
          <a:blipFill>
            <a:blip r:embed="rId3" cstate="print"/>
            <a:stretch>
              <a:fillRect/>
            </a:stretch>
          </a:blipFill>
        </p:spPr>
        <p:txBody>
          <a:bodyPr wrap="square" lIns="0" tIns="0" rIns="0" bIns="0" rtlCol="0"/>
          <a:lstStyle/>
          <a:p>
            <a:endParaRPr/>
          </a:p>
        </p:txBody>
      </p:sp>
      <p:sp>
        <p:nvSpPr>
          <p:cNvPr id="98" name="object 98"/>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99" name="object 99"/>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00" name="object 100"/>
          <p:cNvSpPr/>
          <p:nvPr/>
        </p:nvSpPr>
        <p:spPr>
          <a:xfrm>
            <a:off x="6121224" y="4950885"/>
            <a:ext cx="140627" cy="210604"/>
          </a:xfrm>
          <a:prstGeom prst="rect">
            <a:avLst/>
          </a:prstGeom>
          <a:blipFill>
            <a:blip r:embed="rId4" cstate="print"/>
            <a:stretch>
              <a:fillRect/>
            </a:stretch>
          </a:blipFill>
        </p:spPr>
        <p:txBody>
          <a:bodyPr wrap="square" lIns="0" tIns="0" rIns="0" bIns="0" rtlCol="0"/>
          <a:lstStyle/>
          <a:p>
            <a:endParaRPr/>
          </a:p>
        </p:txBody>
      </p:sp>
      <p:sp>
        <p:nvSpPr>
          <p:cNvPr id="101" name="object 101"/>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02" name="object 102"/>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3" name="object 103"/>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104" name="object 104"/>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105" name="object 105"/>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106" name="object 106"/>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7" name="object 107"/>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08" name="object 108"/>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109" name="object 109"/>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10" name="object 110"/>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11" name="object 111"/>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112" name="object 112"/>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13" name="object 113"/>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114" name="object 114"/>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115" name="object 115"/>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116" name="object 116"/>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117" name="object 117"/>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118" name="object 118"/>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19" name="object 119"/>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0" name="object 120"/>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121" name="object 121"/>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122" name="object 122"/>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123" name="object 123"/>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124" name="object 124"/>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125" name="object 125"/>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26" name="object 126"/>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27" name="object 127"/>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28" name="object 128"/>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29" name="object 129"/>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30" name="object 130"/>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31" name="object 131"/>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32" name="object 132"/>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33" name="object 133"/>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34" name="object 134"/>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5" name="object 135"/>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6" name="object 136"/>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37" name="object 137"/>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38" name="object 138"/>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39" name="object 139"/>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40" name="object 140"/>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41" name="object 141"/>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42" name="object 142"/>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43" name="object 143"/>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44" name="object 144"/>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5" name="object 145"/>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6" name="object 146"/>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47" name="object 147"/>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48" name="object 148"/>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49" name="object 149"/>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50" name="object 150"/>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51" name="object 151"/>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52" name="object 152"/>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53" name="object 153"/>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54" name="object 154"/>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55" name="object 155"/>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56" name="object 156"/>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57" name="object 157"/>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58" name="object 158"/>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59" name="object 159"/>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60" name="object 160"/>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61" name="object 161"/>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62" name="object 162"/>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3" name="object 163"/>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64" name="object 164"/>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65" name="object 165"/>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66" name="object 166"/>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67" name="object 167"/>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68" name="object 168"/>
          <p:cNvSpPr/>
          <p:nvPr/>
        </p:nvSpPr>
        <p:spPr>
          <a:xfrm>
            <a:off x="428765" y="4959546"/>
            <a:ext cx="140627" cy="201942"/>
          </a:xfrm>
          <a:prstGeom prst="rect">
            <a:avLst/>
          </a:prstGeom>
          <a:blipFill>
            <a:blip r:embed="rId2" cstate="print"/>
            <a:stretch>
              <a:fillRect/>
            </a:stretch>
          </a:blipFill>
        </p:spPr>
        <p:txBody>
          <a:bodyPr wrap="square" lIns="0" tIns="0" rIns="0" bIns="0" rtlCol="0"/>
          <a:lstStyle/>
          <a:p>
            <a:endParaRPr/>
          </a:p>
        </p:txBody>
      </p:sp>
      <p:sp>
        <p:nvSpPr>
          <p:cNvPr id="169" name="object 169"/>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70" name="object 170"/>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71" name="object 171"/>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72" name="object 172"/>
          <p:cNvSpPr/>
          <p:nvPr/>
        </p:nvSpPr>
        <p:spPr>
          <a:xfrm>
            <a:off x="0" y="5160593"/>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endParaRPr/>
          </a:p>
        </p:txBody>
      </p:sp>
      <p:sp>
        <p:nvSpPr>
          <p:cNvPr id="184" name="object 184"/>
          <p:cNvSpPr txBox="1"/>
          <p:nvPr/>
        </p:nvSpPr>
        <p:spPr>
          <a:xfrm>
            <a:off x="1017419" y="1318431"/>
            <a:ext cx="36957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1</a:t>
            </a:r>
            <a:r>
              <a:rPr sz="1600" b="1" spc="-80" dirty="0">
                <a:solidFill>
                  <a:srgbClr val="FFFFFF"/>
                </a:solidFill>
                <a:latin typeface="Calibri"/>
                <a:cs typeface="Calibri"/>
              </a:rPr>
              <a:t> </a:t>
            </a:r>
            <a:r>
              <a:rPr sz="1200" b="1" dirty="0">
                <a:solidFill>
                  <a:srgbClr val="FFFFFF"/>
                </a:solidFill>
                <a:latin typeface="Calibri"/>
                <a:cs typeface="Calibri"/>
              </a:rPr>
              <a:t>рік</a:t>
            </a:r>
            <a:endParaRPr sz="1200">
              <a:latin typeface="Calibri"/>
              <a:cs typeface="Calibri"/>
            </a:endParaRPr>
          </a:p>
        </p:txBody>
      </p:sp>
      <p:sp>
        <p:nvSpPr>
          <p:cNvPr id="185" name="object 185"/>
          <p:cNvSpPr txBox="1"/>
          <p:nvPr/>
        </p:nvSpPr>
        <p:spPr>
          <a:xfrm>
            <a:off x="856164" y="2038863"/>
            <a:ext cx="692150" cy="269240"/>
          </a:xfrm>
          <a:prstGeom prst="rect">
            <a:avLst/>
          </a:prstGeom>
        </p:spPr>
        <p:txBody>
          <a:bodyPr vert="horz" wrap="square" lIns="0" tIns="12700" rIns="0" bIns="0" rtlCol="0">
            <a:spAutoFit/>
          </a:bodyPr>
          <a:lstStyle/>
          <a:p>
            <a:pPr marL="12700">
              <a:lnSpc>
                <a:spcPct val="100000"/>
              </a:lnSpc>
              <a:spcBef>
                <a:spcPts val="100"/>
              </a:spcBef>
            </a:pPr>
            <a:r>
              <a:rPr sz="1600" b="1" dirty="0" smtClean="0">
                <a:solidFill>
                  <a:srgbClr val="FFFFFF"/>
                </a:solidFill>
                <a:latin typeface="Calibri"/>
                <a:cs typeface="Calibri"/>
              </a:rPr>
              <a:t>-</a:t>
            </a:r>
            <a:r>
              <a:rPr sz="1600" b="1" dirty="0">
                <a:solidFill>
                  <a:srgbClr val="FFFFFF"/>
                </a:solidFill>
                <a:latin typeface="Calibri"/>
                <a:cs typeface="Calibri"/>
              </a:rPr>
              <a:t>5</a:t>
            </a:r>
            <a:r>
              <a:rPr sz="1600" b="1" spc="-85" dirty="0">
                <a:solidFill>
                  <a:srgbClr val="FFFFFF"/>
                </a:solidFill>
                <a:latin typeface="Calibri"/>
                <a:cs typeface="Calibri"/>
              </a:rPr>
              <a:t> </a:t>
            </a:r>
            <a:r>
              <a:rPr sz="1200" b="1" dirty="0">
                <a:solidFill>
                  <a:srgbClr val="FFFFFF"/>
                </a:solidFill>
                <a:latin typeface="Calibri"/>
                <a:cs typeface="Calibri"/>
              </a:rPr>
              <a:t>років</a:t>
            </a:r>
            <a:endParaRPr sz="1200" dirty="0">
              <a:latin typeface="Calibri"/>
              <a:cs typeface="Calibri"/>
            </a:endParaRPr>
          </a:p>
        </p:txBody>
      </p:sp>
      <p:sp>
        <p:nvSpPr>
          <p:cNvPr id="186" name="object 186"/>
          <p:cNvSpPr txBox="1"/>
          <p:nvPr/>
        </p:nvSpPr>
        <p:spPr>
          <a:xfrm>
            <a:off x="870154" y="2889380"/>
            <a:ext cx="664210" cy="269240"/>
          </a:xfrm>
          <a:prstGeom prst="rect">
            <a:avLst/>
          </a:prstGeom>
        </p:spPr>
        <p:txBody>
          <a:bodyPr vert="horz" wrap="square" lIns="0" tIns="12700" rIns="0" bIns="0" rtlCol="0">
            <a:spAutoFit/>
          </a:bodyPr>
          <a:lstStyle/>
          <a:p>
            <a:pPr marL="12700">
              <a:lnSpc>
                <a:spcPct val="100000"/>
              </a:lnSpc>
              <a:spcBef>
                <a:spcPts val="100"/>
              </a:spcBef>
            </a:pPr>
            <a:r>
              <a:rPr sz="1600" b="1" dirty="0">
                <a:solidFill>
                  <a:srgbClr val="FFFFFF"/>
                </a:solidFill>
                <a:latin typeface="Calibri"/>
                <a:cs typeface="Calibri"/>
              </a:rPr>
              <a:t>2-3</a:t>
            </a:r>
            <a:r>
              <a:rPr sz="1600" b="1" spc="-85" dirty="0">
                <a:solidFill>
                  <a:srgbClr val="FFFFFF"/>
                </a:solidFill>
                <a:latin typeface="Calibri"/>
                <a:cs typeface="Calibri"/>
              </a:rPr>
              <a:t> </a:t>
            </a:r>
            <a:r>
              <a:rPr sz="1200" b="1" dirty="0">
                <a:solidFill>
                  <a:srgbClr val="FFFFFF"/>
                </a:solidFill>
                <a:latin typeface="Calibri"/>
                <a:cs typeface="Calibri"/>
              </a:rPr>
              <a:t>роки</a:t>
            </a:r>
            <a:endParaRPr sz="1200" dirty="0">
              <a:latin typeface="Calibri"/>
              <a:cs typeface="Calibri"/>
            </a:endParaRPr>
          </a:p>
        </p:txBody>
      </p:sp>
      <p:sp>
        <p:nvSpPr>
          <p:cNvPr id="187" name="object 187"/>
          <p:cNvSpPr txBox="1"/>
          <p:nvPr/>
        </p:nvSpPr>
        <p:spPr>
          <a:xfrm>
            <a:off x="765065" y="3814580"/>
            <a:ext cx="874394" cy="269240"/>
          </a:xfrm>
          <a:prstGeom prst="rect">
            <a:avLst/>
          </a:prstGeom>
        </p:spPr>
        <p:txBody>
          <a:bodyPr vert="horz" wrap="square" lIns="0" tIns="12700" rIns="0" bIns="0" rtlCol="0">
            <a:spAutoFit/>
          </a:bodyPr>
          <a:lstStyle/>
          <a:p>
            <a:pPr marL="12700">
              <a:lnSpc>
                <a:spcPct val="100000"/>
              </a:lnSpc>
              <a:spcBef>
                <a:spcPts val="100"/>
              </a:spcBef>
            </a:pPr>
            <a:r>
              <a:rPr sz="1200" b="1" spc="-10" dirty="0">
                <a:solidFill>
                  <a:srgbClr val="FFFFFF"/>
                </a:solidFill>
                <a:latin typeface="Calibri"/>
                <a:cs typeface="Calibri"/>
              </a:rPr>
              <a:t>до </a:t>
            </a:r>
            <a:r>
              <a:rPr sz="1600" b="1" dirty="0">
                <a:solidFill>
                  <a:srgbClr val="FFFFFF"/>
                </a:solidFill>
                <a:latin typeface="Calibri"/>
                <a:cs typeface="Calibri"/>
              </a:rPr>
              <a:t>10</a:t>
            </a:r>
            <a:r>
              <a:rPr sz="1600" b="1" spc="10" dirty="0">
                <a:solidFill>
                  <a:srgbClr val="FFFFFF"/>
                </a:solidFill>
                <a:latin typeface="Calibri"/>
                <a:cs typeface="Calibri"/>
              </a:rPr>
              <a:t> </a:t>
            </a:r>
            <a:r>
              <a:rPr sz="1300" b="1" dirty="0">
                <a:solidFill>
                  <a:srgbClr val="FFFFFF"/>
                </a:solidFill>
                <a:latin typeface="Calibri"/>
                <a:cs typeface="Calibri"/>
              </a:rPr>
              <a:t>років</a:t>
            </a:r>
            <a:endParaRPr sz="1300">
              <a:latin typeface="Calibri"/>
              <a:cs typeface="Calibri"/>
            </a:endParaRPr>
          </a:p>
        </p:txBody>
      </p:sp>
      <p:sp>
        <p:nvSpPr>
          <p:cNvPr id="178" name="Заголовок 1"/>
          <p:cNvSpPr>
            <a:spLocks noGrp="1"/>
          </p:cNvSpPr>
          <p:nvPr>
            <p:ph type="title"/>
          </p:nvPr>
        </p:nvSpPr>
        <p:spPr>
          <a:xfrm>
            <a:off x="0" y="101601"/>
            <a:ext cx="7435214" cy="838199"/>
          </a:xfrm>
          <a:solidFill>
            <a:schemeClr val="bg1"/>
          </a:solidFill>
        </p:spPr>
        <p:txBody>
          <a:bodyPr/>
          <a:lstStyle/>
          <a:p>
            <a:pPr algn="ctr"/>
            <a:r>
              <a:rPr lang="uk-UA" dirty="0" smtClean="0">
                <a:solidFill>
                  <a:srgbClr val="FF0000"/>
                </a:solidFill>
                <a:latin typeface="Times New Roman" pitchFamily="18" charset="0"/>
                <a:cs typeface="Times New Roman" pitchFamily="18" charset="0"/>
              </a:rPr>
              <a:t>ОСББ </a:t>
            </a:r>
            <a:r>
              <a:rPr lang="uk-UA" dirty="0" err="1" smtClean="0">
                <a:solidFill>
                  <a:srgbClr val="FF0000"/>
                </a:solidFill>
                <a:latin typeface="Times New Roman" pitchFamily="18" charset="0"/>
                <a:cs typeface="Times New Roman" pitchFamily="18" charset="0"/>
              </a:rPr>
              <a:t>“Київська</a:t>
            </a:r>
            <a:r>
              <a:rPr lang="uk-UA" dirty="0" smtClean="0">
                <a:solidFill>
                  <a:srgbClr val="FF0000"/>
                </a:solidFill>
                <a:latin typeface="Times New Roman" pitchFamily="18" charset="0"/>
                <a:cs typeface="Times New Roman" pitchFamily="18" charset="0"/>
              </a:rPr>
              <a:t> 47”- </a:t>
            </a:r>
            <a:r>
              <a:rPr lang="uk-UA" b="0" dirty="0" smtClean="0">
                <a:solidFill>
                  <a:srgbClr val="FF0000"/>
                </a:solidFill>
                <a:latin typeface="Times New Roman" pitchFamily="18" charset="0"/>
                <a:cs typeface="Times New Roman" pitchFamily="18" charset="0"/>
              </a:rPr>
              <a:t>успішний</a:t>
            </a:r>
            <a:r>
              <a:rPr lang="uk-UA" dirty="0" smtClean="0">
                <a:solidFill>
                  <a:srgbClr val="FF0000"/>
                </a:solidFill>
                <a:latin typeface="Times New Roman" pitchFamily="18" charset="0"/>
                <a:cs typeface="Times New Roman" pitchFamily="18" charset="0"/>
              </a:rPr>
              <a:t> </a:t>
            </a:r>
            <a:r>
              <a:rPr lang="uk-UA" b="0" dirty="0" smtClean="0">
                <a:solidFill>
                  <a:srgbClr val="FF0000"/>
                </a:solidFill>
                <a:latin typeface="Times New Roman" pitchFamily="18" charset="0"/>
                <a:cs typeface="Times New Roman" pitchFamily="18" charset="0"/>
              </a:rPr>
              <a:t>приклад  реалізації </a:t>
            </a:r>
            <a:r>
              <a:rPr lang="uk-UA" b="0" dirty="0" err="1" smtClean="0">
                <a:solidFill>
                  <a:srgbClr val="FF0000"/>
                </a:solidFill>
                <a:latin typeface="Times New Roman" pitchFamily="18" charset="0"/>
                <a:cs typeface="Times New Roman" pitchFamily="18" charset="0"/>
              </a:rPr>
              <a:t>енергоефективних</a:t>
            </a:r>
            <a:r>
              <a:rPr lang="uk-UA" b="0" dirty="0" smtClean="0">
                <a:solidFill>
                  <a:srgbClr val="FF0000"/>
                </a:solidFill>
                <a:latin typeface="Times New Roman" pitchFamily="18" charset="0"/>
                <a:cs typeface="Times New Roman" pitchFamily="18" charset="0"/>
              </a:rPr>
              <a:t> заходів шляхом участі в програмі </a:t>
            </a:r>
            <a:r>
              <a:rPr lang="uk-UA" b="0" dirty="0" err="1" smtClean="0">
                <a:solidFill>
                  <a:srgbClr val="FF0000"/>
                </a:solidFill>
                <a:latin typeface="Times New Roman" pitchFamily="18" charset="0"/>
                <a:cs typeface="Times New Roman" pitchFamily="18" charset="0"/>
              </a:rPr>
              <a:t>“Енергодім”</a:t>
            </a:r>
            <a:r>
              <a:rPr lang="uk-UA" sz="2400" dirty="0" smtClean="0">
                <a:solidFill>
                  <a:schemeClr val="accent3">
                    <a:lumMod val="50000"/>
                  </a:schemeClr>
                </a:solidFill>
                <a:latin typeface="Times New Roman" pitchFamily="18" charset="0"/>
                <a:cs typeface="Times New Roman" pitchFamily="18" charset="0"/>
              </a:rPr>
              <a:t/>
            </a:r>
            <a:br>
              <a:rPr lang="uk-UA" sz="2400" dirty="0" smtClean="0">
                <a:solidFill>
                  <a:schemeClr val="accent3">
                    <a:lumMod val="50000"/>
                  </a:schemeClr>
                </a:solidFill>
                <a:latin typeface="Times New Roman" pitchFamily="18" charset="0"/>
                <a:cs typeface="Times New Roman" pitchFamily="18" charset="0"/>
              </a:rPr>
            </a:br>
            <a:endParaRPr lang="ru-RU" sz="2400" u="sng" dirty="0">
              <a:solidFill>
                <a:schemeClr val="accent3">
                  <a:lumMod val="50000"/>
                </a:schemeClr>
              </a:solidFill>
              <a:latin typeface="Times New Roman" pitchFamily="18" charset="0"/>
              <a:cs typeface="Times New Roman" pitchFamily="18" charset="0"/>
            </a:endParaRPr>
          </a:p>
        </p:txBody>
      </p:sp>
      <p:sp>
        <p:nvSpPr>
          <p:cNvPr id="27649" name="Rectangle 1"/>
          <p:cNvSpPr>
            <a:spLocks noChangeArrowheads="1"/>
          </p:cNvSpPr>
          <p:nvPr/>
        </p:nvSpPr>
        <p:spPr bwMode="auto">
          <a:xfrm>
            <a:off x="133350" y="3656687"/>
            <a:ext cx="7467600" cy="116955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Char char="•"/>
              <a:tabLst/>
            </a:pP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Комплекс робіт з теплоізоляції та улаштування зовнішніх стін та цоколю.</a:t>
            </a:r>
            <a:endParaRPr kumimoji="0" lang="ru-RU" sz="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Комплекс робіт із теплоізоляції із теплоізоляції та улаштування опалювальних та неопалювальних горищ (технічних поверхів) та дахів.</a:t>
            </a:r>
            <a:endParaRPr kumimoji="0" lang="ru-RU" sz="5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uk-UA" sz="1400" b="0" i="0" u="none" strike="noStrike" cap="none" normalizeH="0" baseline="0" dirty="0" smtClean="0">
                <a:ln>
                  <a:noFill/>
                </a:ln>
                <a:solidFill>
                  <a:schemeClr val="tx1"/>
                </a:solidFill>
                <a:effectLst/>
                <a:latin typeface="Times New Roman" pitchFamily="18" charset="0"/>
                <a:ea typeface="Calibri" pitchFamily="34" charset="0"/>
                <a:cs typeface="Times New Roman" pitchFamily="18" charset="0"/>
              </a:rPr>
              <a:t>Теплоізоляція або заміна трубопроводів системи внутрішнього теплопостачання у неопалювальних приміщеннях.</a:t>
            </a:r>
            <a:endParaRPr kumimoji="0" lang="uk-UA"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80" name="Рисунок 179" descr="C:\Users\User\Desktop\ОСББ\Кращі практики\Київська 47\ДО УТЕПЛЕННЯ.jpg"/>
          <p:cNvPicPr/>
          <p:nvPr/>
        </p:nvPicPr>
        <p:blipFill>
          <a:blip r:embed="rId6" cstate="print"/>
          <a:srcRect/>
          <a:stretch>
            <a:fillRect/>
          </a:stretch>
        </p:blipFill>
        <p:spPr bwMode="auto">
          <a:xfrm>
            <a:off x="133350" y="1016000"/>
            <a:ext cx="3352800" cy="2286000"/>
          </a:xfrm>
          <a:prstGeom prst="rect">
            <a:avLst/>
          </a:prstGeom>
          <a:noFill/>
          <a:ln w="9525">
            <a:noFill/>
            <a:miter lim="800000"/>
            <a:headEnd/>
            <a:tailEnd/>
          </a:ln>
        </p:spPr>
      </p:pic>
      <p:pic>
        <p:nvPicPr>
          <p:cNvPr id="181" name="Рисунок 180" descr="C:\Users\User\Desktop\ОСББ\Кращі практики\Київська 47\11.jpg"/>
          <p:cNvPicPr/>
          <p:nvPr/>
        </p:nvPicPr>
        <p:blipFill>
          <a:blip r:embed="rId7" cstate="print"/>
          <a:srcRect/>
          <a:stretch>
            <a:fillRect/>
          </a:stretch>
        </p:blipFill>
        <p:spPr bwMode="auto">
          <a:xfrm>
            <a:off x="3562350" y="1016000"/>
            <a:ext cx="3479799" cy="2286000"/>
          </a:xfrm>
          <a:prstGeom prst="rect">
            <a:avLst/>
          </a:prstGeom>
          <a:noFill/>
          <a:ln w="9525">
            <a:noFill/>
            <a:miter lim="800000"/>
            <a:headEnd/>
            <a:tailEnd/>
          </a:ln>
        </p:spPr>
      </p:pic>
      <p:sp>
        <p:nvSpPr>
          <p:cNvPr id="182" name="object 172"/>
          <p:cNvSpPr/>
          <p:nvPr/>
        </p:nvSpPr>
        <p:spPr>
          <a:xfrm>
            <a:off x="0" y="5161915"/>
            <a:ext cx="7740015" cy="527685"/>
          </a:xfrm>
          <a:custGeom>
            <a:avLst/>
            <a:gdLst/>
            <a:ahLst/>
            <a:cxnLst/>
            <a:rect l="l" t="t" r="r" b="b"/>
            <a:pathLst>
              <a:path w="7740015" h="527685">
                <a:moveTo>
                  <a:pt x="0" y="527405"/>
                </a:moveTo>
                <a:lnTo>
                  <a:pt x="7739989" y="527405"/>
                </a:lnTo>
                <a:lnTo>
                  <a:pt x="7739989" y="0"/>
                </a:lnTo>
                <a:lnTo>
                  <a:pt x="0" y="0"/>
                </a:lnTo>
                <a:lnTo>
                  <a:pt x="0" y="527405"/>
                </a:lnTo>
                <a:close/>
              </a:path>
            </a:pathLst>
          </a:custGeom>
          <a:solidFill>
            <a:srgbClr val="095F56"/>
          </a:solidFill>
        </p:spPr>
        <p:txBody>
          <a:bodyPr wrap="square" lIns="0" tIns="0" rIns="0" bIns="0" rtlCol="0"/>
          <a:lstStyle/>
          <a:p>
            <a:pPr algn="ctr"/>
            <a:r>
              <a:rPr lang="uk-UA" dirty="0" smtClean="0">
                <a:solidFill>
                  <a:schemeClr val="bg1"/>
                </a:solidFill>
                <a:latin typeface="Times New Roman" pitchFamily="18" charset="0"/>
                <a:cs typeface="Times New Roman" pitchFamily="18" charset="0"/>
              </a:rPr>
              <a:t>Міська рада відшкодовує ОСББ відсотки по кредиту перших вісімнадцять місяців</a:t>
            </a:r>
            <a:endParaRPr dirty="0">
              <a:solidFill>
                <a:schemeClr val="bg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1"/>
            <a:ext cx="7129780" cy="1423467"/>
          </a:xfrm>
        </p:spPr>
        <p:txBody>
          <a:bodyPr/>
          <a:lstStyle/>
          <a:p>
            <a:pPr algn="ctr"/>
            <a:r>
              <a:rPr lang="uk-UA" sz="1850" dirty="0" smtClean="0">
                <a:solidFill>
                  <a:srgbClr val="FF0000"/>
                </a:solidFill>
                <a:latin typeface="Times New Roman" pitchFamily="18" charset="0"/>
                <a:cs typeface="Times New Roman" pitchFamily="18" charset="0"/>
              </a:rPr>
              <a:t>В листопаді 2021 відбувся робочий візит Міністра розвитку громад та територій та директора Фонду </a:t>
            </a:r>
            <a:r>
              <a:rPr lang="uk-UA" sz="1850" dirty="0" err="1" smtClean="0">
                <a:solidFill>
                  <a:srgbClr val="FF0000"/>
                </a:solidFill>
                <a:latin typeface="Times New Roman" pitchFamily="18" charset="0"/>
                <a:cs typeface="Times New Roman" pitchFamily="18" charset="0"/>
              </a:rPr>
              <a:t>енергоефективності</a:t>
            </a:r>
            <a:r>
              <a:rPr lang="uk-UA" sz="1850" dirty="0" smtClean="0">
                <a:solidFill>
                  <a:srgbClr val="FF0000"/>
                </a:solidFill>
                <a:latin typeface="Times New Roman" pitchFamily="18" charset="0"/>
                <a:cs typeface="Times New Roman" pitchFamily="18" charset="0"/>
              </a:rPr>
              <a:t> , в рамках якого було здійснено огляд будинків ОСББ, які здійснили </a:t>
            </a:r>
            <a:r>
              <a:rPr lang="uk-UA" sz="1850" dirty="0" err="1" smtClean="0">
                <a:solidFill>
                  <a:srgbClr val="FF0000"/>
                </a:solidFill>
                <a:latin typeface="Times New Roman" pitchFamily="18" charset="0"/>
                <a:cs typeface="Times New Roman" pitchFamily="18" charset="0"/>
              </a:rPr>
              <a:t>енергоефективні</a:t>
            </a:r>
            <a:r>
              <a:rPr lang="uk-UA" sz="1850" dirty="0" smtClean="0">
                <a:solidFill>
                  <a:srgbClr val="FF0000"/>
                </a:solidFill>
                <a:latin typeface="Times New Roman" pitchFamily="18" charset="0"/>
                <a:cs typeface="Times New Roman" pitchFamily="18" charset="0"/>
              </a:rPr>
              <a:t> заходи</a:t>
            </a:r>
            <a:r>
              <a:rPr lang="uk-UA" sz="1850" dirty="0" smtClean="0">
                <a:solidFill>
                  <a:schemeClr val="accent3">
                    <a:lumMod val="50000"/>
                  </a:schemeClr>
                </a:solidFill>
                <a:latin typeface="Times New Roman" pitchFamily="18" charset="0"/>
                <a:cs typeface="Times New Roman" pitchFamily="18" charset="0"/>
              </a:rPr>
              <a:t/>
            </a:r>
            <a:br>
              <a:rPr lang="uk-UA" sz="1850" dirty="0" smtClean="0">
                <a:solidFill>
                  <a:schemeClr val="accent3">
                    <a:lumMod val="50000"/>
                  </a:schemeClr>
                </a:solidFill>
                <a:latin typeface="Times New Roman" pitchFamily="18" charset="0"/>
                <a:cs typeface="Times New Roman" pitchFamily="18" charset="0"/>
              </a:rPr>
            </a:br>
            <a:endParaRPr lang="ru-RU" sz="1850" dirty="0">
              <a:solidFill>
                <a:schemeClr val="accent3">
                  <a:lumMod val="50000"/>
                </a:schemeClr>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23554" name="Picture 2" descr="undefined"/>
          <p:cNvPicPr>
            <a:picLocks noChangeAspect="1" noChangeArrowheads="1"/>
          </p:cNvPicPr>
          <p:nvPr/>
        </p:nvPicPr>
        <p:blipFill>
          <a:blip r:embed="rId3" cstate="print"/>
          <a:srcRect/>
          <a:stretch>
            <a:fillRect/>
          </a:stretch>
        </p:blipFill>
        <p:spPr bwMode="auto">
          <a:xfrm>
            <a:off x="133350" y="3530600"/>
            <a:ext cx="2743200" cy="1828800"/>
          </a:xfrm>
          <a:prstGeom prst="rect">
            <a:avLst/>
          </a:prstGeom>
          <a:noFill/>
        </p:spPr>
      </p:pic>
      <p:pic>
        <p:nvPicPr>
          <p:cNvPr id="23556" name="Picture 4" descr="undefined"/>
          <p:cNvPicPr>
            <a:picLocks noChangeAspect="1" noChangeArrowheads="1"/>
          </p:cNvPicPr>
          <p:nvPr/>
        </p:nvPicPr>
        <p:blipFill>
          <a:blip r:embed="rId4" cstate="print"/>
          <a:srcRect/>
          <a:stretch>
            <a:fillRect/>
          </a:stretch>
        </p:blipFill>
        <p:spPr bwMode="auto">
          <a:xfrm>
            <a:off x="133350" y="1701800"/>
            <a:ext cx="2743200" cy="1828800"/>
          </a:xfrm>
          <a:prstGeom prst="rect">
            <a:avLst/>
          </a:prstGeom>
          <a:noFill/>
        </p:spPr>
      </p:pic>
      <p:pic>
        <p:nvPicPr>
          <p:cNvPr id="23557" name="Picture 5"/>
          <p:cNvPicPr>
            <a:picLocks noChangeAspect="1" noChangeArrowheads="1"/>
          </p:cNvPicPr>
          <p:nvPr/>
        </p:nvPicPr>
        <p:blipFill>
          <a:blip r:embed="rId5" cstate="print"/>
          <a:srcRect/>
          <a:stretch>
            <a:fillRect/>
          </a:stretch>
        </p:blipFill>
        <p:spPr bwMode="auto">
          <a:xfrm>
            <a:off x="2952750" y="1625600"/>
            <a:ext cx="2133600" cy="2844800"/>
          </a:xfrm>
          <a:prstGeom prst="rect">
            <a:avLst/>
          </a:prstGeom>
          <a:noFill/>
          <a:ln w="9525">
            <a:noFill/>
            <a:miter lim="800000"/>
            <a:headEnd/>
            <a:tailEnd/>
          </a:ln>
        </p:spPr>
      </p:pic>
      <p:pic>
        <p:nvPicPr>
          <p:cNvPr id="23558" name="Picture 6"/>
          <p:cNvPicPr>
            <a:picLocks noChangeAspect="1" noChangeArrowheads="1"/>
          </p:cNvPicPr>
          <p:nvPr/>
        </p:nvPicPr>
        <p:blipFill>
          <a:blip r:embed="rId6" cstate="print"/>
          <a:srcRect/>
          <a:stretch>
            <a:fillRect/>
          </a:stretch>
        </p:blipFill>
        <p:spPr bwMode="auto">
          <a:xfrm>
            <a:off x="5162550" y="1625600"/>
            <a:ext cx="2171700" cy="28956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15" y="0"/>
            <a:ext cx="7740015" cy="5133340"/>
          </a:xfrm>
          <a:custGeom>
            <a:avLst/>
            <a:gdLst/>
            <a:ahLst/>
            <a:cxnLst/>
            <a:rect l="l" t="t" r="r" b="b"/>
            <a:pathLst>
              <a:path w="7740015" h="5133340">
                <a:moveTo>
                  <a:pt x="0" y="5132882"/>
                </a:moveTo>
                <a:lnTo>
                  <a:pt x="7740001" y="5132882"/>
                </a:lnTo>
                <a:lnTo>
                  <a:pt x="7740001" y="0"/>
                </a:lnTo>
                <a:lnTo>
                  <a:pt x="0" y="0"/>
                </a:lnTo>
                <a:lnTo>
                  <a:pt x="0" y="5132882"/>
                </a:lnTo>
                <a:close/>
              </a:path>
            </a:pathLst>
          </a:custGeom>
          <a:solidFill>
            <a:srgbClr val="095F56"/>
          </a:solidFill>
        </p:spPr>
        <p:txBody>
          <a:bodyPr wrap="square" lIns="0" tIns="0" rIns="0" bIns="0" rtlCol="0"/>
          <a:lstStyle/>
          <a:p>
            <a:pPr marL="12700" algn="ctr">
              <a:lnSpc>
                <a:spcPct val="100000"/>
              </a:lnSpc>
              <a:spcBef>
                <a:spcPts val="100"/>
              </a:spcBef>
            </a:pPr>
            <a:endParaRPr lang="ru-RU" dirty="0">
              <a:solidFill>
                <a:schemeClr val="tx1">
                  <a:lumMod val="95000"/>
                  <a:lumOff val="5000"/>
                </a:schemeClr>
              </a:solidFill>
              <a:cs typeface="Calibri"/>
            </a:endParaRPr>
          </a:p>
        </p:txBody>
      </p:sp>
      <p:sp>
        <p:nvSpPr>
          <p:cNvPr id="3" name="object 3"/>
          <p:cNvSpPr/>
          <p:nvPr/>
        </p:nvSpPr>
        <p:spPr>
          <a:xfrm>
            <a:off x="0" y="5132882"/>
            <a:ext cx="7740015" cy="555625"/>
          </a:xfrm>
          <a:custGeom>
            <a:avLst/>
            <a:gdLst/>
            <a:ahLst/>
            <a:cxnLst/>
            <a:rect l="l" t="t" r="r" b="b"/>
            <a:pathLst>
              <a:path w="7740015" h="555625">
                <a:moveTo>
                  <a:pt x="0" y="555116"/>
                </a:moveTo>
                <a:lnTo>
                  <a:pt x="7739989" y="555116"/>
                </a:lnTo>
                <a:lnTo>
                  <a:pt x="7739989" y="0"/>
                </a:lnTo>
                <a:lnTo>
                  <a:pt x="0" y="0"/>
                </a:lnTo>
                <a:lnTo>
                  <a:pt x="0" y="555116"/>
                </a:lnTo>
                <a:close/>
              </a:path>
            </a:pathLst>
          </a:custGeom>
          <a:solidFill>
            <a:srgbClr val="FFFFFF"/>
          </a:solidFill>
        </p:spPr>
        <p:txBody>
          <a:bodyPr wrap="square" lIns="0" tIns="0" rIns="0" bIns="0" rtlCol="0"/>
          <a:lstStyle/>
          <a:p>
            <a:endParaRPr/>
          </a:p>
        </p:txBody>
      </p:sp>
      <p:sp>
        <p:nvSpPr>
          <p:cNvPr id="4" name="object 4"/>
          <p:cNvSpPr/>
          <p:nvPr/>
        </p:nvSpPr>
        <p:spPr>
          <a:xfrm>
            <a:off x="1405331"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 name="object 5"/>
          <p:cNvSpPr/>
          <p:nvPr/>
        </p:nvSpPr>
        <p:spPr>
          <a:xfrm>
            <a:off x="276161"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6" name="object 6"/>
          <p:cNvSpPr/>
          <p:nvPr/>
        </p:nvSpPr>
        <p:spPr>
          <a:xfrm>
            <a:off x="27142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 name="object 7"/>
          <p:cNvSpPr/>
          <p:nvPr/>
        </p:nvSpPr>
        <p:spPr>
          <a:xfrm>
            <a:off x="27142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8" name="object 8"/>
          <p:cNvSpPr/>
          <p:nvPr/>
        </p:nvSpPr>
        <p:spPr>
          <a:xfrm>
            <a:off x="27142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9" name="object 9"/>
          <p:cNvSpPr/>
          <p:nvPr/>
        </p:nvSpPr>
        <p:spPr>
          <a:xfrm>
            <a:off x="27142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0" name="object 10"/>
          <p:cNvSpPr/>
          <p:nvPr/>
        </p:nvSpPr>
        <p:spPr>
          <a:xfrm>
            <a:off x="314172"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1" name="object 11"/>
          <p:cNvSpPr/>
          <p:nvPr/>
        </p:nvSpPr>
        <p:spPr>
          <a:xfrm>
            <a:off x="34179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2" name="object 12"/>
          <p:cNvSpPr/>
          <p:nvPr/>
        </p:nvSpPr>
        <p:spPr>
          <a:xfrm>
            <a:off x="314172"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 name="object 13"/>
          <p:cNvSpPr/>
          <p:nvPr/>
        </p:nvSpPr>
        <p:spPr>
          <a:xfrm>
            <a:off x="34179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 name="object 14"/>
          <p:cNvSpPr/>
          <p:nvPr/>
        </p:nvSpPr>
        <p:spPr>
          <a:xfrm>
            <a:off x="668642"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5" name="object 15"/>
          <p:cNvSpPr/>
          <p:nvPr/>
        </p:nvSpPr>
        <p:spPr>
          <a:xfrm>
            <a:off x="668642"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6" name="object 16"/>
          <p:cNvSpPr/>
          <p:nvPr/>
        </p:nvSpPr>
        <p:spPr>
          <a:xfrm>
            <a:off x="668642"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7" name="object 17"/>
          <p:cNvSpPr/>
          <p:nvPr/>
        </p:nvSpPr>
        <p:spPr>
          <a:xfrm>
            <a:off x="668642"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8" name="object 18"/>
          <p:cNvSpPr/>
          <p:nvPr/>
        </p:nvSpPr>
        <p:spPr>
          <a:xfrm>
            <a:off x="668642"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9" name="object 19"/>
          <p:cNvSpPr/>
          <p:nvPr/>
        </p:nvSpPr>
        <p:spPr>
          <a:xfrm>
            <a:off x="711390"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0" name="object 20"/>
          <p:cNvSpPr/>
          <p:nvPr/>
        </p:nvSpPr>
        <p:spPr>
          <a:xfrm>
            <a:off x="739012"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1" name="object 21"/>
          <p:cNvSpPr/>
          <p:nvPr/>
        </p:nvSpPr>
        <p:spPr>
          <a:xfrm>
            <a:off x="711390"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2" name="object 22"/>
          <p:cNvSpPr/>
          <p:nvPr/>
        </p:nvSpPr>
        <p:spPr>
          <a:xfrm>
            <a:off x="739012"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3" name="object 23"/>
          <p:cNvSpPr/>
          <p:nvPr/>
        </p:nvSpPr>
        <p:spPr>
          <a:xfrm>
            <a:off x="1492288" y="4923002"/>
            <a:ext cx="126364" cy="227965"/>
          </a:xfrm>
          <a:custGeom>
            <a:avLst/>
            <a:gdLst/>
            <a:ahLst/>
            <a:cxnLst/>
            <a:rect l="l" t="t" r="r" b="b"/>
            <a:pathLst>
              <a:path w="126365"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5" h="227964">
                <a:moveTo>
                  <a:pt x="42418" y="177774"/>
                </a:moveTo>
                <a:lnTo>
                  <a:pt x="34671" y="177774"/>
                </a:lnTo>
                <a:lnTo>
                  <a:pt x="34671" y="195719"/>
                </a:lnTo>
                <a:lnTo>
                  <a:pt x="42418" y="195719"/>
                </a:lnTo>
                <a:lnTo>
                  <a:pt x="42418" y="177774"/>
                </a:lnTo>
                <a:close/>
              </a:path>
              <a:path w="126365" h="227964">
                <a:moveTo>
                  <a:pt x="66979" y="177774"/>
                </a:moveTo>
                <a:lnTo>
                  <a:pt x="59232" y="177774"/>
                </a:lnTo>
                <a:lnTo>
                  <a:pt x="59232" y="195719"/>
                </a:lnTo>
                <a:lnTo>
                  <a:pt x="66979" y="195719"/>
                </a:lnTo>
                <a:lnTo>
                  <a:pt x="66979" y="177774"/>
                </a:lnTo>
                <a:close/>
              </a:path>
              <a:path w="126365" h="227964">
                <a:moveTo>
                  <a:pt x="91541" y="177774"/>
                </a:moveTo>
                <a:lnTo>
                  <a:pt x="83794" y="177774"/>
                </a:lnTo>
                <a:lnTo>
                  <a:pt x="83794" y="195719"/>
                </a:lnTo>
                <a:lnTo>
                  <a:pt x="91541" y="195719"/>
                </a:lnTo>
                <a:lnTo>
                  <a:pt x="91541" y="177774"/>
                </a:lnTo>
                <a:close/>
              </a:path>
              <a:path w="126365" h="227964">
                <a:moveTo>
                  <a:pt x="126225" y="177774"/>
                </a:moveTo>
                <a:lnTo>
                  <a:pt x="108356" y="177774"/>
                </a:lnTo>
                <a:lnTo>
                  <a:pt x="108356" y="195719"/>
                </a:lnTo>
                <a:lnTo>
                  <a:pt x="126225" y="195719"/>
                </a:lnTo>
                <a:lnTo>
                  <a:pt x="126225" y="177774"/>
                </a:lnTo>
                <a:close/>
              </a:path>
              <a:path w="126365" h="227964">
                <a:moveTo>
                  <a:pt x="42418" y="155143"/>
                </a:moveTo>
                <a:lnTo>
                  <a:pt x="34671" y="155143"/>
                </a:lnTo>
                <a:lnTo>
                  <a:pt x="34671" y="173088"/>
                </a:lnTo>
                <a:lnTo>
                  <a:pt x="42418" y="173088"/>
                </a:lnTo>
                <a:lnTo>
                  <a:pt x="42418" y="155143"/>
                </a:lnTo>
                <a:close/>
              </a:path>
              <a:path w="126365" h="227964">
                <a:moveTo>
                  <a:pt x="66979" y="155143"/>
                </a:moveTo>
                <a:lnTo>
                  <a:pt x="59232" y="155143"/>
                </a:lnTo>
                <a:lnTo>
                  <a:pt x="59232" y="173088"/>
                </a:lnTo>
                <a:lnTo>
                  <a:pt x="66979" y="173088"/>
                </a:lnTo>
                <a:lnTo>
                  <a:pt x="66979" y="155143"/>
                </a:lnTo>
                <a:close/>
              </a:path>
              <a:path w="126365" h="227964">
                <a:moveTo>
                  <a:pt x="91541" y="155143"/>
                </a:moveTo>
                <a:lnTo>
                  <a:pt x="83794" y="155143"/>
                </a:lnTo>
                <a:lnTo>
                  <a:pt x="83794" y="173088"/>
                </a:lnTo>
                <a:lnTo>
                  <a:pt x="91541" y="173088"/>
                </a:lnTo>
                <a:lnTo>
                  <a:pt x="91541" y="155143"/>
                </a:lnTo>
                <a:close/>
              </a:path>
              <a:path w="126365" h="227964">
                <a:moveTo>
                  <a:pt x="126225" y="155143"/>
                </a:moveTo>
                <a:lnTo>
                  <a:pt x="108356" y="155143"/>
                </a:lnTo>
                <a:lnTo>
                  <a:pt x="108356" y="173088"/>
                </a:lnTo>
                <a:lnTo>
                  <a:pt x="126225" y="173088"/>
                </a:lnTo>
                <a:lnTo>
                  <a:pt x="126225" y="155143"/>
                </a:lnTo>
                <a:close/>
              </a:path>
              <a:path w="126365" h="227964">
                <a:moveTo>
                  <a:pt x="42418" y="133349"/>
                </a:moveTo>
                <a:lnTo>
                  <a:pt x="34671" y="133349"/>
                </a:lnTo>
                <a:lnTo>
                  <a:pt x="34671" y="151295"/>
                </a:lnTo>
                <a:lnTo>
                  <a:pt x="42418" y="151295"/>
                </a:lnTo>
                <a:lnTo>
                  <a:pt x="42418" y="133349"/>
                </a:lnTo>
                <a:close/>
              </a:path>
              <a:path w="126365" h="227964">
                <a:moveTo>
                  <a:pt x="66979" y="133349"/>
                </a:moveTo>
                <a:lnTo>
                  <a:pt x="59232" y="133349"/>
                </a:lnTo>
                <a:lnTo>
                  <a:pt x="59232" y="151295"/>
                </a:lnTo>
                <a:lnTo>
                  <a:pt x="66979" y="151295"/>
                </a:lnTo>
                <a:lnTo>
                  <a:pt x="66979" y="133349"/>
                </a:lnTo>
                <a:close/>
              </a:path>
              <a:path w="126365" h="227964">
                <a:moveTo>
                  <a:pt x="91541" y="133349"/>
                </a:moveTo>
                <a:lnTo>
                  <a:pt x="83794" y="133349"/>
                </a:lnTo>
                <a:lnTo>
                  <a:pt x="83794" y="151295"/>
                </a:lnTo>
                <a:lnTo>
                  <a:pt x="91541" y="151295"/>
                </a:lnTo>
                <a:lnTo>
                  <a:pt x="91541" y="133349"/>
                </a:lnTo>
                <a:close/>
              </a:path>
              <a:path w="126365" h="227964">
                <a:moveTo>
                  <a:pt x="126225" y="133349"/>
                </a:moveTo>
                <a:lnTo>
                  <a:pt x="108356" y="133349"/>
                </a:lnTo>
                <a:lnTo>
                  <a:pt x="108356" y="151295"/>
                </a:lnTo>
                <a:lnTo>
                  <a:pt x="126225" y="151295"/>
                </a:lnTo>
                <a:lnTo>
                  <a:pt x="126225" y="133349"/>
                </a:lnTo>
                <a:close/>
              </a:path>
              <a:path w="126365" h="227964">
                <a:moveTo>
                  <a:pt x="42418" y="111213"/>
                </a:moveTo>
                <a:lnTo>
                  <a:pt x="34671" y="111213"/>
                </a:lnTo>
                <a:lnTo>
                  <a:pt x="34671" y="129158"/>
                </a:lnTo>
                <a:lnTo>
                  <a:pt x="42418" y="129158"/>
                </a:lnTo>
                <a:lnTo>
                  <a:pt x="42418" y="111213"/>
                </a:lnTo>
                <a:close/>
              </a:path>
              <a:path w="126365" h="227964">
                <a:moveTo>
                  <a:pt x="66979" y="111213"/>
                </a:moveTo>
                <a:lnTo>
                  <a:pt x="59232" y="111213"/>
                </a:lnTo>
                <a:lnTo>
                  <a:pt x="59232" y="129158"/>
                </a:lnTo>
                <a:lnTo>
                  <a:pt x="66979" y="129158"/>
                </a:lnTo>
                <a:lnTo>
                  <a:pt x="66979" y="111213"/>
                </a:lnTo>
                <a:close/>
              </a:path>
              <a:path w="126365" h="227964">
                <a:moveTo>
                  <a:pt x="91541" y="111213"/>
                </a:moveTo>
                <a:lnTo>
                  <a:pt x="83794" y="111213"/>
                </a:lnTo>
                <a:lnTo>
                  <a:pt x="83794" y="129158"/>
                </a:lnTo>
                <a:lnTo>
                  <a:pt x="91541" y="129158"/>
                </a:lnTo>
                <a:lnTo>
                  <a:pt x="91541" y="111213"/>
                </a:lnTo>
                <a:close/>
              </a:path>
              <a:path w="126365" h="227964">
                <a:moveTo>
                  <a:pt x="126225" y="111213"/>
                </a:moveTo>
                <a:lnTo>
                  <a:pt x="108356" y="111213"/>
                </a:lnTo>
                <a:lnTo>
                  <a:pt x="108356" y="129158"/>
                </a:lnTo>
                <a:lnTo>
                  <a:pt x="126225" y="129158"/>
                </a:lnTo>
                <a:lnTo>
                  <a:pt x="126225" y="111213"/>
                </a:lnTo>
                <a:close/>
              </a:path>
              <a:path w="126365" h="227964">
                <a:moveTo>
                  <a:pt x="42418" y="87325"/>
                </a:moveTo>
                <a:lnTo>
                  <a:pt x="34671" y="87325"/>
                </a:lnTo>
                <a:lnTo>
                  <a:pt x="34671" y="105270"/>
                </a:lnTo>
                <a:lnTo>
                  <a:pt x="42418" y="105270"/>
                </a:lnTo>
                <a:lnTo>
                  <a:pt x="42418" y="87325"/>
                </a:lnTo>
                <a:close/>
              </a:path>
              <a:path w="126365" h="227964">
                <a:moveTo>
                  <a:pt x="66979" y="87325"/>
                </a:moveTo>
                <a:lnTo>
                  <a:pt x="59232" y="87325"/>
                </a:lnTo>
                <a:lnTo>
                  <a:pt x="59232" y="105270"/>
                </a:lnTo>
                <a:lnTo>
                  <a:pt x="66979" y="105270"/>
                </a:lnTo>
                <a:lnTo>
                  <a:pt x="66979" y="87325"/>
                </a:lnTo>
                <a:close/>
              </a:path>
              <a:path w="126365" h="227964">
                <a:moveTo>
                  <a:pt x="91541" y="87325"/>
                </a:moveTo>
                <a:lnTo>
                  <a:pt x="83794" y="87325"/>
                </a:lnTo>
                <a:lnTo>
                  <a:pt x="83794" y="105270"/>
                </a:lnTo>
                <a:lnTo>
                  <a:pt x="91541" y="105270"/>
                </a:lnTo>
                <a:lnTo>
                  <a:pt x="91541" y="87325"/>
                </a:lnTo>
                <a:close/>
              </a:path>
              <a:path w="126365" h="227964">
                <a:moveTo>
                  <a:pt x="126225" y="87325"/>
                </a:moveTo>
                <a:lnTo>
                  <a:pt x="108356" y="87325"/>
                </a:lnTo>
                <a:lnTo>
                  <a:pt x="108356" y="105270"/>
                </a:lnTo>
                <a:lnTo>
                  <a:pt x="126225" y="105270"/>
                </a:lnTo>
                <a:lnTo>
                  <a:pt x="126225" y="87325"/>
                </a:lnTo>
                <a:close/>
              </a:path>
              <a:path w="126365" h="227964">
                <a:moveTo>
                  <a:pt x="42418" y="64287"/>
                </a:moveTo>
                <a:lnTo>
                  <a:pt x="34671" y="64287"/>
                </a:lnTo>
                <a:lnTo>
                  <a:pt x="34671" y="82232"/>
                </a:lnTo>
                <a:lnTo>
                  <a:pt x="42418" y="82232"/>
                </a:lnTo>
                <a:lnTo>
                  <a:pt x="42418" y="64287"/>
                </a:lnTo>
                <a:close/>
              </a:path>
              <a:path w="126365" h="227964">
                <a:moveTo>
                  <a:pt x="66979" y="64287"/>
                </a:moveTo>
                <a:lnTo>
                  <a:pt x="59232" y="64287"/>
                </a:lnTo>
                <a:lnTo>
                  <a:pt x="59232" y="82232"/>
                </a:lnTo>
                <a:lnTo>
                  <a:pt x="66979" y="82232"/>
                </a:lnTo>
                <a:lnTo>
                  <a:pt x="66979" y="64287"/>
                </a:lnTo>
                <a:close/>
              </a:path>
              <a:path w="126365" h="227964">
                <a:moveTo>
                  <a:pt x="91541" y="64287"/>
                </a:moveTo>
                <a:lnTo>
                  <a:pt x="83794" y="64287"/>
                </a:lnTo>
                <a:lnTo>
                  <a:pt x="83794" y="82232"/>
                </a:lnTo>
                <a:lnTo>
                  <a:pt x="91541" y="82232"/>
                </a:lnTo>
                <a:lnTo>
                  <a:pt x="91541" y="64287"/>
                </a:lnTo>
                <a:close/>
              </a:path>
              <a:path w="126365" h="227964">
                <a:moveTo>
                  <a:pt x="126225" y="64287"/>
                </a:moveTo>
                <a:lnTo>
                  <a:pt x="108356" y="64287"/>
                </a:lnTo>
                <a:lnTo>
                  <a:pt x="108356" y="82232"/>
                </a:lnTo>
                <a:lnTo>
                  <a:pt x="126225" y="82232"/>
                </a:lnTo>
                <a:lnTo>
                  <a:pt x="126225" y="64287"/>
                </a:lnTo>
                <a:close/>
              </a:path>
              <a:path w="126365" h="227964">
                <a:moveTo>
                  <a:pt x="42418" y="41236"/>
                </a:moveTo>
                <a:lnTo>
                  <a:pt x="34671" y="41236"/>
                </a:lnTo>
                <a:lnTo>
                  <a:pt x="34671" y="59181"/>
                </a:lnTo>
                <a:lnTo>
                  <a:pt x="42418" y="59181"/>
                </a:lnTo>
                <a:lnTo>
                  <a:pt x="42418" y="41236"/>
                </a:lnTo>
                <a:close/>
              </a:path>
              <a:path w="126365" h="227964">
                <a:moveTo>
                  <a:pt x="66979" y="41236"/>
                </a:moveTo>
                <a:lnTo>
                  <a:pt x="59232" y="41236"/>
                </a:lnTo>
                <a:lnTo>
                  <a:pt x="59232" y="59181"/>
                </a:lnTo>
                <a:lnTo>
                  <a:pt x="66979" y="59181"/>
                </a:lnTo>
                <a:lnTo>
                  <a:pt x="66979" y="41236"/>
                </a:lnTo>
                <a:close/>
              </a:path>
              <a:path w="126365" h="227964">
                <a:moveTo>
                  <a:pt x="91541" y="41236"/>
                </a:moveTo>
                <a:lnTo>
                  <a:pt x="83794" y="41236"/>
                </a:lnTo>
                <a:lnTo>
                  <a:pt x="83794" y="59181"/>
                </a:lnTo>
                <a:lnTo>
                  <a:pt x="91541" y="59181"/>
                </a:lnTo>
                <a:lnTo>
                  <a:pt x="91541" y="41236"/>
                </a:lnTo>
                <a:close/>
              </a:path>
              <a:path w="126365" h="227964">
                <a:moveTo>
                  <a:pt x="126225" y="41236"/>
                </a:moveTo>
                <a:lnTo>
                  <a:pt x="108356" y="41236"/>
                </a:lnTo>
                <a:lnTo>
                  <a:pt x="108356" y="59181"/>
                </a:lnTo>
                <a:lnTo>
                  <a:pt x="126225" y="59181"/>
                </a:lnTo>
                <a:lnTo>
                  <a:pt x="126225" y="41236"/>
                </a:lnTo>
                <a:close/>
              </a:path>
              <a:path w="126365" h="227964">
                <a:moveTo>
                  <a:pt x="42418" y="16713"/>
                </a:moveTo>
                <a:lnTo>
                  <a:pt x="34671" y="16713"/>
                </a:lnTo>
                <a:lnTo>
                  <a:pt x="34671" y="34658"/>
                </a:lnTo>
                <a:lnTo>
                  <a:pt x="42418" y="34658"/>
                </a:lnTo>
                <a:lnTo>
                  <a:pt x="42418" y="16713"/>
                </a:lnTo>
                <a:close/>
              </a:path>
              <a:path w="126365" h="227964">
                <a:moveTo>
                  <a:pt x="66979" y="16713"/>
                </a:moveTo>
                <a:lnTo>
                  <a:pt x="59232" y="16713"/>
                </a:lnTo>
                <a:lnTo>
                  <a:pt x="59232" y="34658"/>
                </a:lnTo>
                <a:lnTo>
                  <a:pt x="66979" y="34658"/>
                </a:lnTo>
                <a:lnTo>
                  <a:pt x="66979" y="16713"/>
                </a:lnTo>
                <a:close/>
              </a:path>
              <a:path w="126365" h="227964">
                <a:moveTo>
                  <a:pt x="91541" y="16713"/>
                </a:moveTo>
                <a:lnTo>
                  <a:pt x="83794" y="16713"/>
                </a:lnTo>
                <a:lnTo>
                  <a:pt x="83794" y="34658"/>
                </a:lnTo>
                <a:lnTo>
                  <a:pt x="91541" y="34658"/>
                </a:lnTo>
                <a:lnTo>
                  <a:pt x="91541" y="16713"/>
                </a:lnTo>
                <a:close/>
              </a:path>
              <a:path w="126365"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24" name="object 24"/>
          <p:cNvSpPr/>
          <p:nvPr/>
        </p:nvSpPr>
        <p:spPr>
          <a:xfrm>
            <a:off x="149936"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25" name="object 25"/>
          <p:cNvSpPr/>
          <p:nvPr/>
        </p:nvSpPr>
        <p:spPr>
          <a:xfrm>
            <a:off x="149936"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26" name="object 26"/>
          <p:cNvSpPr/>
          <p:nvPr/>
        </p:nvSpPr>
        <p:spPr>
          <a:xfrm>
            <a:off x="149936"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27" name="object 27"/>
          <p:cNvSpPr/>
          <p:nvPr/>
        </p:nvSpPr>
        <p:spPr>
          <a:xfrm>
            <a:off x="149936"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28" name="object 28"/>
          <p:cNvSpPr/>
          <p:nvPr/>
        </p:nvSpPr>
        <p:spPr>
          <a:xfrm>
            <a:off x="149936"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29" name="object 29"/>
          <p:cNvSpPr/>
          <p:nvPr/>
        </p:nvSpPr>
        <p:spPr>
          <a:xfrm>
            <a:off x="198361"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0" name="object 30"/>
          <p:cNvSpPr/>
          <p:nvPr/>
        </p:nvSpPr>
        <p:spPr>
          <a:xfrm>
            <a:off x="250850"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1" name="object 31"/>
          <p:cNvSpPr/>
          <p:nvPr/>
        </p:nvSpPr>
        <p:spPr>
          <a:xfrm>
            <a:off x="198361"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2" name="object 32"/>
          <p:cNvSpPr/>
          <p:nvPr/>
        </p:nvSpPr>
        <p:spPr>
          <a:xfrm>
            <a:off x="250850"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3" name="object 33"/>
          <p:cNvSpPr/>
          <p:nvPr/>
        </p:nvSpPr>
        <p:spPr>
          <a:xfrm>
            <a:off x="1805355"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34" name="object 34"/>
          <p:cNvSpPr/>
          <p:nvPr/>
        </p:nvSpPr>
        <p:spPr>
          <a:xfrm>
            <a:off x="1805355"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35" name="object 35"/>
          <p:cNvSpPr/>
          <p:nvPr/>
        </p:nvSpPr>
        <p:spPr>
          <a:xfrm>
            <a:off x="1805355"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36" name="object 36"/>
          <p:cNvSpPr/>
          <p:nvPr/>
        </p:nvSpPr>
        <p:spPr>
          <a:xfrm>
            <a:off x="1858136" y="5094185"/>
            <a:ext cx="13970" cy="19685"/>
          </a:xfrm>
          <a:custGeom>
            <a:avLst/>
            <a:gdLst/>
            <a:ahLst/>
            <a:cxnLst/>
            <a:rect l="l" t="t" r="r" b="b"/>
            <a:pathLst>
              <a:path w="13969"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37" name="object 37"/>
          <p:cNvSpPr/>
          <p:nvPr/>
        </p:nvSpPr>
        <p:spPr>
          <a:xfrm>
            <a:off x="1897354"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38" name="object 38"/>
          <p:cNvSpPr/>
          <p:nvPr/>
        </p:nvSpPr>
        <p:spPr>
          <a:xfrm>
            <a:off x="801714"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19" y="90512"/>
                </a:lnTo>
                <a:lnTo>
                  <a:pt x="57619" y="72567"/>
                </a:lnTo>
                <a:lnTo>
                  <a:pt x="158114" y="72567"/>
                </a:lnTo>
                <a:lnTo>
                  <a:pt x="158114" y="64769"/>
                </a:lnTo>
                <a:close/>
              </a:path>
              <a:path w="191134" h="132079">
                <a:moveTo>
                  <a:pt x="110096" y="72567"/>
                </a:moveTo>
                <a:lnTo>
                  <a:pt x="80733" y="72567"/>
                </a:lnTo>
                <a:lnTo>
                  <a:pt x="80733"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39" name="object 39"/>
          <p:cNvSpPr/>
          <p:nvPr/>
        </p:nvSpPr>
        <p:spPr>
          <a:xfrm>
            <a:off x="0" y="4953994"/>
            <a:ext cx="151765" cy="197485"/>
          </a:xfrm>
          <a:custGeom>
            <a:avLst/>
            <a:gdLst/>
            <a:ahLst/>
            <a:cxnLst/>
            <a:rect l="l" t="t" r="r" b="b"/>
            <a:pathLst>
              <a:path w="151765" h="197485">
                <a:moveTo>
                  <a:pt x="56286" y="0"/>
                </a:moveTo>
                <a:lnTo>
                  <a:pt x="0" y="20167"/>
                </a:lnTo>
                <a:lnTo>
                  <a:pt x="0" y="196888"/>
                </a:lnTo>
                <a:lnTo>
                  <a:pt x="118986" y="196888"/>
                </a:lnTo>
                <a:lnTo>
                  <a:pt x="118986" y="163144"/>
                </a:lnTo>
                <a:lnTo>
                  <a:pt x="22390" y="163144"/>
                </a:lnTo>
                <a:lnTo>
                  <a:pt x="22390" y="117652"/>
                </a:lnTo>
                <a:lnTo>
                  <a:pt x="118986" y="117652"/>
                </a:lnTo>
                <a:lnTo>
                  <a:pt x="118986" y="94742"/>
                </a:lnTo>
                <a:lnTo>
                  <a:pt x="22390" y="94742"/>
                </a:lnTo>
                <a:lnTo>
                  <a:pt x="22390" y="49263"/>
                </a:lnTo>
                <a:lnTo>
                  <a:pt x="118986" y="49263"/>
                </a:lnTo>
                <a:lnTo>
                  <a:pt x="118986" y="34175"/>
                </a:lnTo>
                <a:lnTo>
                  <a:pt x="151701" y="34175"/>
                </a:lnTo>
                <a:lnTo>
                  <a:pt x="56286" y="0"/>
                </a:lnTo>
                <a:close/>
              </a:path>
              <a:path w="151765" h="197485">
                <a:moveTo>
                  <a:pt x="49847" y="117652"/>
                </a:moveTo>
                <a:lnTo>
                  <a:pt x="36055" y="117652"/>
                </a:lnTo>
                <a:lnTo>
                  <a:pt x="36055" y="163144"/>
                </a:lnTo>
                <a:lnTo>
                  <a:pt x="49847" y="163144"/>
                </a:lnTo>
                <a:lnTo>
                  <a:pt x="49847" y="117652"/>
                </a:lnTo>
                <a:close/>
              </a:path>
              <a:path w="151765" h="197485">
                <a:moveTo>
                  <a:pt x="76517" y="117652"/>
                </a:moveTo>
                <a:lnTo>
                  <a:pt x="63512" y="117652"/>
                </a:lnTo>
                <a:lnTo>
                  <a:pt x="63512" y="163144"/>
                </a:lnTo>
                <a:lnTo>
                  <a:pt x="76517" y="163144"/>
                </a:lnTo>
                <a:lnTo>
                  <a:pt x="76517" y="117652"/>
                </a:lnTo>
                <a:close/>
              </a:path>
              <a:path w="151765" h="197485">
                <a:moveTo>
                  <a:pt x="118986" y="117652"/>
                </a:moveTo>
                <a:lnTo>
                  <a:pt x="90182" y="117652"/>
                </a:lnTo>
                <a:lnTo>
                  <a:pt x="90182" y="163144"/>
                </a:lnTo>
                <a:lnTo>
                  <a:pt x="118986" y="163144"/>
                </a:lnTo>
                <a:lnTo>
                  <a:pt x="118986" y="117652"/>
                </a:lnTo>
                <a:close/>
              </a:path>
              <a:path w="151765" h="197485">
                <a:moveTo>
                  <a:pt x="49847" y="49263"/>
                </a:moveTo>
                <a:lnTo>
                  <a:pt x="36055" y="49263"/>
                </a:lnTo>
                <a:lnTo>
                  <a:pt x="36055" y="94742"/>
                </a:lnTo>
                <a:lnTo>
                  <a:pt x="49847" y="94742"/>
                </a:lnTo>
                <a:lnTo>
                  <a:pt x="49847" y="49263"/>
                </a:lnTo>
                <a:close/>
              </a:path>
              <a:path w="151765" h="197485">
                <a:moveTo>
                  <a:pt x="76517" y="49263"/>
                </a:moveTo>
                <a:lnTo>
                  <a:pt x="63512" y="49263"/>
                </a:lnTo>
                <a:lnTo>
                  <a:pt x="63512" y="94742"/>
                </a:lnTo>
                <a:lnTo>
                  <a:pt x="76517" y="94742"/>
                </a:lnTo>
                <a:lnTo>
                  <a:pt x="76517" y="49263"/>
                </a:lnTo>
                <a:close/>
              </a:path>
              <a:path w="151765" h="197485">
                <a:moveTo>
                  <a:pt x="118986" y="49263"/>
                </a:moveTo>
                <a:lnTo>
                  <a:pt x="90182" y="49263"/>
                </a:lnTo>
                <a:lnTo>
                  <a:pt x="90182" y="94742"/>
                </a:lnTo>
                <a:lnTo>
                  <a:pt x="118986" y="94742"/>
                </a:lnTo>
                <a:lnTo>
                  <a:pt x="118986" y="49263"/>
                </a:lnTo>
                <a:close/>
              </a:path>
            </a:pathLst>
          </a:custGeom>
          <a:solidFill>
            <a:srgbClr val="FFFFFF"/>
          </a:solidFill>
        </p:spPr>
        <p:txBody>
          <a:bodyPr wrap="square" lIns="0" tIns="0" rIns="0" bIns="0" rtlCol="0"/>
          <a:lstStyle/>
          <a:p>
            <a:endParaRPr/>
          </a:p>
        </p:txBody>
      </p:sp>
      <p:sp>
        <p:nvSpPr>
          <p:cNvPr id="40" name="object 40"/>
          <p:cNvSpPr/>
          <p:nvPr/>
        </p:nvSpPr>
        <p:spPr>
          <a:xfrm>
            <a:off x="2032909"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1" name="object 41"/>
          <p:cNvSpPr/>
          <p:nvPr/>
        </p:nvSpPr>
        <p:spPr>
          <a:xfrm>
            <a:off x="1204066"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2" name="object 42"/>
          <p:cNvSpPr/>
          <p:nvPr/>
        </p:nvSpPr>
        <p:spPr>
          <a:xfrm>
            <a:off x="1918516" y="4994475"/>
            <a:ext cx="126364" cy="156845"/>
          </a:xfrm>
          <a:custGeom>
            <a:avLst/>
            <a:gdLst/>
            <a:ahLst/>
            <a:cxnLst/>
            <a:rect l="l" t="t" r="r" b="b"/>
            <a:pathLst>
              <a:path w="126364" h="156845">
                <a:moveTo>
                  <a:pt x="63118"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8"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43" name="object 43"/>
          <p:cNvSpPr/>
          <p:nvPr/>
        </p:nvSpPr>
        <p:spPr>
          <a:xfrm>
            <a:off x="992540"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44" name="object 44"/>
          <p:cNvSpPr/>
          <p:nvPr/>
        </p:nvSpPr>
        <p:spPr>
          <a:xfrm>
            <a:off x="1110865" y="5030289"/>
            <a:ext cx="126364" cy="120650"/>
          </a:xfrm>
          <a:custGeom>
            <a:avLst/>
            <a:gdLst/>
            <a:ahLst/>
            <a:cxnLst/>
            <a:rect l="l" t="t" r="r" b="b"/>
            <a:pathLst>
              <a:path w="126365"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45" name="object 45"/>
          <p:cNvSpPr/>
          <p:nvPr/>
        </p:nvSpPr>
        <p:spPr>
          <a:xfrm>
            <a:off x="407107"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46" name="object 46"/>
          <p:cNvSpPr/>
          <p:nvPr/>
        </p:nvSpPr>
        <p:spPr>
          <a:xfrm>
            <a:off x="547331"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47" name="object 47"/>
          <p:cNvSpPr/>
          <p:nvPr/>
        </p:nvSpPr>
        <p:spPr>
          <a:xfrm>
            <a:off x="1651280" y="4961836"/>
            <a:ext cx="126225" cy="189039"/>
          </a:xfrm>
          <a:prstGeom prst="rect">
            <a:avLst/>
          </a:prstGeom>
          <a:blipFill>
            <a:blip r:embed="rId2" cstate="print"/>
            <a:stretch>
              <a:fillRect/>
            </a:stretch>
          </a:blipFill>
        </p:spPr>
        <p:txBody>
          <a:bodyPr wrap="square" lIns="0" tIns="0" rIns="0" bIns="0" rtlCol="0"/>
          <a:lstStyle/>
          <a:p>
            <a:endParaRPr/>
          </a:p>
        </p:txBody>
      </p:sp>
      <p:sp>
        <p:nvSpPr>
          <p:cNvPr id="48" name="object 48"/>
          <p:cNvSpPr/>
          <p:nvPr/>
        </p:nvSpPr>
        <p:spPr>
          <a:xfrm>
            <a:off x="2408110"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49" name="object 49"/>
          <p:cNvSpPr/>
          <p:nvPr/>
        </p:nvSpPr>
        <p:spPr>
          <a:xfrm>
            <a:off x="2408110" y="5061889"/>
            <a:ext cx="24130" cy="45720"/>
          </a:xfrm>
          <a:custGeom>
            <a:avLst/>
            <a:gdLst/>
            <a:ahLst/>
            <a:cxnLst/>
            <a:rect l="l" t="t" r="r" b="b"/>
            <a:pathLst>
              <a:path w="24130"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50" name="object 50"/>
          <p:cNvSpPr/>
          <p:nvPr/>
        </p:nvSpPr>
        <p:spPr>
          <a:xfrm>
            <a:off x="2408110"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51" name="object 51"/>
          <p:cNvSpPr/>
          <p:nvPr/>
        </p:nvSpPr>
        <p:spPr>
          <a:xfrm>
            <a:off x="2408110" y="4994579"/>
            <a:ext cx="24130" cy="44450"/>
          </a:xfrm>
          <a:custGeom>
            <a:avLst/>
            <a:gdLst/>
            <a:ahLst/>
            <a:cxnLst/>
            <a:rect l="l" t="t" r="r" b="b"/>
            <a:pathLst>
              <a:path w="24130"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52" name="object 52"/>
          <p:cNvSpPr/>
          <p:nvPr/>
        </p:nvSpPr>
        <p:spPr>
          <a:xfrm>
            <a:off x="2408110"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53" name="object 53"/>
          <p:cNvSpPr/>
          <p:nvPr/>
        </p:nvSpPr>
        <p:spPr>
          <a:xfrm>
            <a:off x="2445791" y="5062410"/>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4" name="object 54"/>
          <p:cNvSpPr/>
          <p:nvPr/>
        </p:nvSpPr>
        <p:spPr>
          <a:xfrm>
            <a:off x="2473236"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5" name="object 55"/>
          <p:cNvSpPr/>
          <p:nvPr/>
        </p:nvSpPr>
        <p:spPr>
          <a:xfrm>
            <a:off x="2445791" y="4994008"/>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6" name="object 56"/>
          <p:cNvSpPr/>
          <p:nvPr/>
        </p:nvSpPr>
        <p:spPr>
          <a:xfrm>
            <a:off x="2473236"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7" name="object 57"/>
          <p:cNvSpPr/>
          <p:nvPr/>
        </p:nvSpPr>
        <p:spPr>
          <a:xfrm>
            <a:off x="4480153"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8" name="object 58"/>
          <p:cNvSpPr/>
          <p:nvPr/>
        </p:nvSpPr>
        <p:spPr>
          <a:xfrm>
            <a:off x="3350983"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59" name="object 59"/>
          <p:cNvSpPr/>
          <p:nvPr/>
        </p:nvSpPr>
        <p:spPr>
          <a:xfrm>
            <a:off x="3346246"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0" name="object 60"/>
          <p:cNvSpPr/>
          <p:nvPr/>
        </p:nvSpPr>
        <p:spPr>
          <a:xfrm>
            <a:off x="3346246"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61" name="object 61"/>
          <p:cNvSpPr/>
          <p:nvPr/>
        </p:nvSpPr>
        <p:spPr>
          <a:xfrm>
            <a:off x="3346246"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2" name="object 62"/>
          <p:cNvSpPr/>
          <p:nvPr/>
        </p:nvSpPr>
        <p:spPr>
          <a:xfrm>
            <a:off x="3346246"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63" name="object 63"/>
          <p:cNvSpPr/>
          <p:nvPr/>
        </p:nvSpPr>
        <p:spPr>
          <a:xfrm>
            <a:off x="338899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4" name="object 64"/>
          <p:cNvSpPr/>
          <p:nvPr/>
        </p:nvSpPr>
        <p:spPr>
          <a:xfrm>
            <a:off x="3416617"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5" name="object 65"/>
          <p:cNvSpPr/>
          <p:nvPr/>
        </p:nvSpPr>
        <p:spPr>
          <a:xfrm>
            <a:off x="338899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6" name="object 66"/>
          <p:cNvSpPr/>
          <p:nvPr/>
        </p:nvSpPr>
        <p:spPr>
          <a:xfrm>
            <a:off x="3416617"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7" name="object 67"/>
          <p:cNvSpPr/>
          <p:nvPr/>
        </p:nvSpPr>
        <p:spPr>
          <a:xfrm>
            <a:off x="3743464"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68" name="object 68"/>
          <p:cNvSpPr/>
          <p:nvPr/>
        </p:nvSpPr>
        <p:spPr>
          <a:xfrm>
            <a:off x="374346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9" name="object 69"/>
          <p:cNvSpPr/>
          <p:nvPr/>
        </p:nvSpPr>
        <p:spPr>
          <a:xfrm>
            <a:off x="374346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70" name="object 70"/>
          <p:cNvSpPr/>
          <p:nvPr/>
        </p:nvSpPr>
        <p:spPr>
          <a:xfrm>
            <a:off x="374346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1" name="object 71"/>
          <p:cNvSpPr/>
          <p:nvPr/>
        </p:nvSpPr>
        <p:spPr>
          <a:xfrm>
            <a:off x="374346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72" name="object 72"/>
          <p:cNvSpPr/>
          <p:nvPr/>
        </p:nvSpPr>
        <p:spPr>
          <a:xfrm>
            <a:off x="3786213"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3" name="object 73"/>
          <p:cNvSpPr/>
          <p:nvPr/>
        </p:nvSpPr>
        <p:spPr>
          <a:xfrm>
            <a:off x="381383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4" name="object 74"/>
          <p:cNvSpPr/>
          <p:nvPr/>
        </p:nvSpPr>
        <p:spPr>
          <a:xfrm>
            <a:off x="3786213"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5" name="object 75"/>
          <p:cNvSpPr/>
          <p:nvPr/>
        </p:nvSpPr>
        <p:spPr>
          <a:xfrm>
            <a:off x="381383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6" name="object 76"/>
          <p:cNvSpPr/>
          <p:nvPr/>
        </p:nvSpPr>
        <p:spPr>
          <a:xfrm>
            <a:off x="2499982"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77" name="object 77"/>
          <p:cNvSpPr/>
          <p:nvPr/>
        </p:nvSpPr>
        <p:spPr>
          <a:xfrm>
            <a:off x="2514326"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78" name="object 78"/>
          <p:cNvSpPr/>
          <p:nvPr/>
        </p:nvSpPr>
        <p:spPr>
          <a:xfrm>
            <a:off x="2499982"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79" name="object 79"/>
          <p:cNvSpPr/>
          <p:nvPr/>
        </p:nvSpPr>
        <p:spPr>
          <a:xfrm>
            <a:off x="2543549"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0" name="object 80"/>
          <p:cNvSpPr/>
          <p:nvPr/>
        </p:nvSpPr>
        <p:spPr>
          <a:xfrm>
            <a:off x="2563101"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81" name="object 81"/>
          <p:cNvSpPr/>
          <p:nvPr/>
        </p:nvSpPr>
        <p:spPr>
          <a:xfrm>
            <a:off x="2582653"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2" name="object 82"/>
          <p:cNvSpPr/>
          <p:nvPr/>
        </p:nvSpPr>
        <p:spPr>
          <a:xfrm>
            <a:off x="2611869"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83" name="object 83"/>
          <p:cNvSpPr/>
          <p:nvPr/>
        </p:nvSpPr>
        <p:spPr>
          <a:xfrm>
            <a:off x="4567110" y="4923002"/>
            <a:ext cx="126364" cy="227965"/>
          </a:xfrm>
          <a:custGeom>
            <a:avLst/>
            <a:gdLst/>
            <a:ahLst/>
            <a:cxnLst/>
            <a:rect l="l" t="t" r="r" b="b"/>
            <a:pathLst>
              <a:path w="126364"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4" h="227964">
                <a:moveTo>
                  <a:pt x="42418" y="177774"/>
                </a:moveTo>
                <a:lnTo>
                  <a:pt x="34671" y="177774"/>
                </a:lnTo>
                <a:lnTo>
                  <a:pt x="34671" y="195719"/>
                </a:lnTo>
                <a:lnTo>
                  <a:pt x="42418" y="195719"/>
                </a:lnTo>
                <a:lnTo>
                  <a:pt x="42418" y="177774"/>
                </a:lnTo>
                <a:close/>
              </a:path>
              <a:path w="126364" h="227964">
                <a:moveTo>
                  <a:pt x="66979" y="177774"/>
                </a:moveTo>
                <a:lnTo>
                  <a:pt x="59232" y="177774"/>
                </a:lnTo>
                <a:lnTo>
                  <a:pt x="59232" y="195719"/>
                </a:lnTo>
                <a:lnTo>
                  <a:pt x="66979" y="195719"/>
                </a:lnTo>
                <a:lnTo>
                  <a:pt x="66979" y="177774"/>
                </a:lnTo>
                <a:close/>
              </a:path>
              <a:path w="126364" h="227964">
                <a:moveTo>
                  <a:pt x="91541" y="177774"/>
                </a:moveTo>
                <a:lnTo>
                  <a:pt x="83794" y="177774"/>
                </a:lnTo>
                <a:lnTo>
                  <a:pt x="83794" y="195719"/>
                </a:lnTo>
                <a:lnTo>
                  <a:pt x="91541" y="195719"/>
                </a:lnTo>
                <a:lnTo>
                  <a:pt x="91541" y="177774"/>
                </a:lnTo>
                <a:close/>
              </a:path>
              <a:path w="126364" h="227964">
                <a:moveTo>
                  <a:pt x="126225" y="177774"/>
                </a:moveTo>
                <a:lnTo>
                  <a:pt x="108356" y="177774"/>
                </a:lnTo>
                <a:lnTo>
                  <a:pt x="108356" y="195719"/>
                </a:lnTo>
                <a:lnTo>
                  <a:pt x="126225" y="195719"/>
                </a:lnTo>
                <a:lnTo>
                  <a:pt x="126225" y="177774"/>
                </a:lnTo>
                <a:close/>
              </a:path>
              <a:path w="126364" h="227964">
                <a:moveTo>
                  <a:pt x="42418" y="155143"/>
                </a:moveTo>
                <a:lnTo>
                  <a:pt x="34671" y="155143"/>
                </a:lnTo>
                <a:lnTo>
                  <a:pt x="34671" y="173088"/>
                </a:lnTo>
                <a:lnTo>
                  <a:pt x="42418" y="173088"/>
                </a:lnTo>
                <a:lnTo>
                  <a:pt x="42418" y="155143"/>
                </a:lnTo>
                <a:close/>
              </a:path>
              <a:path w="126364" h="227964">
                <a:moveTo>
                  <a:pt x="66979" y="155143"/>
                </a:moveTo>
                <a:lnTo>
                  <a:pt x="59232" y="155143"/>
                </a:lnTo>
                <a:lnTo>
                  <a:pt x="59232" y="173088"/>
                </a:lnTo>
                <a:lnTo>
                  <a:pt x="66979" y="173088"/>
                </a:lnTo>
                <a:lnTo>
                  <a:pt x="66979" y="155143"/>
                </a:lnTo>
                <a:close/>
              </a:path>
              <a:path w="126364" h="227964">
                <a:moveTo>
                  <a:pt x="91541" y="155143"/>
                </a:moveTo>
                <a:lnTo>
                  <a:pt x="83794" y="155143"/>
                </a:lnTo>
                <a:lnTo>
                  <a:pt x="83794" y="173088"/>
                </a:lnTo>
                <a:lnTo>
                  <a:pt x="91541" y="173088"/>
                </a:lnTo>
                <a:lnTo>
                  <a:pt x="91541" y="155143"/>
                </a:lnTo>
                <a:close/>
              </a:path>
              <a:path w="126364" h="227964">
                <a:moveTo>
                  <a:pt x="126225" y="155143"/>
                </a:moveTo>
                <a:lnTo>
                  <a:pt x="108356" y="155143"/>
                </a:lnTo>
                <a:lnTo>
                  <a:pt x="108356" y="173088"/>
                </a:lnTo>
                <a:lnTo>
                  <a:pt x="126225" y="173088"/>
                </a:lnTo>
                <a:lnTo>
                  <a:pt x="126225" y="155143"/>
                </a:lnTo>
                <a:close/>
              </a:path>
              <a:path w="126364" h="227964">
                <a:moveTo>
                  <a:pt x="42418" y="133349"/>
                </a:moveTo>
                <a:lnTo>
                  <a:pt x="34671" y="133349"/>
                </a:lnTo>
                <a:lnTo>
                  <a:pt x="34671" y="151295"/>
                </a:lnTo>
                <a:lnTo>
                  <a:pt x="42418" y="151295"/>
                </a:lnTo>
                <a:lnTo>
                  <a:pt x="42418" y="133349"/>
                </a:lnTo>
                <a:close/>
              </a:path>
              <a:path w="126364" h="227964">
                <a:moveTo>
                  <a:pt x="66979" y="133349"/>
                </a:moveTo>
                <a:lnTo>
                  <a:pt x="59232" y="133349"/>
                </a:lnTo>
                <a:lnTo>
                  <a:pt x="59232" y="151295"/>
                </a:lnTo>
                <a:lnTo>
                  <a:pt x="66979" y="151295"/>
                </a:lnTo>
                <a:lnTo>
                  <a:pt x="66979" y="133349"/>
                </a:lnTo>
                <a:close/>
              </a:path>
              <a:path w="126364" h="227964">
                <a:moveTo>
                  <a:pt x="91541" y="133349"/>
                </a:moveTo>
                <a:lnTo>
                  <a:pt x="83794" y="133349"/>
                </a:lnTo>
                <a:lnTo>
                  <a:pt x="83794" y="151295"/>
                </a:lnTo>
                <a:lnTo>
                  <a:pt x="91541" y="151295"/>
                </a:lnTo>
                <a:lnTo>
                  <a:pt x="91541" y="133349"/>
                </a:lnTo>
                <a:close/>
              </a:path>
              <a:path w="126364" h="227964">
                <a:moveTo>
                  <a:pt x="126225" y="133349"/>
                </a:moveTo>
                <a:lnTo>
                  <a:pt x="108356" y="133349"/>
                </a:lnTo>
                <a:lnTo>
                  <a:pt x="108356" y="151295"/>
                </a:lnTo>
                <a:lnTo>
                  <a:pt x="126225" y="151295"/>
                </a:lnTo>
                <a:lnTo>
                  <a:pt x="126225" y="133349"/>
                </a:lnTo>
                <a:close/>
              </a:path>
              <a:path w="126364" h="227964">
                <a:moveTo>
                  <a:pt x="42418" y="111213"/>
                </a:moveTo>
                <a:lnTo>
                  <a:pt x="34671" y="111213"/>
                </a:lnTo>
                <a:lnTo>
                  <a:pt x="34671" y="129158"/>
                </a:lnTo>
                <a:lnTo>
                  <a:pt x="42418" y="129158"/>
                </a:lnTo>
                <a:lnTo>
                  <a:pt x="42418" y="111213"/>
                </a:lnTo>
                <a:close/>
              </a:path>
              <a:path w="126364" h="227964">
                <a:moveTo>
                  <a:pt x="66979" y="111213"/>
                </a:moveTo>
                <a:lnTo>
                  <a:pt x="59232" y="111213"/>
                </a:lnTo>
                <a:lnTo>
                  <a:pt x="59232" y="129158"/>
                </a:lnTo>
                <a:lnTo>
                  <a:pt x="66979" y="129158"/>
                </a:lnTo>
                <a:lnTo>
                  <a:pt x="66979" y="111213"/>
                </a:lnTo>
                <a:close/>
              </a:path>
              <a:path w="126364" h="227964">
                <a:moveTo>
                  <a:pt x="91541" y="111213"/>
                </a:moveTo>
                <a:lnTo>
                  <a:pt x="83794" y="111213"/>
                </a:lnTo>
                <a:lnTo>
                  <a:pt x="83794" y="129158"/>
                </a:lnTo>
                <a:lnTo>
                  <a:pt x="91541" y="129158"/>
                </a:lnTo>
                <a:lnTo>
                  <a:pt x="91541" y="111213"/>
                </a:lnTo>
                <a:close/>
              </a:path>
              <a:path w="126364" h="227964">
                <a:moveTo>
                  <a:pt x="126225" y="111213"/>
                </a:moveTo>
                <a:lnTo>
                  <a:pt x="108356" y="111213"/>
                </a:lnTo>
                <a:lnTo>
                  <a:pt x="108356" y="129158"/>
                </a:lnTo>
                <a:lnTo>
                  <a:pt x="126225" y="129158"/>
                </a:lnTo>
                <a:lnTo>
                  <a:pt x="126225" y="111213"/>
                </a:lnTo>
                <a:close/>
              </a:path>
              <a:path w="126364" h="227964">
                <a:moveTo>
                  <a:pt x="42418" y="87325"/>
                </a:moveTo>
                <a:lnTo>
                  <a:pt x="34671" y="87325"/>
                </a:lnTo>
                <a:lnTo>
                  <a:pt x="34671" y="105270"/>
                </a:lnTo>
                <a:lnTo>
                  <a:pt x="42418" y="105270"/>
                </a:lnTo>
                <a:lnTo>
                  <a:pt x="42418" y="87325"/>
                </a:lnTo>
                <a:close/>
              </a:path>
              <a:path w="126364" h="227964">
                <a:moveTo>
                  <a:pt x="66979" y="87325"/>
                </a:moveTo>
                <a:lnTo>
                  <a:pt x="59232" y="87325"/>
                </a:lnTo>
                <a:lnTo>
                  <a:pt x="59232" y="105270"/>
                </a:lnTo>
                <a:lnTo>
                  <a:pt x="66979" y="105270"/>
                </a:lnTo>
                <a:lnTo>
                  <a:pt x="66979" y="87325"/>
                </a:lnTo>
                <a:close/>
              </a:path>
              <a:path w="126364" h="227964">
                <a:moveTo>
                  <a:pt x="91541" y="87325"/>
                </a:moveTo>
                <a:lnTo>
                  <a:pt x="83794" y="87325"/>
                </a:lnTo>
                <a:lnTo>
                  <a:pt x="83794" y="105270"/>
                </a:lnTo>
                <a:lnTo>
                  <a:pt x="91541" y="105270"/>
                </a:lnTo>
                <a:lnTo>
                  <a:pt x="91541" y="87325"/>
                </a:lnTo>
                <a:close/>
              </a:path>
              <a:path w="126364" h="227964">
                <a:moveTo>
                  <a:pt x="126225" y="87325"/>
                </a:moveTo>
                <a:lnTo>
                  <a:pt x="108356" y="87325"/>
                </a:lnTo>
                <a:lnTo>
                  <a:pt x="108356" y="105270"/>
                </a:lnTo>
                <a:lnTo>
                  <a:pt x="126225" y="105270"/>
                </a:lnTo>
                <a:lnTo>
                  <a:pt x="126225" y="87325"/>
                </a:lnTo>
                <a:close/>
              </a:path>
              <a:path w="126364" h="227964">
                <a:moveTo>
                  <a:pt x="42418" y="64287"/>
                </a:moveTo>
                <a:lnTo>
                  <a:pt x="34671" y="64287"/>
                </a:lnTo>
                <a:lnTo>
                  <a:pt x="34671" y="82232"/>
                </a:lnTo>
                <a:lnTo>
                  <a:pt x="42418" y="82232"/>
                </a:lnTo>
                <a:lnTo>
                  <a:pt x="42418" y="64287"/>
                </a:lnTo>
                <a:close/>
              </a:path>
              <a:path w="126364" h="227964">
                <a:moveTo>
                  <a:pt x="66979" y="64287"/>
                </a:moveTo>
                <a:lnTo>
                  <a:pt x="59232" y="64287"/>
                </a:lnTo>
                <a:lnTo>
                  <a:pt x="59232" y="82232"/>
                </a:lnTo>
                <a:lnTo>
                  <a:pt x="66979" y="82232"/>
                </a:lnTo>
                <a:lnTo>
                  <a:pt x="66979" y="64287"/>
                </a:lnTo>
                <a:close/>
              </a:path>
              <a:path w="126364" h="227964">
                <a:moveTo>
                  <a:pt x="91541" y="64287"/>
                </a:moveTo>
                <a:lnTo>
                  <a:pt x="83794" y="64287"/>
                </a:lnTo>
                <a:lnTo>
                  <a:pt x="83794" y="82232"/>
                </a:lnTo>
                <a:lnTo>
                  <a:pt x="91541" y="82232"/>
                </a:lnTo>
                <a:lnTo>
                  <a:pt x="91541" y="64287"/>
                </a:lnTo>
                <a:close/>
              </a:path>
              <a:path w="126364" h="227964">
                <a:moveTo>
                  <a:pt x="126225" y="64287"/>
                </a:moveTo>
                <a:lnTo>
                  <a:pt x="108356" y="64287"/>
                </a:lnTo>
                <a:lnTo>
                  <a:pt x="108356" y="82232"/>
                </a:lnTo>
                <a:lnTo>
                  <a:pt x="126225" y="82232"/>
                </a:lnTo>
                <a:lnTo>
                  <a:pt x="126225" y="64287"/>
                </a:lnTo>
                <a:close/>
              </a:path>
              <a:path w="126364" h="227964">
                <a:moveTo>
                  <a:pt x="42418" y="41236"/>
                </a:moveTo>
                <a:lnTo>
                  <a:pt x="34671" y="41236"/>
                </a:lnTo>
                <a:lnTo>
                  <a:pt x="34671" y="59181"/>
                </a:lnTo>
                <a:lnTo>
                  <a:pt x="42418" y="59181"/>
                </a:lnTo>
                <a:lnTo>
                  <a:pt x="42418" y="41236"/>
                </a:lnTo>
                <a:close/>
              </a:path>
              <a:path w="126364" h="227964">
                <a:moveTo>
                  <a:pt x="66979" y="41236"/>
                </a:moveTo>
                <a:lnTo>
                  <a:pt x="59232" y="41236"/>
                </a:lnTo>
                <a:lnTo>
                  <a:pt x="59232" y="59181"/>
                </a:lnTo>
                <a:lnTo>
                  <a:pt x="66979" y="59181"/>
                </a:lnTo>
                <a:lnTo>
                  <a:pt x="66979" y="41236"/>
                </a:lnTo>
                <a:close/>
              </a:path>
              <a:path w="126364" h="227964">
                <a:moveTo>
                  <a:pt x="91541" y="41236"/>
                </a:moveTo>
                <a:lnTo>
                  <a:pt x="83794" y="41236"/>
                </a:lnTo>
                <a:lnTo>
                  <a:pt x="83794" y="59181"/>
                </a:lnTo>
                <a:lnTo>
                  <a:pt x="91541" y="59181"/>
                </a:lnTo>
                <a:lnTo>
                  <a:pt x="91541" y="41236"/>
                </a:lnTo>
                <a:close/>
              </a:path>
              <a:path w="126364" h="227964">
                <a:moveTo>
                  <a:pt x="126225" y="41236"/>
                </a:moveTo>
                <a:lnTo>
                  <a:pt x="108356" y="41236"/>
                </a:lnTo>
                <a:lnTo>
                  <a:pt x="108356" y="59181"/>
                </a:lnTo>
                <a:lnTo>
                  <a:pt x="126225" y="59181"/>
                </a:lnTo>
                <a:lnTo>
                  <a:pt x="126225" y="41236"/>
                </a:lnTo>
                <a:close/>
              </a:path>
              <a:path w="126364" h="227964">
                <a:moveTo>
                  <a:pt x="42418" y="16713"/>
                </a:moveTo>
                <a:lnTo>
                  <a:pt x="34671" y="16713"/>
                </a:lnTo>
                <a:lnTo>
                  <a:pt x="34671" y="34658"/>
                </a:lnTo>
                <a:lnTo>
                  <a:pt x="42418" y="34658"/>
                </a:lnTo>
                <a:lnTo>
                  <a:pt x="42418" y="16713"/>
                </a:lnTo>
                <a:close/>
              </a:path>
              <a:path w="126364" h="227964">
                <a:moveTo>
                  <a:pt x="66979" y="16713"/>
                </a:moveTo>
                <a:lnTo>
                  <a:pt x="59232" y="16713"/>
                </a:lnTo>
                <a:lnTo>
                  <a:pt x="59232" y="34658"/>
                </a:lnTo>
                <a:lnTo>
                  <a:pt x="66979" y="34658"/>
                </a:lnTo>
                <a:lnTo>
                  <a:pt x="66979" y="16713"/>
                </a:lnTo>
                <a:close/>
              </a:path>
              <a:path w="126364" h="227964">
                <a:moveTo>
                  <a:pt x="91541" y="16713"/>
                </a:moveTo>
                <a:lnTo>
                  <a:pt x="83794" y="16713"/>
                </a:lnTo>
                <a:lnTo>
                  <a:pt x="83794" y="34658"/>
                </a:lnTo>
                <a:lnTo>
                  <a:pt x="91541" y="34658"/>
                </a:lnTo>
                <a:lnTo>
                  <a:pt x="91541" y="16713"/>
                </a:lnTo>
                <a:close/>
              </a:path>
              <a:path w="126364"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84" name="object 84"/>
          <p:cNvSpPr/>
          <p:nvPr/>
        </p:nvSpPr>
        <p:spPr>
          <a:xfrm>
            <a:off x="3224758"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85" name="object 85"/>
          <p:cNvSpPr/>
          <p:nvPr/>
        </p:nvSpPr>
        <p:spPr>
          <a:xfrm>
            <a:off x="3224758"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86" name="object 86"/>
          <p:cNvSpPr/>
          <p:nvPr/>
        </p:nvSpPr>
        <p:spPr>
          <a:xfrm>
            <a:off x="3224758"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87" name="object 87"/>
          <p:cNvSpPr/>
          <p:nvPr/>
        </p:nvSpPr>
        <p:spPr>
          <a:xfrm>
            <a:off x="3224758"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88" name="object 88"/>
          <p:cNvSpPr/>
          <p:nvPr/>
        </p:nvSpPr>
        <p:spPr>
          <a:xfrm>
            <a:off x="3224758"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89" name="object 89"/>
          <p:cNvSpPr/>
          <p:nvPr/>
        </p:nvSpPr>
        <p:spPr>
          <a:xfrm>
            <a:off x="3273183"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0" name="object 90"/>
          <p:cNvSpPr/>
          <p:nvPr/>
        </p:nvSpPr>
        <p:spPr>
          <a:xfrm>
            <a:off x="3325672"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1" name="object 91"/>
          <p:cNvSpPr/>
          <p:nvPr/>
        </p:nvSpPr>
        <p:spPr>
          <a:xfrm>
            <a:off x="3273183"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2" name="object 92"/>
          <p:cNvSpPr/>
          <p:nvPr/>
        </p:nvSpPr>
        <p:spPr>
          <a:xfrm>
            <a:off x="3325672"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3" name="object 93"/>
          <p:cNvSpPr/>
          <p:nvPr/>
        </p:nvSpPr>
        <p:spPr>
          <a:xfrm>
            <a:off x="2808147"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94" name="object 94"/>
          <p:cNvSpPr/>
          <p:nvPr/>
        </p:nvSpPr>
        <p:spPr>
          <a:xfrm>
            <a:off x="2808147" y="5093639"/>
            <a:ext cx="31750" cy="17780"/>
          </a:xfrm>
          <a:custGeom>
            <a:avLst/>
            <a:gdLst/>
            <a:ahLst/>
            <a:cxnLst/>
            <a:rect l="l" t="t" r="r" b="b"/>
            <a:pathLst>
              <a:path w="31750" h="17779">
                <a:moveTo>
                  <a:pt x="0" y="17780"/>
                </a:moveTo>
                <a:lnTo>
                  <a:pt x="31534" y="17780"/>
                </a:lnTo>
                <a:lnTo>
                  <a:pt x="31534" y="0"/>
                </a:lnTo>
                <a:lnTo>
                  <a:pt x="0" y="0"/>
                </a:lnTo>
                <a:lnTo>
                  <a:pt x="0" y="17780"/>
                </a:lnTo>
                <a:close/>
              </a:path>
            </a:pathLst>
          </a:custGeom>
          <a:solidFill>
            <a:srgbClr val="FFFFFF"/>
          </a:solidFill>
        </p:spPr>
        <p:txBody>
          <a:bodyPr wrap="square" lIns="0" tIns="0" rIns="0" bIns="0" rtlCol="0"/>
          <a:lstStyle/>
          <a:p>
            <a:endParaRPr/>
          </a:p>
        </p:txBody>
      </p:sp>
      <p:sp>
        <p:nvSpPr>
          <p:cNvPr id="95" name="object 95"/>
          <p:cNvSpPr/>
          <p:nvPr/>
        </p:nvSpPr>
        <p:spPr>
          <a:xfrm>
            <a:off x="2808147"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96" name="object 96"/>
          <p:cNvSpPr/>
          <p:nvPr/>
        </p:nvSpPr>
        <p:spPr>
          <a:xfrm>
            <a:off x="2852889" y="5093169"/>
            <a:ext cx="12065" cy="18415"/>
          </a:xfrm>
          <a:custGeom>
            <a:avLst/>
            <a:gdLst/>
            <a:ahLst/>
            <a:cxnLst/>
            <a:rect l="l" t="t" r="r" b="b"/>
            <a:pathLst>
              <a:path w="12064" h="18414">
                <a:moveTo>
                  <a:pt x="11760" y="0"/>
                </a:moveTo>
                <a:lnTo>
                  <a:pt x="0" y="0"/>
                </a:lnTo>
                <a:lnTo>
                  <a:pt x="0" y="17945"/>
                </a:lnTo>
                <a:lnTo>
                  <a:pt x="11760" y="17945"/>
                </a:lnTo>
                <a:lnTo>
                  <a:pt x="11760" y="0"/>
                </a:lnTo>
                <a:close/>
              </a:path>
            </a:pathLst>
          </a:custGeom>
          <a:solidFill>
            <a:srgbClr val="FFFFFF"/>
          </a:solidFill>
        </p:spPr>
        <p:txBody>
          <a:bodyPr wrap="square" lIns="0" tIns="0" rIns="0" bIns="0" rtlCol="0"/>
          <a:lstStyle/>
          <a:p>
            <a:endParaRPr/>
          </a:p>
        </p:txBody>
      </p:sp>
      <p:sp>
        <p:nvSpPr>
          <p:cNvPr id="97" name="object 97"/>
          <p:cNvSpPr/>
          <p:nvPr/>
        </p:nvSpPr>
        <p:spPr>
          <a:xfrm>
            <a:off x="2877858"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98" name="object 98"/>
          <p:cNvSpPr/>
          <p:nvPr/>
        </p:nvSpPr>
        <p:spPr>
          <a:xfrm>
            <a:off x="2902839"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99" name="object 99"/>
          <p:cNvSpPr/>
          <p:nvPr/>
        </p:nvSpPr>
        <p:spPr>
          <a:xfrm>
            <a:off x="4880178"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100" name="object 100"/>
          <p:cNvSpPr/>
          <p:nvPr/>
        </p:nvSpPr>
        <p:spPr>
          <a:xfrm>
            <a:off x="4880178"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101" name="object 101"/>
          <p:cNvSpPr/>
          <p:nvPr/>
        </p:nvSpPr>
        <p:spPr>
          <a:xfrm>
            <a:off x="4880178"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02" name="object 102"/>
          <p:cNvSpPr/>
          <p:nvPr/>
        </p:nvSpPr>
        <p:spPr>
          <a:xfrm>
            <a:off x="4932959" y="5094185"/>
            <a:ext cx="13970" cy="19685"/>
          </a:xfrm>
          <a:custGeom>
            <a:avLst/>
            <a:gdLst/>
            <a:ahLst/>
            <a:cxnLst/>
            <a:rect l="l" t="t" r="r" b="b"/>
            <a:pathLst>
              <a:path w="13970"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103" name="object 103"/>
          <p:cNvSpPr/>
          <p:nvPr/>
        </p:nvSpPr>
        <p:spPr>
          <a:xfrm>
            <a:off x="4972177"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104" name="object 104"/>
          <p:cNvSpPr/>
          <p:nvPr/>
        </p:nvSpPr>
        <p:spPr>
          <a:xfrm>
            <a:off x="2228818"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05" name="object 105"/>
          <p:cNvSpPr/>
          <p:nvPr/>
        </p:nvSpPr>
        <p:spPr>
          <a:xfrm>
            <a:off x="3876536" y="5019333"/>
            <a:ext cx="191135" cy="132080"/>
          </a:xfrm>
          <a:custGeom>
            <a:avLst/>
            <a:gdLst/>
            <a:ahLst/>
            <a:cxnLst/>
            <a:rect l="l" t="t" r="r" b="b"/>
            <a:pathLst>
              <a:path w="191135" h="132079">
                <a:moveTo>
                  <a:pt x="158115" y="64769"/>
                </a:moveTo>
                <a:lnTo>
                  <a:pt x="32727" y="64769"/>
                </a:lnTo>
                <a:lnTo>
                  <a:pt x="32727" y="131546"/>
                </a:lnTo>
                <a:lnTo>
                  <a:pt x="158115" y="131546"/>
                </a:lnTo>
                <a:lnTo>
                  <a:pt x="158115" y="90512"/>
                </a:lnTo>
                <a:lnTo>
                  <a:pt x="57619" y="90512"/>
                </a:lnTo>
                <a:lnTo>
                  <a:pt x="57619" y="72567"/>
                </a:lnTo>
                <a:lnTo>
                  <a:pt x="158115" y="72567"/>
                </a:lnTo>
                <a:lnTo>
                  <a:pt x="158115" y="64769"/>
                </a:lnTo>
                <a:close/>
              </a:path>
              <a:path w="191135" h="132079">
                <a:moveTo>
                  <a:pt x="110096" y="72567"/>
                </a:moveTo>
                <a:lnTo>
                  <a:pt x="80733" y="72567"/>
                </a:lnTo>
                <a:lnTo>
                  <a:pt x="80733" y="90512"/>
                </a:lnTo>
                <a:lnTo>
                  <a:pt x="110096" y="90512"/>
                </a:lnTo>
                <a:lnTo>
                  <a:pt x="110096" y="72567"/>
                </a:lnTo>
                <a:close/>
              </a:path>
              <a:path w="191135" h="132079">
                <a:moveTo>
                  <a:pt x="158115" y="72567"/>
                </a:moveTo>
                <a:lnTo>
                  <a:pt x="133210" y="72567"/>
                </a:lnTo>
                <a:lnTo>
                  <a:pt x="133210" y="90512"/>
                </a:lnTo>
                <a:lnTo>
                  <a:pt x="158115" y="90512"/>
                </a:lnTo>
                <a:lnTo>
                  <a:pt x="158115" y="72567"/>
                </a:lnTo>
                <a:close/>
              </a:path>
              <a:path w="191135" h="132079">
                <a:moveTo>
                  <a:pt x="158115" y="41732"/>
                </a:moveTo>
                <a:lnTo>
                  <a:pt x="32727" y="41732"/>
                </a:lnTo>
                <a:lnTo>
                  <a:pt x="32727" y="42557"/>
                </a:lnTo>
                <a:lnTo>
                  <a:pt x="0" y="64769"/>
                </a:lnTo>
                <a:lnTo>
                  <a:pt x="190830" y="64769"/>
                </a:lnTo>
                <a:lnTo>
                  <a:pt x="158115" y="42557"/>
                </a:lnTo>
                <a:lnTo>
                  <a:pt x="158115" y="41732"/>
                </a:lnTo>
                <a:close/>
              </a:path>
              <a:path w="191135"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06" name="object 106"/>
          <p:cNvSpPr/>
          <p:nvPr/>
        </p:nvSpPr>
        <p:spPr>
          <a:xfrm>
            <a:off x="303569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7" name="object 107"/>
          <p:cNvSpPr/>
          <p:nvPr/>
        </p:nvSpPr>
        <p:spPr>
          <a:xfrm>
            <a:off x="5107731"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8" name="object 108"/>
          <p:cNvSpPr/>
          <p:nvPr/>
        </p:nvSpPr>
        <p:spPr>
          <a:xfrm>
            <a:off x="4278889" y="4954000"/>
            <a:ext cx="191135" cy="197485"/>
          </a:xfrm>
          <a:custGeom>
            <a:avLst/>
            <a:gdLst/>
            <a:ahLst/>
            <a:cxnLst/>
            <a:rect l="l" t="t" r="r" b="b"/>
            <a:pathLst>
              <a:path w="191135" h="197485">
                <a:moveTo>
                  <a:pt x="158115" y="34175"/>
                </a:moveTo>
                <a:lnTo>
                  <a:pt x="32727" y="34175"/>
                </a:lnTo>
                <a:lnTo>
                  <a:pt x="32727" y="196875"/>
                </a:lnTo>
                <a:lnTo>
                  <a:pt x="158115" y="196875"/>
                </a:lnTo>
                <a:lnTo>
                  <a:pt x="158115" y="178638"/>
                </a:lnTo>
                <a:lnTo>
                  <a:pt x="64960" y="178638"/>
                </a:lnTo>
                <a:lnTo>
                  <a:pt x="64960" y="160693"/>
                </a:lnTo>
                <a:lnTo>
                  <a:pt x="158115" y="160693"/>
                </a:lnTo>
                <a:lnTo>
                  <a:pt x="158115" y="151333"/>
                </a:lnTo>
                <a:lnTo>
                  <a:pt x="64960" y="151333"/>
                </a:lnTo>
                <a:lnTo>
                  <a:pt x="64960" y="133388"/>
                </a:lnTo>
                <a:lnTo>
                  <a:pt x="158115" y="133388"/>
                </a:lnTo>
                <a:lnTo>
                  <a:pt x="158115" y="124231"/>
                </a:lnTo>
                <a:lnTo>
                  <a:pt x="64960" y="124231"/>
                </a:lnTo>
                <a:lnTo>
                  <a:pt x="64960" y="106286"/>
                </a:lnTo>
                <a:lnTo>
                  <a:pt x="158115" y="106286"/>
                </a:lnTo>
                <a:lnTo>
                  <a:pt x="158115" y="96748"/>
                </a:lnTo>
                <a:lnTo>
                  <a:pt x="64960" y="96748"/>
                </a:lnTo>
                <a:lnTo>
                  <a:pt x="64960" y="78803"/>
                </a:lnTo>
                <a:lnTo>
                  <a:pt x="158115" y="78803"/>
                </a:lnTo>
                <a:lnTo>
                  <a:pt x="158115" y="69443"/>
                </a:lnTo>
                <a:lnTo>
                  <a:pt x="64960" y="69443"/>
                </a:lnTo>
                <a:lnTo>
                  <a:pt x="64960" y="51498"/>
                </a:lnTo>
                <a:lnTo>
                  <a:pt x="158115" y="51498"/>
                </a:lnTo>
                <a:lnTo>
                  <a:pt x="158115" y="34175"/>
                </a:lnTo>
                <a:close/>
              </a:path>
              <a:path w="191135" h="197485">
                <a:moveTo>
                  <a:pt x="102755" y="160693"/>
                </a:moveTo>
                <a:lnTo>
                  <a:pt x="88074" y="160693"/>
                </a:lnTo>
                <a:lnTo>
                  <a:pt x="88074" y="178638"/>
                </a:lnTo>
                <a:lnTo>
                  <a:pt x="102755" y="178638"/>
                </a:lnTo>
                <a:lnTo>
                  <a:pt x="102755" y="160693"/>
                </a:lnTo>
                <a:close/>
              </a:path>
              <a:path w="191135" h="197485">
                <a:moveTo>
                  <a:pt x="158115" y="160693"/>
                </a:moveTo>
                <a:lnTo>
                  <a:pt x="125869" y="160693"/>
                </a:lnTo>
                <a:lnTo>
                  <a:pt x="125869" y="178638"/>
                </a:lnTo>
                <a:lnTo>
                  <a:pt x="158115" y="178638"/>
                </a:lnTo>
                <a:lnTo>
                  <a:pt x="158115" y="160693"/>
                </a:lnTo>
                <a:close/>
              </a:path>
              <a:path w="191135" h="197485">
                <a:moveTo>
                  <a:pt x="102755" y="133388"/>
                </a:moveTo>
                <a:lnTo>
                  <a:pt x="88074" y="133388"/>
                </a:lnTo>
                <a:lnTo>
                  <a:pt x="88074" y="151333"/>
                </a:lnTo>
                <a:lnTo>
                  <a:pt x="102755" y="151333"/>
                </a:lnTo>
                <a:lnTo>
                  <a:pt x="102755" y="133388"/>
                </a:lnTo>
                <a:close/>
              </a:path>
              <a:path w="191135" h="197485">
                <a:moveTo>
                  <a:pt x="158115" y="133388"/>
                </a:moveTo>
                <a:lnTo>
                  <a:pt x="125869" y="133388"/>
                </a:lnTo>
                <a:lnTo>
                  <a:pt x="125869" y="151333"/>
                </a:lnTo>
                <a:lnTo>
                  <a:pt x="158115" y="151333"/>
                </a:lnTo>
                <a:lnTo>
                  <a:pt x="158115" y="133388"/>
                </a:lnTo>
                <a:close/>
              </a:path>
              <a:path w="191135" h="197485">
                <a:moveTo>
                  <a:pt x="102755" y="106286"/>
                </a:moveTo>
                <a:lnTo>
                  <a:pt x="88074" y="106286"/>
                </a:lnTo>
                <a:lnTo>
                  <a:pt x="88074" y="124231"/>
                </a:lnTo>
                <a:lnTo>
                  <a:pt x="102755" y="124231"/>
                </a:lnTo>
                <a:lnTo>
                  <a:pt x="102755" y="106286"/>
                </a:lnTo>
                <a:close/>
              </a:path>
              <a:path w="191135" h="197485">
                <a:moveTo>
                  <a:pt x="158115" y="106286"/>
                </a:moveTo>
                <a:lnTo>
                  <a:pt x="125869" y="106286"/>
                </a:lnTo>
                <a:lnTo>
                  <a:pt x="125869" y="124231"/>
                </a:lnTo>
                <a:lnTo>
                  <a:pt x="158115" y="124231"/>
                </a:lnTo>
                <a:lnTo>
                  <a:pt x="158115" y="106286"/>
                </a:lnTo>
                <a:close/>
              </a:path>
              <a:path w="191135" h="197485">
                <a:moveTo>
                  <a:pt x="102755" y="78803"/>
                </a:moveTo>
                <a:lnTo>
                  <a:pt x="88074" y="78803"/>
                </a:lnTo>
                <a:lnTo>
                  <a:pt x="88074" y="96748"/>
                </a:lnTo>
                <a:lnTo>
                  <a:pt x="102755" y="96748"/>
                </a:lnTo>
                <a:lnTo>
                  <a:pt x="102755" y="78803"/>
                </a:lnTo>
                <a:close/>
              </a:path>
              <a:path w="191135" h="197485">
                <a:moveTo>
                  <a:pt x="158115" y="78803"/>
                </a:moveTo>
                <a:lnTo>
                  <a:pt x="125869" y="78803"/>
                </a:lnTo>
                <a:lnTo>
                  <a:pt x="125869" y="96748"/>
                </a:lnTo>
                <a:lnTo>
                  <a:pt x="158115" y="96748"/>
                </a:lnTo>
                <a:lnTo>
                  <a:pt x="158115" y="78803"/>
                </a:lnTo>
                <a:close/>
              </a:path>
              <a:path w="191135" h="197485">
                <a:moveTo>
                  <a:pt x="102755" y="51498"/>
                </a:moveTo>
                <a:lnTo>
                  <a:pt x="88074" y="51498"/>
                </a:lnTo>
                <a:lnTo>
                  <a:pt x="88074" y="69443"/>
                </a:lnTo>
                <a:lnTo>
                  <a:pt x="102755" y="69443"/>
                </a:lnTo>
                <a:lnTo>
                  <a:pt x="102755" y="51498"/>
                </a:lnTo>
                <a:close/>
              </a:path>
              <a:path w="191135" h="197485">
                <a:moveTo>
                  <a:pt x="158115" y="51498"/>
                </a:moveTo>
                <a:lnTo>
                  <a:pt x="125869" y="51498"/>
                </a:lnTo>
                <a:lnTo>
                  <a:pt x="125869" y="69443"/>
                </a:lnTo>
                <a:lnTo>
                  <a:pt x="158115" y="69443"/>
                </a:lnTo>
                <a:lnTo>
                  <a:pt x="158115" y="51498"/>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9" name="object 109"/>
          <p:cNvSpPr/>
          <p:nvPr/>
        </p:nvSpPr>
        <p:spPr>
          <a:xfrm>
            <a:off x="2921302" y="4994475"/>
            <a:ext cx="126364" cy="156845"/>
          </a:xfrm>
          <a:custGeom>
            <a:avLst/>
            <a:gdLst/>
            <a:ahLst/>
            <a:cxnLst/>
            <a:rect l="l" t="t" r="r" b="b"/>
            <a:pathLst>
              <a:path w="126364" h="156845">
                <a:moveTo>
                  <a:pt x="63118"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8"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10" name="object 110"/>
          <p:cNvSpPr/>
          <p:nvPr/>
        </p:nvSpPr>
        <p:spPr>
          <a:xfrm>
            <a:off x="4993337" y="4994475"/>
            <a:ext cx="126364" cy="156845"/>
          </a:xfrm>
          <a:custGeom>
            <a:avLst/>
            <a:gdLst/>
            <a:ahLst/>
            <a:cxnLst/>
            <a:rect l="l" t="t" r="r" b="b"/>
            <a:pathLst>
              <a:path w="126364" h="156845">
                <a:moveTo>
                  <a:pt x="63119"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9"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111" name="object 111"/>
          <p:cNvSpPr/>
          <p:nvPr/>
        </p:nvSpPr>
        <p:spPr>
          <a:xfrm>
            <a:off x="4067362" y="4994475"/>
            <a:ext cx="126364" cy="156845"/>
          </a:xfrm>
          <a:custGeom>
            <a:avLst/>
            <a:gdLst/>
            <a:ahLst/>
            <a:cxnLst/>
            <a:rect l="l" t="t" r="r" b="b"/>
            <a:pathLst>
              <a:path w="126364" h="156845">
                <a:moveTo>
                  <a:pt x="63119"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9" y="0"/>
                </a:lnTo>
                <a:close/>
              </a:path>
              <a:path w="126364" h="156845">
                <a:moveTo>
                  <a:pt x="77800" y="89319"/>
                </a:moveTo>
                <a:lnTo>
                  <a:pt x="48425" y="89319"/>
                </a:lnTo>
                <a:lnTo>
                  <a:pt x="48425" y="107264"/>
                </a:lnTo>
                <a:lnTo>
                  <a:pt x="77800" y="107264"/>
                </a:lnTo>
                <a:lnTo>
                  <a:pt x="77800" y="89319"/>
                </a:lnTo>
                <a:close/>
              </a:path>
              <a:path w="126364" h="156845">
                <a:moveTo>
                  <a:pt x="126225" y="89319"/>
                </a:moveTo>
                <a:lnTo>
                  <a:pt x="100914" y="89319"/>
                </a:lnTo>
                <a:lnTo>
                  <a:pt x="100914" y="107264"/>
                </a:lnTo>
                <a:lnTo>
                  <a:pt x="126225" y="107264"/>
                </a:lnTo>
                <a:lnTo>
                  <a:pt x="126225" y="89319"/>
                </a:lnTo>
                <a:close/>
              </a:path>
              <a:path w="126364" h="156845">
                <a:moveTo>
                  <a:pt x="77800" y="48717"/>
                </a:moveTo>
                <a:lnTo>
                  <a:pt x="48425" y="48717"/>
                </a:lnTo>
                <a:lnTo>
                  <a:pt x="48425" y="66662"/>
                </a:lnTo>
                <a:lnTo>
                  <a:pt x="77800" y="66662"/>
                </a:lnTo>
                <a:lnTo>
                  <a:pt x="77800" y="48717"/>
                </a:lnTo>
                <a:close/>
              </a:path>
              <a:path w="126364"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12" name="object 112"/>
          <p:cNvSpPr/>
          <p:nvPr/>
        </p:nvSpPr>
        <p:spPr>
          <a:xfrm>
            <a:off x="4185687" y="5030289"/>
            <a:ext cx="126364" cy="120650"/>
          </a:xfrm>
          <a:custGeom>
            <a:avLst/>
            <a:gdLst/>
            <a:ahLst/>
            <a:cxnLst/>
            <a:rect l="l" t="t" r="r" b="b"/>
            <a:pathLst>
              <a:path w="126364"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4" h="120650">
                <a:moveTo>
                  <a:pt x="126225" y="60286"/>
                </a:moveTo>
                <a:lnTo>
                  <a:pt x="93014" y="60286"/>
                </a:lnTo>
                <a:lnTo>
                  <a:pt x="93014" y="70853"/>
                </a:lnTo>
                <a:lnTo>
                  <a:pt x="126225" y="70853"/>
                </a:lnTo>
                <a:lnTo>
                  <a:pt x="126225" y="60286"/>
                </a:lnTo>
                <a:close/>
              </a:path>
              <a:path w="126364"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13" name="object 113"/>
          <p:cNvSpPr/>
          <p:nvPr/>
        </p:nvSpPr>
        <p:spPr>
          <a:xfrm>
            <a:off x="2654066" y="4969609"/>
            <a:ext cx="126225" cy="181267"/>
          </a:xfrm>
          <a:prstGeom prst="rect">
            <a:avLst/>
          </a:prstGeom>
          <a:blipFill>
            <a:blip r:embed="rId3" cstate="print"/>
            <a:stretch>
              <a:fillRect/>
            </a:stretch>
          </a:blipFill>
        </p:spPr>
        <p:txBody>
          <a:bodyPr wrap="square" lIns="0" tIns="0" rIns="0" bIns="0" rtlCol="0"/>
          <a:lstStyle/>
          <a:p>
            <a:endParaRPr/>
          </a:p>
        </p:txBody>
      </p:sp>
      <p:sp>
        <p:nvSpPr>
          <p:cNvPr id="114" name="object 114"/>
          <p:cNvSpPr/>
          <p:nvPr/>
        </p:nvSpPr>
        <p:spPr>
          <a:xfrm>
            <a:off x="3481928" y="5019329"/>
            <a:ext cx="126364" cy="132080"/>
          </a:xfrm>
          <a:custGeom>
            <a:avLst/>
            <a:gdLst/>
            <a:ahLst/>
            <a:cxnLst/>
            <a:rect l="l" t="t" r="r" b="b"/>
            <a:pathLst>
              <a:path w="126364"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4" h="132079">
                <a:moveTo>
                  <a:pt x="70459" y="79502"/>
                </a:moveTo>
                <a:lnTo>
                  <a:pt x="55765" y="79502"/>
                </a:lnTo>
                <a:lnTo>
                  <a:pt x="55765" y="97447"/>
                </a:lnTo>
                <a:lnTo>
                  <a:pt x="70459" y="97447"/>
                </a:lnTo>
                <a:lnTo>
                  <a:pt x="70459" y="79502"/>
                </a:lnTo>
                <a:close/>
              </a:path>
              <a:path w="126364" h="132079">
                <a:moveTo>
                  <a:pt x="126225" y="79502"/>
                </a:moveTo>
                <a:lnTo>
                  <a:pt x="93573" y="79502"/>
                </a:lnTo>
                <a:lnTo>
                  <a:pt x="93573" y="97447"/>
                </a:lnTo>
                <a:lnTo>
                  <a:pt x="126225" y="97447"/>
                </a:lnTo>
                <a:lnTo>
                  <a:pt x="126225" y="79502"/>
                </a:lnTo>
                <a:close/>
              </a:path>
              <a:path w="126364" h="132079">
                <a:moveTo>
                  <a:pt x="70459" y="52197"/>
                </a:moveTo>
                <a:lnTo>
                  <a:pt x="55765" y="52197"/>
                </a:lnTo>
                <a:lnTo>
                  <a:pt x="55765" y="70142"/>
                </a:lnTo>
                <a:lnTo>
                  <a:pt x="70459" y="70142"/>
                </a:lnTo>
                <a:lnTo>
                  <a:pt x="70459" y="52197"/>
                </a:lnTo>
                <a:close/>
              </a:path>
              <a:path w="126364"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15" name="object 115"/>
          <p:cNvSpPr/>
          <p:nvPr/>
        </p:nvSpPr>
        <p:spPr>
          <a:xfrm>
            <a:off x="3622154" y="4961836"/>
            <a:ext cx="126364" cy="189230"/>
          </a:xfrm>
          <a:custGeom>
            <a:avLst/>
            <a:gdLst/>
            <a:ahLst/>
            <a:cxnLst/>
            <a:rect l="l" t="t" r="r" b="b"/>
            <a:pathLst>
              <a:path w="126364"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4" h="189229">
                <a:moveTo>
                  <a:pt x="126225" y="135953"/>
                </a:moveTo>
                <a:lnTo>
                  <a:pt x="109626" y="135953"/>
                </a:lnTo>
                <a:lnTo>
                  <a:pt x="109626" y="148018"/>
                </a:lnTo>
                <a:lnTo>
                  <a:pt x="126225" y="148018"/>
                </a:lnTo>
                <a:lnTo>
                  <a:pt x="126225" y="135953"/>
                </a:lnTo>
                <a:close/>
              </a:path>
              <a:path w="126364" h="189229">
                <a:moveTo>
                  <a:pt x="126225" y="110451"/>
                </a:moveTo>
                <a:lnTo>
                  <a:pt x="109626" y="110451"/>
                </a:lnTo>
                <a:lnTo>
                  <a:pt x="109626" y="122516"/>
                </a:lnTo>
                <a:lnTo>
                  <a:pt x="126225" y="122516"/>
                </a:lnTo>
                <a:lnTo>
                  <a:pt x="126225" y="110451"/>
                </a:lnTo>
                <a:close/>
              </a:path>
              <a:path w="126364" h="189229">
                <a:moveTo>
                  <a:pt x="126225" y="84950"/>
                </a:moveTo>
                <a:lnTo>
                  <a:pt x="109626" y="84950"/>
                </a:lnTo>
                <a:lnTo>
                  <a:pt x="109626" y="97015"/>
                </a:lnTo>
                <a:lnTo>
                  <a:pt x="126225" y="97015"/>
                </a:lnTo>
                <a:lnTo>
                  <a:pt x="126225" y="84950"/>
                </a:lnTo>
                <a:close/>
              </a:path>
              <a:path w="126364"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16" name="object 116"/>
          <p:cNvSpPr/>
          <p:nvPr/>
        </p:nvSpPr>
        <p:spPr>
          <a:xfrm>
            <a:off x="4726102" y="4961836"/>
            <a:ext cx="126225" cy="189039"/>
          </a:xfrm>
          <a:prstGeom prst="rect">
            <a:avLst/>
          </a:prstGeom>
          <a:blipFill>
            <a:blip r:embed="rId4" cstate="print"/>
            <a:stretch>
              <a:fillRect/>
            </a:stretch>
          </a:blipFill>
        </p:spPr>
        <p:txBody>
          <a:bodyPr wrap="square" lIns="0" tIns="0" rIns="0" bIns="0" rtlCol="0"/>
          <a:lstStyle/>
          <a:p>
            <a:endParaRPr/>
          </a:p>
        </p:txBody>
      </p:sp>
      <p:sp>
        <p:nvSpPr>
          <p:cNvPr id="117" name="object 117"/>
          <p:cNvSpPr/>
          <p:nvPr/>
        </p:nvSpPr>
        <p:spPr>
          <a:xfrm>
            <a:off x="5477852"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118" name="object 118"/>
          <p:cNvSpPr/>
          <p:nvPr/>
        </p:nvSpPr>
        <p:spPr>
          <a:xfrm>
            <a:off x="5477852" y="5061889"/>
            <a:ext cx="24130" cy="45720"/>
          </a:xfrm>
          <a:custGeom>
            <a:avLst/>
            <a:gdLst/>
            <a:ahLst/>
            <a:cxnLst/>
            <a:rect l="l" t="t" r="r" b="b"/>
            <a:pathLst>
              <a:path w="24129"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119" name="object 119"/>
          <p:cNvSpPr/>
          <p:nvPr/>
        </p:nvSpPr>
        <p:spPr>
          <a:xfrm>
            <a:off x="5477852"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120" name="object 120"/>
          <p:cNvSpPr/>
          <p:nvPr/>
        </p:nvSpPr>
        <p:spPr>
          <a:xfrm>
            <a:off x="5477852" y="4994579"/>
            <a:ext cx="24130" cy="44450"/>
          </a:xfrm>
          <a:custGeom>
            <a:avLst/>
            <a:gdLst/>
            <a:ahLst/>
            <a:cxnLst/>
            <a:rect l="l" t="t" r="r" b="b"/>
            <a:pathLst>
              <a:path w="24129"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121" name="object 121"/>
          <p:cNvSpPr/>
          <p:nvPr/>
        </p:nvSpPr>
        <p:spPr>
          <a:xfrm>
            <a:off x="5477852"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122" name="object 122"/>
          <p:cNvSpPr/>
          <p:nvPr/>
        </p:nvSpPr>
        <p:spPr>
          <a:xfrm>
            <a:off x="5515533" y="5062410"/>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3" name="object 123"/>
          <p:cNvSpPr/>
          <p:nvPr/>
        </p:nvSpPr>
        <p:spPr>
          <a:xfrm>
            <a:off x="5542978"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4" name="object 124"/>
          <p:cNvSpPr/>
          <p:nvPr/>
        </p:nvSpPr>
        <p:spPr>
          <a:xfrm>
            <a:off x="5515533" y="4994008"/>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5" name="object 125"/>
          <p:cNvSpPr/>
          <p:nvPr/>
        </p:nvSpPr>
        <p:spPr>
          <a:xfrm>
            <a:off x="5542978"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6" name="object 126"/>
          <p:cNvSpPr/>
          <p:nvPr/>
        </p:nvSpPr>
        <p:spPr>
          <a:xfrm>
            <a:off x="7549895"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06" y="112521"/>
                </a:lnTo>
                <a:lnTo>
                  <a:pt x="17106" y="99161"/>
                </a:lnTo>
                <a:lnTo>
                  <a:pt x="22288" y="93738"/>
                </a:lnTo>
                <a:lnTo>
                  <a:pt x="91871" y="93738"/>
                </a:lnTo>
                <a:lnTo>
                  <a:pt x="91871" y="82207"/>
                </a:lnTo>
                <a:lnTo>
                  <a:pt x="22288" y="82207"/>
                </a:lnTo>
                <a:lnTo>
                  <a:pt x="17106" y="76784"/>
                </a:lnTo>
                <a:lnTo>
                  <a:pt x="17106" y="63423"/>
                </a:lnTo>
                <a:lnTo>
                  <a:pt x="22288" y="58000"/>
                </a:lnTo>
                <a:lnTo>
                  <a:pt x="91871" y="58000"/>
                </a:lnTo>
                <a:lnTo>
                  <a:pt x="91871" y="48920"/>
                </a:lnTo>
                <a:lnTo>
                  <a:pt x="22288" y="48920"/>
                </a:lnTo>
                <a:lnTo>
                  <a:pt x="17106" y="43510"/>
                </a:lnTo>
                <a:lnTo>
                  <a:pt x="17106"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52" y="99161"/>
                </a:lnTo>
                <a:lnTo>
                  <a:pt x="74752"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52" y="63423"/>
                </a:lnTo>
                <a:lnTo>
                  <a:pt x="74752"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52" y="30137"/>
                </a:lnTo>
                <a:lnTo>
                  <a:pt x="74752"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127" name="object 127"/>
          <p:cNvSpPr/>
          <p:nvPr/>
        </p:nvSpPr>
        <p:spPr>
          <a:xfrm>
            <a:off x="6420726"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128" name="object 128"/>
          <p:cNvSpPr/>
          <p:nvPr/>
        </p:nvSpPr>
        <p:spPr>
          <a:xfrm>
            <a:off x="6415989"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29" name="object 129"/>
          <p:cNvSpPr/>
          <p:nvPr/>
        </p:nvSpPr>
        <p:spPr>
          <a:xfrm>
            <a:off x="6415989"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0" name="object 130"/>
          <p:cNvSpPr/>
          <p:nvPr/>
        </p:nvSpPr>
        <p:spPr>
          <a:xfrm>
            <a:off x="6415989"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1" name="object 131"/>
          <p:cNvSpPr/>
          <p:nvPr/>
        </p:nvSpPr>
        <p:spPr>
          <a:xfrm>
            <a:off x="6415989"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32" name="object 132"/>
          <p:cNvSpPr/>
          <p:nvPr/>
        </p:nvSpPr>
        <p:spPr>
          <a:xfrm>
            <a:off x="6458737"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3" name="object 133"/>
          <p:cNvSpPr/>
          <p:nvPr/>
        </p:nvSpPr>
        <p:spPr>
          <a:xfrm>
            <a:off x="6486359"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4" name="object 134"/>
          <p:cNvSpPr/>
          <p:nvPr/>
        </p:nvSpPr>
        <p:spPr>
          <a:xfrm>
            <a:off x="6458737"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5" name="object 135"/>
          <p:cNvSpPr/>
          <p:nvPr/>
        </p:nvSpPr>
        <p:spPr>
          <a:xfrm>
            <a:off x="6486359"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6" name="object 136"/>
          <p:cNvSpPr/>
          <p:nvPr/>
        </p:nvSpPr>
        <p:spPr>
          <a:xfrm>
            <a:off x="6813207"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37" name="object 137"/>
          <p:cNvSpPr/>
          <p:nvPr/>
        </p:nvSpPr>
        <p:spPr>
          <a:xfrm>
            <a:off x="6813207"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8" name="object 138"/>
          <p:cNvSpPr/>
          <p:nvPr/>
        </p:nvSpPr>
        <p:spPr>
          <a:xfrm>
            <a:off x="6813207"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9" name="object 139"/>
          <p:cNvSpPr/>
          <p:nvPr/>
        </p:nvSpPr>
        <p:spPr>
          <a:xfrm>
            <a:off x="6813207"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40" name="object 140"/>
          <p:cNvSpPr/>
          <p:nvPr/>
        </p:nvSpPr>
        <p:spPr>
          <a:xfrm>
            <a:off x="6813207"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41" name="object 141"/>
          <p:cNvSpPr/>
          <p:nvPr/>
        </p:nvSpPr>
        <p:spPr>
          <a:xfrm>
            <a:off x="685595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2" name="object 142"/>
          <p:cNvSpPr/>
          <p:nvPr/>
        </p:nvSpPr>
        <p:spPr>
          <a:xfrm>
            <a:off x="6883577"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3" name="object 143"/>
          <p:cNvSpPr/>
          <p:nvPr/>
        </p:nvSpPr>
        <p:spPr>
          <a:xfrm>
            <a:off x="685595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4" name="object 144"/>
          <p:cNvSpPr/>
          <p:nvPr/>
        </p:nvSpPr>
        <p:spPr>
          <a:xfrm>
            <a:off x="6883577"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5" name="object 145"/>
          <p:cNvSpPr/>
          <p:nvPr/>
        </p:nvSpPr>
        <p:spPr>
          <a:xfrm>
            <a:off x="5569724"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146" name="object 146"/>
          <p:cNvSpPr/>
          <p:nvPr/>
        </p:nvSpPr>
        <p:spPr>
          <a:xfrm>
            <a:off x="5584069"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147" name="object 147"/>
          <p:cNvSpPr/>
          <p:nvPr/>
        </p:nvSpPr>
        <p:spPr>
          <a:xfrm>
            <a:off x="5569724"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148" name="object 148"/>
          <p:cNvSpPr/>
          <p:nvPr/>
        </p:nvSpPr>
        <p:spPr>
          <a:xfrm>
            <a:off x="5613291"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49" name="object 149"/>
          <p:cNvSpPr/>
          <p:nvPr/>
        </p:nvSpPr>
        <p:spPr>
          <a:xfrm>
            <a:off x="5632843"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150" name="object 150"/>
          <p:cNvSpPr/>
          <p:nvPr/>
        </p:nvSpPr>
        <p:spPr>
          <a:xfrm>
            <a:off x="5652395"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51" name="object 151"/>
          <p:cNvSpPr/>
          <p:nvPr/>
        </p:nvSpPr>
        <p:spPr>
          <a:xfrm>
            <a:off x="5681611"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152" name="object 152"/>
          <p:cNvSpPr/>
          <p:nvPr/>
        </p:nvSpPr>
        <p:spPr>
          <a:xfrm>
            <a:off x="6294501"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153" name="object 153"/>
          <p:cNvSpPr/>
          <p:nvPr/>
        </p:nvSpPr>
        <p:spPr>
          <a:xfrm>
            <a:off x="6294501"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154" name="object 154"/>
          <p:cNvSpPr/>
          <p:nvPr/>
        </p:nvSpPr>
        <p:spPr>
          <a:xfrm>
            <a:off x="6294501"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155" name="object 155"/>
          <p:cNvSpPr/>
          <p:nvPr/>
        </p:nvSpPr>
        <p:spPr>
          <a:xfrm>
            <a:off x="6294501"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156" name="object 156"/>
          <p:cNvSpPr/>
          <p:nvPr/>
        </p:nvSpPr>
        <p:spPr>
          <a:xfrm>
            <a:off x="6294501"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157" name="object 157"/>
          <p:cNvSpPr/>
          <p:nvPr/>
        </p:nvSpPr>
        <p:spPr>
          <a:xfrm>
            <a:off x="6342926"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58" name="object 158"/>
          <p:cNvSpPr/>
          <p:nvPr/>
        </p:nvSpPr>
        <p:spPr>
          <a:xfrm>
            <a:off x="6395415"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59" name="object 159"/>
          <p:cNvSpPr/>
          <p:nvPr/>
        </p:nvSpPr>
        <p:spPr>
          <a:xfrm>
            <a:off x="6342926"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60" name="object 160"/>
          <p:cNvSpPr/>
          <p:nvPr/>
        </p:nvSpPr>
        <p:spPr>
          <a:xfrm>
            <a:off x="6395415"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61" name="object 161"/>
          <p:cNvSpPr/>
          <p:nvPr/>
        </p:nvSpPr>
        <p:spPr>
          <a:xfrm>
            <a:off x="5877890"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162" name="object 162"/>
          <p:cNvSpPr/>
          <p:nvPr/>
        </p:nvSpPr>
        <p:spPr>
          <a:xfrm>
            <a:off x="5877890" y="5093639"/>
            <a:ext cx="31750" cy="17780"/>
          </a:xfrm>
          <a:custGeom>
            <a:avLst/>
            <a:gdLst/>
            <a:ahLst/>
            <a:cxnLst/>
            <a:rect l="l" t="t" r="r" b="b"/>
            <a:pathLst>
              <a:path w="31750" h="17779">
                <a:moveTo>
                  <a:pt x="0" y="17780"/>
                </a:moveTo>
                <a:lnTo>
                  <a:pt x="31521" y="17780"/>
                </a:lnTo>
                <a:lnTo>
                  <a:pt x="31521" y="0"/>
                </a:lnTo>
                <a:lnTo>
                  <a:pt x="0" y="0"/>
                </a:lnTo>
                <a:lnTo>
                  <a:pt x="0" y="17780"/>
                </a:lnTo>
                <a:close/>
              </a:path>
            </a:pathLst>
          </a:custGeom>
          <a:solidFill>
            <a:srgbClr val="FFFFFF"/>
          </a:solidFill>
        </p:spPr>
        <p:txBody>
          <a:bodyPr wrap="square" lIns="0" tIns="0" rIns="0" bIns="0" rtlCol="0"/>
          <a:lstStyle/>
          <a:p>
            <a:endParaRPr/>
          </a:p>
        </p:txBody>
      </p:sp>
      <p:sp>
        <p:nvSpPr>
          <p:cNvPr id="163" name="object 163"/>
          <p:cNvSpPr/>
          <p:nvPr/>
        </p:nvSpPr>
        <p:spPr>
          <a:xfrm>
            <a:off x="5877890"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64" name="object 164"/>
          <p:cNvSpPr/>
          <p:nvPr/>
        </p:nvSpPr>
        <p:spPr>
          <a:xfrm>
            <a:off x="5922619"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5" name="object 165"/>
          <p:cNvSpPr/>
          <p:nvPr/>
        </p:nvSpPr>
        <p:spPr>
          <a:xfrm>
            <a:off x="5947600"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6" name="object 166"/>
          <p:cNvSpPr/>
          <p:nvPr/>
        </p:nvSpPr>
        <p:spPr>
          <a:xfrm>
            <a:off x="5972581"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167" name="object 167"/>
          <p:cNvSpPr/>
          <p:nvPr/>
        </p:nvSpPr>
        <p:spPr>
          <a:xfrm>
            <a:off x="5298557"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68" name="object 168"/>
          <p:cNvSpPr/>
          <p:nvPr/>
        </p:nvSpPr>
        <p:spPr>
          <a:xfrm>
            <a:off x="6946276"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07" y="90512"/>
                </a:lnTo>
                <a:lnTo>
                  <a:pt x="57607" y="72567"/>
                </a:lnTo>
                <a:lnTo>
                  <a:pt x="158114" y="72567"/>
                </a:lnTo>
                <a:lnTo>
                  <a:pt x="158114" y="64769"/>
                </a:lnTo>
                <a:close/>
              </a:path>
              <a:path w="191134" h="132079">
                <a:moveTo>
                  <a:pt x="110096" y="72567"/>
                </a:moveTo>
                <a:lnTo>
                  <a:pt x="80721" y="72567"/>
                </a:lnTo>
                <a:lnTo>
                  <a:pt x="80721"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69" name="object 169"/>
          <p:cNvSpPr/>
          <p:nvPr/>
        </p:nvSpPr>
        <p:spPr>
          <a:xfrm>
            <a:off x="610543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0" name="object 170"/>
          <p:cNvSpPr/>
          <p:nvPr/>
        </p:nvSpPr>
        <p:spPr>
          <a:xfrm>
            <a:off x="7348627"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1" name="object 171"/>
          <p:cNvSpPr/>
          <p:nvPr/>
        </p:nvSpPr>
        <p:spPr>
          <a:xfrm>
            <a:off x="5991042" y="4994475"/>
            <a:ext cx="126364" cy="156845"/>
          </a:xfrm>
          <a:custGeom>
            <a:avLst/>
            <a:gdLst/>
            <a:ahLst/>
            <a:cxnLst/>
            <a:rect l="l" t="t" r="r" b="b"/>
            <a:pathLst>
              <a:path w="126364" h="156845">
                <a:moveTo>
                  <a:pt x="63119"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9"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72" name="object 172"/>
          <p:cNvSpPr/>
          <p:nvPr/>
        </p:nvSpPr>
        <p:spPr>
          <a:xfrm>
            <a:off x="7137103"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73" name="object 173"/>
          <p:cNvSpPr/>
          <p:nvPr/>
        </p:nvSpPr>
        <p:spPr>
          <a:xfrm>
            <a:off x="7255427" y="5030289"/>
            <a:ext cx="126364" cy="120650"/>
          </a:xfrm>
          <a:custGeom>
            <a:avLst/>
            <a:gdLst/>
            <a:ahLst/>
            <a:cxnLst/>
            <a:rect l="l" t="t" r="r" b="b"/>
            <a:pathLst>
              <a:path w="126365" h="120650">
                <a:moveTo>
                  <a:pt x="63118"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8"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74" name="object 174"/>
          <p:cNvSpPr/>
          <p:nvPr/>
        </p:nvSpPr>
        <p:spPr>
          <a:xfrm>
            <a:off x="5723806" y="4969609"/>
            <a:ext cx="126225" cy="181267"/>
          </a:xfrm>
          <a:prstGeom prst="rect">
            <a:avLst/>
          </a:prstGeom>
          <a:blipFill>
            <a:blip r:embed="rId5" cstate="print"/>
            <a:stretch>
              <a:fillRect/>
            </a:stretch>
          </a:blipFill>
        </p:spPr>
        <p:txBody>
          <a:bodyPr wrap="square" lIns="0" tIns="0" rIns="0" bIns="0" rtlCol="0"/>
          <a:lstStyle/>
          <a:p>
            <a:endParaRPr/>
          </a:p>
        </p:txBody>
      </p:sp>
      <p:sp>
        <p:nvSpPr>
          <p:cNvPr id="175" name="object 175"/>
          <p:cNvSpPr/>
          <p:nvPr/>
        </p:nvSpPr>
        <p:spPr>
          <a:xfrm>
            <a:off x="6551669"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76" name="object 176"/>
          <p:cNvSpPr/>
          <p:nvPr/>
        </p:nvSpPr>
        <p:spPr>
          <a:xfrm>
            <a:off x="6691895"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77" name="object 177"/>
          <p:cNvSpPr txBox="1"/>
          <p:nvPr/>
        </p:nvSpPr>
        <p:spPr>
          <a:xfrm>
            <a:off x="3257550" y="4597400"/>
            <a:ext cx="1231358" cy="197490"/>
          </a:xfrm>
          <a:prstGeom prst="rect">
            <a:avLst/>
          </a:prstGeom>
        </p:spPr>
        <p:txBody>
          <a:bodyPr vert="horz" wrap="square" lIns="0" tIns="12700" rIns="0" bIns="0" rtlCol="0">
            <a:spAutoFit/>
          </a:bodyPr>
          <a:lstStyle/>
          <a:p>
            <a:pPr marL="12700" algn="ctr">
              <a:lnSpc>
                <a:spcPct val="100000"/>
              </a:lnSpc>
              <a:spcBef>
                <a:spcPts val="100"/>
              </a:spcBef>
            </a:pPr>
            <a:r>
              <a:rPr sz="1200" b="1" dirty="0" smtClean="0">
                <a:solidFill>
                  <a:srgbClr val="FFFFFF"/>
                </a:solidFill>
                <a:latin typeface="Calibri"/>
                <a:cs typeface="Calibri"/>
              </a:rPr>
              <a:t>20</a:t>
            </a:r>
            <a:r>
              <a:rPr lang="uk-UA" sz="1200" b="1" dirty="0" smtClean="0">
                <a:solidFill>
                  <a:srgbClr val="FFFFFF"/>
                </a:solidFill>
                <a:latin typeface="Calibri"/>
                <a:cs typeface="Calibri"/>
              </a:rPr>
              <a:t>22</a:t>
            </a:r>
            <a:endParaRPr sz="1200" dirty="0">
              <a:latin typeface="Calibri"/>
              <a:cs typeface="Calibri"/>
            </a:endParaRPr>
          </a:p>
        </p:txBody>
      </p:sp>
      <p:sp>
        <p:nvSpPr>
          <p:cNvPr id="178" name="object 177"/>
          <p:cNvSpPr txBox="1"/>
          <p:nvPr/>
        </p:nvSpPr>
        <p:spPr>
          <a:xfrm>
            <a:off x="0" y="1016000"/>
            <a:ext cx="7734300" cy="2033890"/>
          </a:xfrm>
          <a:prstGeom prst="rect">
            <a:avLst/>
          </a:prstGeom>
        </p:spPr>
        <p:txBody>
          <a:bodyPr vert="horz" wrap="square" lIns="0" tIns="12700" rIns="0" bIns="0" rtlCol="0">
            <a:spAutoFit/>
          </a:bodyPr>
          <a:lstStyle/>
          <a:p>
            <a:pPr marL="12700" algn="ctr">
              <a:lnSpc>
                <a:spcPct val="100000"/>
              </a:lnSpc>
              <a:spcBef>
                <a:spcPts val="100"/>
              </a:spcBef>
            </a:pPr>
            <a:r>
              <a:rPr lang="uk-UA" sz="1600" b="1" spc="-15" dirty="0" smtClean="0">
                <a:solidFill>
                  <a:srgbClr val="FFFFFF"/>
                </a:solidFill>
                <a:latin typeface="Calibri"/>
                <a:cs typeface="Calibri"/>
              </a:rPr>
              <a:t>УПРАВЛІННЯ  МУНІЦИПАЛЬНОГО  РОЗВИТКУ</a:t>
            </a:r>
          </a:p>
          <a:p>
            <a:pPr marL="12700" algn="ctr">
              <a:lnSpc>
                <a:spcPct val="100000"/>
              </a:lnSpc>
              <a:spcBef>
                <a:spcPts val="100"/>
              </a:spcBef>
            </a:pPr>
            <a:r>
              <a:rPr lang="uk-UA" sz="1600" b="1" spc="-15" dirty="0" smtClean="0">
                <a:solidFill>
                  <a:srgbClr val="FFFFFF"/>
                </a:solidFill>
                <a:latin typeface="Calibri"/>
                <a:cs typeface="Calibri"/>
              </a:rPr>
              <a:t>ЖИТОМИРСЬКОЇ МІСЬКОЇ РАДИ</a:t>
            </a:r>
          </a:p>
          <a:p>
            <a:pPr algn="ctr"/>
            <a:r>
              <a:rPr lang="ru-RU" sz="1600" dirty="0" smtClean="0"/>
              <a:t>10014, м.Житомир, майдан </a:t>
            </a:r>
            <a:r>
              <a:rPr lang="ru-RU" sz="1600" dirty="0" err="1" smtClean="0"/>
              <a:t>ім</a:t>
            </a:r>
            <a:r>
              <a:rPr lang="ru-RU" sz="1600" dirty="0" smtClean="0"/>
              <a:t>. С.П.Корольова,4/2</a:t>
            </a:r>
          </a:p>
          <a:p>
            <a:pPr algn="ctr"/>
            <a:r>
              <a:rPr lang="ru-RU" sz="1600" dirty="0" smtClean="0"/>
              <a:t>(0412) 48-12-00</a:t>
            </a:r>
          </a:p>
          <a:p>
            <a:pPr algn="ctr"/>
            <a:r>
              <a:rPr lang="en-US" sz="1600" dirty="0" smtClean="0"/>
              <a:t>umr@zt-rada.gov.ua</a:t>
            </a:r>
          </a:p>
          <a:p>
            <a:pPr marL="12700" algn="ctr">
              <a:lnSpc>
                <a:spcPct val="100000"/>
              </a:lnSpc>
              <a:spcBef>
                <a:spcPts val="100"/>
              </a:spcBef>
            </a:pPr>
            <a:endParaRPr lang="uk-UA" sz="1600" b="1" spc="-15" dirty="0" smtClean="0">
              <a:solidFill>
                <a:srgbClr val="FFFFFF"/>
              </a:solidFill>
              <a:latin typeface="Calibri"/>
              <a:cs typeface="Calibri"/>
            </a:endParaRPr>
          </a:p>
          <a:p>
            <a:pPr marL="12700" algn="ctr">
              <a:lnSpc>
                <a:spcPct val="100000"/>
              </a:lnSpc>
              <a:spcBef>
                <a:spcPts val="100"/>
              </a:spcBef>
            </a:pPr>
            <a:endParaRPr lang="uk-UA" sz="1600" b="1" spc="-15" dirty="0" smtClean="0">
              <a:solidFill>
                <a:srgbClr val="FFFFFF"/>
              </a:solidFill>
              <a:latin typeface="Calibri"/>
              <a:cs typeface="Calibri"/>
            </a:endParaRPr>
          </a:p>
          <a:p>
            <a:pPr marL="12700" algn="ctr">
              <a:lnSpc>
                <a:spcPct val="100000"/>
              </a:lnSpc>
              <a:spcBef>
                <a:spcPts val="100"/>
              </a:spcBef>
            </a:pPr>
            <a:endParaRPr sz="1600" dirty="0">
              <a:latin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715" y="0"/>
            <a:ext cx="7740015" cy="5133340"/>
          </a:xfrm>
          <a:custGeom>
            <a:avLst/>
            <a:gdLst/>
            <a:ahLst/>
            <a:cxnLst/>
            <a:rect l="l" t="t" r="r" b="b"/>
            <a:pathLst>
              <a:path w="7740015" h="5133340">
                <a:moveTo>
                  <a:pt x="0" y="5132882"/>
                </a:moveTo>
                <a:lnTo>
                  <a:pt x="7740001" y="5132882"/>
                </a:lnTo>
                <a:lnTo>
                  <a:pt x="7740001" y="0"/>
                </a:lnTo>
                <a:lnTo>
                  <a:pt x="0" y="0"/>
                </a:lnTo>
                <a:lnTo>
                  <a:pt x="0" y="5132882"/>
                </a:lnTo>
                <a:close/>
              </a:path>
            </a:pathLst>
          </a:custGeom>
          <a:solidFill>
            <a:srgbClr val="095F56"/>
          </a:solidFill>
        </p:spPr>
        <p:txBody>
          <a:bodyPr wrap="square" lIns="0" tIns="0" rIns="0" bIns="0" rtlCol="0"/>
          <a:lstStyle/>
          <a:p>
            <a:endParaRPr/>
          </a:p>
        </p:txBody>
      </p:sp>
      <p:sp>
        <p:nvSpPr>
          <p:cNvPr id="3" name="object 3"/>
          <p:cNvSpPr/>
          <p:nvPr/>
        </p:nvSpPr>
        <p:spPr>
          <a:xfrm>
            <a:off x="0" y="5132882"/>
            <a:ext cx="7740015" cy="555625"/>
          </a:xfrm>
          <a:custGeom>
            <a:avLst/>
            <a:gdLst/>
            <a:ahLst/>
            <a:cxnLst/>
            <a:rect l="l" t="t" r="r" b="b"/>
            <a:pathLst>
              <a:path w="7740015" h="555625">
                <a:moveTo>
                  <a:pt x="0" y="555116"/>
                </a:moveTo>
                <a:lnTo>
                  <a:pt x="7739989" y="555116"/>
                </a:lnTo>
                <a:lnTo>
                  <a:pt x="7739989" y="0"/>
                </a:lnTo>
                <a:lnTo>
                  <a:pt x="0" y="0"/>
                </a:lnTo>
                <a:lnTo>
                  <a:pt x="0" y="555116"/>
                </a:lnTo>
                <a:close/>
              </a:path>
            </a:pathLst>
          </a:custGeom>
          <a:solidFill>
            <a:srgbClr val="FFFFFF"/>
          </a:solidFill>
        </p:spPr>
        <p:txBody>
          <a:bodyPr wrap="square" lIns="0" tIns="0" rIns="0" bIns="0" rtlCol="0"/>
          <a:lstStyle/>
          <a:p>
            <a:endParaRPr/>
          </a:p>
        </p:txBody>
      </p:sp>
      <p:sp>
        <p:nvSpPr>
          <p:cNvPr id="4" name="object 4"/>
          <p:cNvSpPr/>
          <p:nvPr/>
        </p:nvSpPr>
        <p:spPr>
          <a:xfrm>
            <a:off x="1405331"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 name="object 5"/>
          <p:cNvSpPr/>
          <p:nvPr/>
        </p:nvSpPr>
        <p:spPr>
          <a:xfrm>
            <a:off x="276161"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6" name="object 6"/>
          <p:cNvSpPr/>
          <p:nvPr/>
        </p:nvSpPr>
        <p:spPr>
          <a:xfrm>
            <a:off x="27142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 name="object 7"/>
          <p:cNvSpPr/>
          <p:nvPr/>
        </p:nvSpPr>
        <p:spPr>
          <a:xfrm>
            <a:off x="27142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8" name="object 8"/>
          <p:cNvSpPr/>
          <p:nvPr/>
        </p:nvSpPr>
        <p:spPr>
          <a:xfrm>
            <a:off x="27142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9" name="object 9"/>
          <p:cNvSpPr/>
          <p:nvPr/>
        </p:nvSpPr>
        <p:spPr>
          <a:xfrm>
            <a:off x="27142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0" name="object 10"/>
          <p:cNvSpPr/>
          <p:nvPr/>
        </p:nvSpPr>
        <p:spPr>
          <a:xfrm>
            <a:off x="314172"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1" name="object 11"/>
          <p:cNvSpPr/>
          <p:nvPr/>
        </p:nvSpPr>
        <p:spPr>
          <a:xfrm>
            <a:off x="34179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2" name="object 12"/>
          <p:cNvSpPr/>
          <p:nvPr/>
        </p:nvSpPr>
        <p:spPr>
          <a:xfrm>
            <a:off x="314172"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 name="object 13"/>
          <p:cNvSpPr/>
          <p:nvPr/>
        </p:nvSpPr>
        <p:spPr>
          <a:xfrm>
            <a:off x="34179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 name="object 14"/>
          <p:cNvSpPr/>
          <p:nvPr/>
        </p:nvSpPr>
        <p:spPr>
          <a:xfrm>
            <a:off x="668642"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5" name="object 15"/>
          <p:cNvSpPr/>
          <p:nvPr/>
        </p:nvSpPr>
        <p:spPr>
          <a:xfrm>
            <a:off x="668642"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6" name="object 16"/>
          <p:cNvSpPr/>
          <p:nvPr/>
        </p:nvSpPr>
        <p:spPr>
          <a:xfrm>
            <a:off x="668642"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7" name="object 17"/>
          <p:cNvSpPr/>
          <p:nvPr/>
        </p:nvSpPr>
        <p:spPr>
          <a:xfrm>
            <a:off x="668642"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8" name="object 18"/>
          <p:cNvSpPr/>
          <p:nvPr/>
        </p:nvSpPr>
        <p:spPr>
          <a:xfrm>
            <a:off x="668642"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9" name="object 19"/>
          <p:cNvSpPr/>
          <p:nvPr/>
        </p:nvSpPr>
        <p:spPr>
          <a:xfrm>
            <a:off x="711390"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0" name="object 20"/>
          <p:cNvSpPr/>
          <p:nvPr/>
        </p:nvSpPr>
        <p:spPr>
          <a:xfrm>
            <a:off x="739012"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1" name="object 21"/>
          <p:cNvSpPr/>
          <p:nvPr/>
        </p:nvSpPr>
        <p:spPr>
          <a:xfrm>
            <a:off x="711390"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22" name="object 22"/>
          <p:cNvSpPr/>
          <p:nvPr/>
        </p:nvSpPr>
        <p:spPr>
          <a:xfrm>
            <a:off x="739012"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23" name="object 23"/>
          <p:cNvSpPr/>
          <p:nvPr/>
        </p:nvSpPr>
        <p:spPr>
          <a:xfrm>
            <a:off x="1492288" y="4923002"/>
            <a:ext cx="126364" cy="227965"/>
          </a:xfrm>
          <a:custGeom>
            <a:avLst/>
            <a:gdLst/>
            <a:ahLst/>
            <a:cxnLst/>
            <a:rect l="l" t="t" r="r" b="b"/>
            <a:pathLst>
              <a:path w="126365"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5" h="227964">
                <a:moveTo>
                  <a:pt x="42418" y="177774"/>
                </a:moveTo>
                <a:lnTo>
                  <a:pt x="34671" y="177774"/>
                </a:lnTo>
                <a:lnTo>
                  <a:pt x="34671" y="195719"/>
                </a:lnTo>
                <a:lnTo>
                  <a:pt x="42418" y="195719"/>
                </a:lnTo>
                <a:lnTo>
                  <a:pt x="42418" y="177774"/>
                </a:lnTo>
                <a:close/>
              </a:path>
              <a:path w="126365" h="227964">
                <a:moveTo>
                  <a:pt x="66979" y="177774"/>
                </a:moveTo>
                <a:lnTo>
                  <a:pt x="59232" y="177774"/>
                </a:lnTo>
                <a:lnTo>
                  <a:pt x="59232" y="195719"/>
                </a:lnTo>
                <a:lnTo>
                  <a:pt x="66979" y="195719"/>
                </a:lnTo>
                <a:lnTo>
                  <a:pt x="66979" y="177774"/>
                </a:lnTo>
                <a:close/>
              </a:path>
              <a:path w="126365" h="227964">
                <a:moveTo>
                  <a:pt x="91541" y="177774"/>
                </a:moveTo>
                <a:lnTo>
                  <a:pt x="83794" y="177774"/>
                </a:lnTo>
                <a:lnTo>
                  <a:pt x="83794" y="195719"/>
                </a:lnTo>
                <a:lnTo>
                  <a:pt x="91541" y="195719"/>
                </a:lnTo>
                <a:lnTo>
                  <a:pt x="91541" y="177774"/>
                </a:lnTo>
                <a:close/>
              </a:path>
              <a:path w="126365" h="227964">
                <a:moveTo>
                  <a:pt x="126225" y="177774"/>
                </a:moveTo>
                <a:lnTo>
                  <a:pt x="108356" y="177774"/>
                </a:lnTo>
                <a:lnTo>
                  <a:pt x="108356" y="195719"/>
                </a:lnTo>
                <a:lnTo>
                  <a:pt x="126225" y="195719"/>
                </a:lnTo>
                <a:lnTo>
                  <a:pt x="126225" y="177774"/>
                </a:lnTo>
                <a:close/>
              </a:path>
              <a:path w="126365" h="227964">
                <a:moveTo>
                  <a:pt x="42418" y="155143"/>
                </a:moveTo>
                <a:lnTo>
                  <a:pt x="34671" y="155143"/>
                </a:lnTo>
                <a:lnTo>
                  <a:pt x="34671" y="173088"/>
                </a:lnTo>
                <a:lnTo>
                  <a:pt x="42418" y="173088"/>
                </a:lnTo>
                <a:lnTo>
                  <a:pt x="42418" y="155143"/>
                </a:lnTo>
                <a:close/>
              </a:path>
              <a:path w="126365" h="227964">
                <a:moveTo>
                  <a:pt x="66979" y="155143"/>
                </a:moveTo>
                <a:lnTo>
                  <a:pt x="59232" y="155143"/>
                </a:lnTo>
                <a:lnTo>
                  <a:pt x="59232" y="173088"/>
                </a:lnTo>
                <a:lnTo>
                  <a:pt x="66979" y="173088"/>
                </a:lnTo>
                <a:lnTo>
                  <a:pt x="66979" y="155143"/>
                </a:lnTo>
                <a:close/>
              </a:path>
              <a:path w="126365" h="227964">
                <a:moveTo>
                  <a:pt x="91541" y="155143"/>
                </a:moveTo>
                <a:lnTo>
                  <a:pt x="83794" y="155143"/>
                </a:lnTo>
                <a:lnTo>
                  <a:pt x="83794" y="173088"/>
                </a:lnTo>
                <a:lnTo>
                  <a:pt x="91541" y="173088"/>
                </a:lnTo>
                <a:lnTo>
                  <a:pt x="91541" y="155143"/>
                </a:lnTo>
                <a:close/>
              </a:path>
              <a:path w="126365" h="227964">
                <a:moveTo>
                  <a:pt x="126225" y="155143"/>
                </a:moveTo>
                <a:lnTo>
                  <a:pt x="108356" y="155143"/>
                </a:lnTo>
                <a:lnTo>
                  <a:pt x="108356" y="173088"/>
                </a:lnTo>
                <a:lnTo>
                  <a:pt x="126225" y="173088"/>
                </a:lnTo>
                <a:lnTo>
                  <a:pt x="126225" y="155143"/>
                </a:lnTo>
                <a:close/>
              </a:path>
              <a:path w="126365" h="227964">
                <a:moveTo>
                  <a:pt x="42418" y="133349"/>
                </a:moveTo>
                <a:lnTo>
                  <a:pt x="34671" y="133349"/>
                </a:lnTo>
                <a:lnTo>
                  <a:pt x="34671" y="151295"/>
                </a:lnTo>
                <a:lnTo>
                  <a:pt x="42418" y="151295"/>
                </a:lnTo>
                <a:lnTo>
                  <a:pt x="42418" y="133349"/>
                </a:lnTo>
                <a:close/>
              </a:path>
              <a:path w="126365" h="227964">
                <a:moveTo>
                  <a:pt x="66979" y="133349"/>
                </a:moveTo>
                <a:lnTo>
                  <a:pt x="59232" y="133349"/>
                </a:lnTo>
                <a:lnTo>
                  <a:pt x="59232" y="151295"/>
                </a:lnTo>
                <a:lnTo>
                  <a:pt x="66979" y="151295"/>
                </a:lnTo>
                <a:lnTo>
                  <a:pt x="66979" y="133349"/>
                </a:lnTo>
                <a:close/>
              </a:path>
              <a:path w="126365" h="227964">
                <a:moveTo>
                  <a:pt x="91541" y="133349"/>
                </a:moveTo>
                <a:lnTo>
                  <a:pt x="83794" y="133349"/>
                </a:lnTo>
                <a:lnTo>
                  <a:pt x="83794" y="151295"/>
                </a:lnTo>
                <a:lnTo>
                  <a:pt x="91541" y="151295"/>
                </a:lnTo>
                <a:lnTo>
                  <a:pt x="91541" y="133349"/>
                </a:lnTo>
                <a:close/>
              </a:path>
              <a:path w="126365" h="227964">
                <a:moveTo>
                  <a:pt x="126225" y="133349"/>
                </a:moveTo>
                <a:lnTo>
                  <a:pt x="108356" y="133349"/>
                </a:lnTo>
                <a:lnTo>
                  <a:pt x="108356" y="151295"/>
                </a:lnTo>
                <a:lnTo>
                  <a:pt x="126225" y="151295"/>
                </a:lnTo>
                <a:lnTo>
                  <a:pt x="126225" y="133349"/>
                </a:lnTo>
                <a:close/>
              </a:path>
              <a:path w="126365" h="227964">
                <a:moveTo>
                  <a:pt x="42418" y="111213"/>
                </a:moveTo>
                <a:lnTo>
                  <a:pt x="34671" y="111213"/>
                </a:lnTo>
                <a:lnTo>
                  <a:pt x="34671" y="129158"/>
                </a:lnTo>
                <a:lnTo>
                  <a:pt x="42418" y="129158"/>
                </a:lnTo>
                <a:lnTo>
                  <a:pt x="42418" y="111213"/>
                </a:lnTo>
                <a:close/>
              </a:path>
              <a:path w="126365" h="227964">
                <a:moveTo>
                  <a:pt x="66979" y="111213"/>
                </a:moveTo>
                <a:lnTo>
                  <a:pt x="59232" y="111213"/>
                </a:lnTo>
                <a:lnTo>
                  <a:pt x="59232" y="129158"/>
                </a:lnTo>
                <a:lnTo>
                  <a:pt x="66979" y="129158"/>
                </a:lnTo>
                <a:lnTo>
                  <a:pt x="66979" y="111213"/>
                </a:lnTo>
                <a:close/>
              </a:path>
              <a:path w="126365" h="227964">
                <a:moveTo>
                  <a:pt x="91541" y="111213"/>
                </a:moveTo>
                <a:lnTo>
                  <a:pt x="83794" y="111213"/>
                </a:lnTo>
                <a:lnTo>
                  <a:pt x="83794" y="129158"/>
                </a:lnTo>
                <a:lnTo>
                  <a:pt x="91541" y="129158"/>
                </a:lnTo>
                <a:lnTo>
                  <a:pt x="91541" y="111213"/>
                </a:lnTo>
                <a:close/>
              </a:path>
              <a:path w="126365" h="227964">
                <a:moveTo>
                  <a:pt x="126225" y="111213"/>
                </a:moveTo>
                <a:lnTo>
                  <a:pt x="108356" y="111213"/>
                </a:lnTo>
                <a:lnTo>
                  <a:pt x="108356" y="129158"/>
                </a:lnTo>
                <a:lnTo>
                  <a:pt x="126225" y="129158"/>
                </a:lnTo>
                <a:lnTo>
                  <a:pt x="126225" y="111213"/>
                </a:lnTo>
                <a:close/>
              </a:path>
              <a:path w="126365" h="227964">
                <a:moveTo>
                  <a:pt x="42418" y="87325"/>
                </a:moveTo>
                <a:lnTo>
                  <a:pt x="34671" y="87325"/>
                </a:lnTo>
                <a:lnTo>
                  <a:pt x="34671" y="105270"/>
                </a:lnTo>
                <a:lnTo>
                  <a:pt x="42418" y="105270"/>
                </a:lnTo>
                <a:lnTo>
                  <a:pt x="42418" y="87325"/>
                </a:lnTo>
                <a:close/>
              </a:path>
              <a:path w="126365" h="227964">
                <a:moveTo>
                  <a:pt x="66979" y="87325"/>
                </a:moveTo>
                <a:lnTo>
                  <a:pt x="59232" y="87325"/>
                </a:lnTo>
                <a:lnTo>
                  <a:pt x="59232" y="105270"/>
                </a:lnTo>
                <a:lnTo>
                  <a:pt x="66979" y="105270"/>
                </a:lnTo>
                <a:lnTo>
                  <a:pt x="66979" y="87325"/>
                </a:lnTo>
                <a:close/>
              </a:path>
              <a:path w="126365" h="227964">
                <a:moveTo>
                  <a:pt x="91541" y="87325"/>
                </a:moveTo>
                <a:lnTo>
                  <a:pt x="83794" y="87325"/>
                </a:lnTo>
                <a:lnTo>
                  <a:pt x="83794" y="105270"/>
                </a:lnTo>
                <a:lnTo>
                  <a:pt x="91541" y="105270"/>
                </a:lnTo>
                <a:lnTo>
                  <a:pt x="91541" y="87325"/>
                </a:lnTo>
                <a:close/>
              </a:path>
              <a:path w="126365" h="227964">
                <a:moveTo>
                  <a:pt x="126225" y="87325"/>
                </a:moveTo>
                <a:lnTo>
                  <a:pt x="108356" y="87325"/>
                </a:lnTo>
                <a:lnTo>
                  <a:pt x="108356" y="105270"/>
                </a:lnTo>
                <a:lnTo>
                  <a:pt x="126225" y="105270"/>
                </a:lnTo>
                <a:lnTo>
                  <a:pt x="126225" y="87325"/>
                </a:lnTo>
                <a:close/>
              </a:path>
              <a:path w="126365" h="227964">
                <a:moveTo>
                  <a:pt x="42418" y="64287"/>
                </a:moveTo>
                <a:lnTo>
                  <a:pt x="34671" y="64287"/>
                </a:lnTo>
                <a:lnTo>
                  <a:pt x="34671" y="82232"/>
                </a:lnTo>
                <a:lnTo>
                  <a:pt x="42418" y="82232"/>
                </a:lnTo>
                <a:lnTo>
                  <a:pt x="42418" y="64287"/>
                </a:lnTo>
                <a:close/>
              </a:path>
              <a:path w="126365" h="227964">
                <a:moveTo>
                  <a:pt x="66979" y="64287"/>
                </a:moveTo>
                <a:lnTo>
                  <a:pt x="59232" y="64287"/>
                </a:lnTo>
                <a:lnTo>
                  <a:pt x="59232" y="82232"/>
                </a:lnTo>
                <a:lnTo>
                  <a:pt x="66979" y="82232"/>
                </a:lnTo>
                <a:lnTo>
                  <a:pt x="66979" y="64287"/>
                </a:lnTo>
                <a:close/>
              </a:path>
              <a:path w="126365" h="227964">
                <a:moveTo>
                  <a:pt x="91541" y="64287"/>
                </a:moveTo>
                <a:lnTo>
                  <a:pt x="83794" y="64287"/>
                </a:lnTo>
                <a:lnTo>
                  <a:pt x="83794" y="82232"/>
                </a:lnTo>
                <a:lnTo>
                  <a:pt x="91541" y="82232"/>
                </a:lnTo>
                <a:lnTo>
                  <a:pt x="91541" y="64287"/>
                </a:lnTo>
                <a:close/>
              </a:path>
              <a:path w="126365" h="227964">
                <a:moveTo>
                  <a:pt x="126225" y="64287"/>
                </a:moveTo>
                <a:lnTo>
                  <a:pt x="108356" y="64287"/>
                </a:lnTo>
                <a:lnTo>
                  <a:pt x="108356" y="82232"/>
                </a:lnTo>
                <a:lnTo>
                  <a:pt x="126225" y="82232"/>
                </a:lnTo>
                <a:lnTo>
                  <a:pt x="126225" y="64287"/>
                </a:lnTo>
                <a:close/>
              </a:path>
              <a:path w="126365" h="227964">
                <a:moveTo>
                  <a:pt x="42418" y="41236"/>
                </a:moveTo>
                <a:lnTo>
                  <a:pt x="34671" y="41236"/>
                </a:lnTo>
                <a:lnTo>
                  <a:pt x="34671" y="59181"/>
                </a:lnTo>
                <a:lnTo>
                  <a:pt x="42418" y="59181"/>
                </a:lnTo>
                <a:lnTo>
                  <a:pt x="42418" y="41236"/>
                </a:lnTo>
                <a:close/>
              </a:path>
              <a:path w="126365" h="227964">
                <a:moveTo>
                  <a:pt x="66979" y="41236"/>
                </a:moveTo>
                <a:lnTo>
                  <a:pt x="59232" y="41236"/>
                </a:lnTo>
                <a:lnTo>
                  <a:pt x="59232" y="59181"/>
                </a:lnTo>
                <a:lnTo>
                  <a:pt x="66979" y="59181"/>
                </a:lnTo>
                <a:lnTo>
                  <a:pt x="66979" y="41236"/>
                </a:lnTo>
                <a:close/>
              </a:path>
              <a:path w="126365" h="227964">
                <a:moveTo>
                  <a:pt x="91541" y="41236"/>
                </a:moveTo>
                <a:lnTo>
                  <a:pt x="83794" y="41236"/>
                </a:lnTo>
                <a:lnTo>
                  <a:pt x="83794" y="59181"/>
                </a:lnTo>
                <a:lnTo>
                  <a:pt x="91541" y="59181"/>
                </a:lnTo>
                <a:lnTo>
                  <a:pt x="91541" y="41236"/>
                </a:lnTo>
                <a:close/>
              </a:path>
              <a:path w="126365" h="227964">
                <a:moveTo>
                  <a:pt x="126225" y="41236"/>
                </a:moveTo>
                <a:lnTo>
                  <a:pt x="108356" y="41236"/>
                </a:lnTo>
                <a:lnTo>
                  <a:pt x="108356" y="59181"/>
                </a:lnTo>
                <a:lnTo>
                  <a:pt x="126225" y="59181"/>
                </a:lnTo>
                <a:lnTo>
                  <a:pt x="126225" y="41236"/>
                </a:lnTo>
                <a:close/>
              </a:path>
              <a:path w="126365" h="227964">
                <a:moveTo>
                  <a:pt x="42418" y="16713"/>
                </a:moveTo>
                <a:lnTo>
                  <a:pt x="34671" y="16713"/>
                </a:lnTo>
                <a:lnTo>
                  <a:pt x="34671" y="34658"/>
                </a:lnTo>
                <a:lnTo>
                  <a:pt x="42418" y="34658"/>
                </a:lnTo>
                <a:lnTo>
                  <a:pt x="42418" y="16713"/>
                </a:lnTo>
                <a:close/>
              </a:path>
              <a:path w="126365" h="227964">
                <a:moveTo>
                  <a:pt x="66979" y="16713"/>
                </a:moveTo>
                <a:lnTo>
                  <a:pt x="59232" y="16713"/>
                </a:lnTo>
                <a:lnTo>
                  <a:pt x="59232" y="34658"/>
                </a:lnTo>
                <a:lnTo>
                  <a:pt x="66979" y="34658"/>
                </a:lnTo>
                <a:lnTo>
                  <a:pt x="66979" y="16713"/>
                </a:lnTo>
                <a:close/>
              </a:path>
              <a:path w="126365" h="227964">
                <a:moveTo>
                  <a:pt x="91541" y="16713"/>
                </a:moveTo>
                <a:lnTo>
                  <a:pt x="83794" y="16713"/>
                </a:lnTo>
                <a:lnTo>
                  <a:pt x="83794" y="34658"/>
                </a:lnTo>
                <a:lnTo>
                  <a:pt x="91541" y="34658"/>
                </a:lnTo>
                <a:lnTo>
                  <a:pt x="91541" y="16713"/>
                </a:lnTo>
                <a:close/>
              </a:path>
              <a:path w="126365"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24" name="object 24"/>
          <p:cNvSpPr/>
          <p:nvPr/>
        </p:nvSpPr>
        <p:spPr>
          <a:xfrm>
            <a:off x="149936"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25" name="object 25"/>
          <p:cNvSpPr/>
          <p:nvPr/>
        </p:nvSpPr>
        <p:spPr>
          <a:xfrm>
            <a:off x="149936"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26" name="object 26"/>
          <p:cNvSpPr/>
          <p:nvPr/>
        </p:nvSpPr>
        <p:spPr>
          <a:xfrm>
            <a:off x="149936"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27" name="object 27"/>
          <p:cNvSpPr/>
          <p:nvPr/>
        </p:nvSpPr>
        <p:spPr>
          <a:xfrm>
            <a:off x="149936"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28" name="object 28"/>
          <p:cNvSpPr/>
          <p:nvPr/>
        </p:nvSpPr>
        <p:spPr>
          <a:xfrm>
            <a:off x="149936"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29" name="object 29"/>
          <p:cNvSpPr/>
          <p:nvPr/>
        </p:nvSpPr>
        <p:spPr>
          <a:xfrm>
            <a:off x="198361"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0" name="object 30"/>
          <p:cNvSpPr/>
          <p:nvPr/>
        </p:nvSpPr>
        <p:spPr>
          <a:xfrm>
            <a:off x="250850"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1" name="object 31"/>
          <p:cNvSpPr/>
          <p:nvPr/>
        </p:nvSpPr>
        <p:spPr>
          <a:xfrm>
            <a:off x="198361"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32" name="object 32"/>
          <p:cNvSpPr/>
          <p:nvPr/>
        </p:nvSpPr>
        <p:spPr>
          <a:xfrm>
            <a:off x="250850"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33" name="object 33"/>
          <p:cNvSpPr/>
          <p:nvPr/>
        </p:nvSpPr>
        <p:spPr>
          <a:xfrm>
            <a:off x="1805355"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34" name="object 34"/>
          <p:cNvSpPr/>
          <p:nvPr/>
        </p:nvSpPr>
        <p:spPr>
          <a:xfrm>
            <a:off x="1805355"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35" name="object 35"/>
          <p:cNvSpPr/>
          <p:nvPr/>
        </p:nvSpPr>
        <p:spPr>
          <a:xfrm>
            <a:off x="1805355"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36" name="object 36"/>
          <p:cNvSpPr/>
          <p:nvPr/>
        </p:nvSpPr>
        <p:spPr>
          <a:xfrm>
            <a:off x="1858136" y="5094185"/>
            <a:ext cx="13970" cy="19685"/>
          </a:xfrm>
          <a:custGeom>
            <a:avLst/>
            <a:gdLst/>
            <a:ahLst/>
            <a:cxnLst/>
            <a:rect l="l" t="t" r="r" b="b"/>
            <a:pathLst>
              <a:path w="13969"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37" name="object 37"/>
          <p:cNvSpPr/>
          <p:nvPr/>
        </p:nvSpPr>
        <p:spPr>
          <a:xfrm>
            <a:off x="1897354"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38" name="object 38"/>
          <p:cNvSpPr/>
          <p:nvPr/>
        </p:nvSpPr>
        <p:spPr>
          <a:xfrm>
            <a:off x="801714"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19" y="90512"/>
                </a:lnTo>
                <a:lnTo>
                  <a:pt x="57619" y="72567"/>
                </a:lnTo>
                <a:lnTo>
                  <a:pt x="158114" y="72567"/>
                </a:lnTo>
                <a:lnTo>
                  <a:pt x="158114" y="64769"/>
                </a:lnTo>
                <a:close/>
              </a:path>
              <a:path w="191134" h="132079">
                <a:moveTo>
                  <a:pt x="110096" y="72567"/>
                </a:moveTo>
                <a:lnTo>
                  <a:pt x="80733" y="72567"/>
                </a:lnTo>
                <a:lnTo>
                  <a:pt x="80733"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39" name="object 39"/>
          <p:cNvSpPr/>
          <p:nvPr/>
        </p:nvSpPr>
        <p:spPr>
          <a:xfrm>
            <a:off x="0" y="4953994"/>
            <a:ext cx="151765" cy="197485"/>
          </a:xfrm>
          <a:custGeom>
            <a:avLst/>
            <a:gdLst/>
            <a:ahLst/>
            <a:cxnLst/>
            <a:rect l="l" t="t" r="r" b="b"/>
            <a:pathLst>
              <a:path w="151765" h="197485">
                <a:moveTo>
                  <a:pt x="56286" y="0"/>
                </a:moveTo>
                <a:lnTo>
                  <a:pt x="0" y="20167"/>
                </a:lnTo>
                <a:lnTo>
                  <a:pt x="0" y="196888"/>
                </a:lnTo>
                <a:lnTo>
                  <a:pt x="118986" y="196888"/>
                </a:lnTo>
                <a:lnTo>
                  <a:pt x="118986" y="163144"/>
                </a:lnTo>
                <a:lnTo>
                  <a:pt x="22390" y="163144"/>
                </a:lnTo>
                <a:lnTo>
                  <a:pt x="22390" y="117652"/>
                </a:lnTo>
                <a:lnTo>
                  <a:pt x="118986" y="117652"/>
                </a:lnTo>
                <a:lnTo>
                  <a:pt x="118986" y="94742"/>
                </a:lnTo>
                <a:lnTo>
                  <a:pt x="22390" y="94742"/>
                </a:lnTo>
                <a:lnTo>
                  <a:pt x="22390" y="49263"/>
                </a:lnTo>
                <a:lnTo>
                  <a:pt x="118986" y="49263"/>
                </a:lnTo>
                <a:lnTo>
                  <a:pt x="118986" y="34175"/>
                </a:lnTo>
                <a:lnTo>
                  <a:pt x="151701" y="34175"/>
                </a:lnTo>
                <a:lnTo>
                  <a:pt x="56286" y="0"/>
                </a:lnTo>
                <a:close/>
              </a:path>
              <a:path w="151765" h="197485">
                <a:moveTo>
                  <a:pt x="49847" y="117652"/>
                </a:moveTo>
                <a:lnTo>
                  <a:pt x="36055" y="117652"/>
                </a:lnTo>
                <a:lnTo>
                  <a:pt x="36055" y="163144"/>
                </a:lnTo>
                <a:lnTo>
                  <a:pt x="49847" y="163144"/>
                </a:lnTo>
                <a:lnTo>
                  <a:pt x="49847" y="117652"/>
                </a:lnTo>
                <a:close/>
              </a:path>
              <a:path w="151765" h="197485">
                <a:moveTo>
                  <a:pt x="76517" y="117652"/>
                </a:moveTo>
                <a:lnTo>
                  <a:pt x="63512" y="117652"/>
                </a:lnTo>
                <a:lnTo>
                  <a:pt x="63512" y="163144"/>
                </a:lnTo>
                <a:lnTo>
                  <a:pt x="76517" y="163144"/>
                </a:lnTo>
                <a:lnTo>
                  <a:pt x="76517" y="117652"/>
                </a:lnTo>
                <a:close/>
              </a:path>
              <a:path w="151765" h="197485">
                <a:moveTo>
                  <a:pt x="118986" y="117652"/>
                </a:moveTo>
                <a:lnTo>
                  <a:pt x="90182" y="117652"/>
                </a:lnTo>
                <a:lnTo>
                  <a:pt x="90182" y="163144"/>
                </a:lnTo>
                <a:lnTo>
                  <a:pt x="118986" y="163144"/>
                </a:lnTo>
                <a:lnTo>
                  <a:pt x="118986" y="117652"/>
                </a:lnTo>
                <a:close/>
              </a:path>
              <a:path w="151765" h="197485">
                <a:moveTo>
                  <a:pt x="49847" y="49263"/>
                </a:moveTo>
                <a:lnTo>
                  <a:pt x="36055" y="49263"/>
                </a:lnTo>
                <a:lnTo>
                  <a:pt x="36055" y="94742"/>
                </a:lnTo>
                <a:lnTo>
                  <a:pt x="49847" y="94742"/>
                </a:lnTo>
                <a:lnTo>
                  <a:pt x="49847" y="49263"/>
                </a:lnTo>
                <a:close/>
              </a:path>
              <a:path w="151765" h="197485">
                <a:moveTo>
                  <a:pt x="76517" y="49263"/>
                </a:moveTo>
                <a:lnTo>
                  <a:pt x="63512" y="49263"/>
                </a:lnTo>
                <a:lnTo>
                  <a:pt x="63512" y="94742"/>
                </a:lnTo>
                <a:lnTo>
                  <a:pt x="76517" y="94742"/>
                </a:lnTo>
                <a:lnTo>
                  <a:pt x="76517" y="49263"/>
                </a:lnTo>
                <a:close/>
              </a:path>
              <a:path w="151765" h="197485">
                <a:moveTo>
                  <a:pt x="118986" y="49263"/>
                </a:moveTo>
                <a:lnTo>
                  <a:pt x="90182" y="49263"/>
                </a:lnTo>
                <a:lnTo>
                  <a:pt x="90182" y="94742"/>
                </a:lnTo>
                <a:lnTo>
                  <a:pt x="118986" y="94742"/>
                </a:lnTo>
                <a:lnTo>
                  <a:pt x="118986" y="49263"/>
                </a:lnTo>
                <a:close/>
              </a:path>
            </a:pathLst>
          </a:custGeom>
          <a:solidFill>
            <a:srgbClr val="FFFFFF"/>
          </a:solidFill>
        </p:spPr>
        <p:txBody>
          <a:bodyPr wrap="square" lIns="0" tIns="0" rIns="0" bIns="0" rtlCol="0"/>
          <a:lstStyle/>
          <a:p>
            <a:endParaRPr/>
          </a:p>
        </p:txBody>
      </p:sp>
      <p:sp>
        <p:nvSpPr>
          <p:cNvPr id="40" name="object 40"/>
          <p:cNvSpPr/>
          <p:nvPr/>
        </p:nvSpPr>
        <p:spPr>
          <a:xfrm>
            <a:off x="2032909"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1" name="object 41"/>
          <p:cNvSpPr/>
          <p:nvPr/>
        </p:nvSpPr>
        <p:spPr>
          <a:xfrm>
            <a:off x="1204066"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42" name="object 42"/>
          <p:cNvSpPr/>
          <p:nvPr/>
        </p:nvSpPr>
        <p:spPr>
          <a:xfrm>
            <a:off x="1918516" y="4994475"/>
            <a:ext cx="126364" cy="156845"/>
          </a:xfrm>
          <a:custGeom>
            <a:avLst/>
            <a:gdLst/>
            <a:ahLst/>
            <a:cxnLst/>
            <a:rect l="l" t="t" r="r" b="b"/>
            <a:pathLst>
              <a:path w="126364" h="156845">
                <a:moveTo>
                  <a:pt x="63118"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8"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43" name="object 43"/>
          <p:cNvSpPr/>
          <p:nvPr/>
        </p:nvSpPr>
        <p:spPr>
          <a:xfrm>
            <a:off x="992540"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44" name="object 44"/>
          <p:cNvSpPr/>
          <p:nvPr/>
        </p:nvSpPr>
        <p:spPr>
          <a:xfrm>
            <a:off x="1110865" y="5030289"/>
            <a:ext cx="126364" cy="120650"/>
          </a:xfrm>
          <a:custGeom>
            <a:avLst/>
            <a:gdLst/>
            <a:ahLst/>
            <a:cxnLst/>
            <a:rect l="l" t="t" r="r" b="b"/>
            <a:pathLst>
              <a:path w="126365"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45" name="object 45"/>
          <p:cNvSpPr/>
          <p:nvPr/>
        </p:nvSpPr>
        <p:spPr>
          <a:xfrm>
            <a:off x="407107"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46" name="object 46"/>
          <p:cNvSpPr/>
          <p:nvPr/>
        </p:nvSpPr>
        <p:spPr>
          <a:xfrm>
            <a:off x="547331"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47" name="object 47"/>
          <p:cNvSpPr/>
          <p:nvPr/>
        </p:nvSpPr>
        <p:spPr>
          <a:xfrm>
            <a:off x="1651280" y="4961836"/>
            <a:ext cx="126225" cy="189039"/>
          </a:xfrm>
          <a:prstGeom prst="rect">
            <a:avLst/>
          </a:prstGeom>
          <a:blipFill>
            <a:blip r:embed="rId2" cstate="print"/>
            <a:stretch>
              <a:fillRect/>
            </a:stretch>
          </a:blipFill>
        </p:spPr>
        <p:txBody>
          <a:bodyPr wrap="square" lIns="0" tIns="0" rIns="0" bIns="0" rtlCol="0"/>
          <a:lstStyle/>
          <a:p>
            <a:endParaRPr/>
          </a:p>
        </p:txBody>
      </p:sp>
      <p:sp>
        <p:nvSpPr>
          <p:cNvPr id="48" name="object 48"/>
          <p:cNvSpPr/>
          <p:nvPr/>
        </p:nvSpPr>
        <p:spPr>
          <a:xfrm>
            <a:off x="2408110"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49" name="object 49"/>
          <p:cNvSpPr/>
          <p:nvPr/>
        </p:nvSpPr>
        <p:spPr>
          <a:xfrm>
            <a:off x="2408110" y="5061889"/>
            <a:ext cx="24130" cy="45720"/>
          </a:xfrm>
          <a:custGeom>
            <a:avLst/>
            <a:gdLst/>
            <a:ahLst/>
            <a:cxnLst/>
            <a:rect l="l" t="t" r="r" b="b"/>
            <a:pathLst>
              <a:path w="24130"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50" name="object 50"/>
          <p:cNvSpPr/>
          <p:nvPr/>
        </p:nvSpPr>
        <p:spPr>
          <a:xfrm>
            <a:off x="2408110"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51" name="object 51"/>
          <p:cNvSpPr/>
          <p:nvPr/>
        </p:nvSpPr>
        <p:spPr>
          <a:xfrm>
            <a:off x="2408110" y="4994579"/>
            <a:ext cx="24130" cy="44450"/>
          </a:xfrm>
          <a:custGeom>
            <a:avLst/>
            <a:gdLst/>
            <a:ahLst/>
            <a:cxnLst/>
            <a:rect l="l" t="t" r="r" b="b"/>
            <a:pathLst>
              <a:path w="24130"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52" name="object 52"/>
          <p:cNvSpPr/>
          <p:nvPr/>
        </p:nvSpPr>
        <p:spPr>
          <a:xfrm>
            <a:off x="2408110"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53" name="object 53"/>
          <p:cNvSpPr/>
          <p:nvPr/>
        </p:nvSpPr>
        <p:spPr>
          <a:xfrm>
            <a:off x="2445791" y="5062410"/>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4" name="object 54"/>
          <p:cNvSpPr/>
          <p:nvPr/>
        </p:nvSpPr>
        <p:spPr>
          <a:xfrm>
            <a:off x="2473236"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5" name="object 55"/>
          <p:cNvSpPr/>
          <p:nvPr/>
        </p:nvSpPr>
        <p:spPr>
          <a:xfrm>
            <a:off x="2445791" y="4994008"/>
            <a:ext cx="13970" cy="45720"/>
          </a:xfrm>
          <a:custGeom>
            <a:avLst/>
            <a:gdLst/>
            <a:ahLst/>
            <a:cxnLst/>
            <a:rect l="l" t="t" r="r" b="b"/>
            <a:pathLst>
              <a:path w="13969"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56" name="object 56"/>
          <p:cNvSpPr/>
          <p:nvPr/>
        </p:nvSpPr>
        <p:spPr>
          <a:xfrm>
            <a:off x="2473236"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57" name="object 57"/>
          <p:cNvSpPr/>
          <p:nvPr/>
        </p:nvSpPr>
        <p:spPr>
          <a:xfrm>
            <a:off x="4480153"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19" y="112521"/>
                </a:lnTo>
                <a:lnTo>
                  <a:pt x="17119" y="99161"/>
                </a:lnTo>
                <a:lnTo>
                  <a:pt x="22288" y="93738"/>
                </a:lnTo>
                <a:lnTo>
                  <a:pt x="91871" y="93738"/>
                </a:lnTo>
                <a:lnTo>
                  <a:pt x="91871" y="82207"/>
                </a:lnTo>
                <a:lnTo>
                  <a:pt x="22288" y="82207"/>
                </a:lnTo>
                <a:lnTo>
                  <a:pt x="17119" y="76784"/>
                </a:lnTo>
                <a:lnTo>
                  <a:pt x="17119" y="63423"/>
                </a:lnTo>
                <a:lnTo>
                  <a:pt x="22288" y="58000"/>
                </a:lnTo>
                <a:lnTo>
                  <a:pt x="91871" y="58000"/>
                </a:lnTo>
                <a:lnTo>
                  <a:pt x="91871" y="48920"/>
                </a:lnTo>
                <a:lnTo>
                  <a:pt x="22288" y="48920"/>
                </a:lnTo>
                <a:lnTo>
                  <a:pt x="17119" y="43510"/>
                </a:lnTo>
                <a:lnTo>
                  <a:pt x="17119"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64" y="99161"/>
                </a:lnTo>
                <a:lnTo>
                  <a:pt x="74764"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64" y="63423"/>
                </a:lnTo>
                <a:lnTo>
                  <a:pt x="74764"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64" y="30137"/>
                </a:lnTo>
                <a:lnTo>
                  <a:pt x="74764"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58" name="object 58"/>
          <p:cNvSpPr/>
          <p:nvPr/>
        </p:nvSpPr>
        <p:spPr>
          <a:xfrm>
            <a:off x="3350983"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59" name="object 59"/>
          <p:cNvSpPr/>
          <p:nvPr/>
        </p:nvSpPr>
        <p:spPr>
          <a:xfrm>
            <a:off x="3346246"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0" name="object 60"/>
          <p:cNvSpPr/>
          <p:nvPr/>
        </p:nvSpPr>
        <p:spPr>
          <a:xfrm>
            <a:off x="3346246"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61" name="object 61"/>
          <p:cNvSpPr/>
          <p:nvPr/>
        </p:nvSpPr>
        <p:spPr>
          <a:xfrm>
            <a:off x="3346246"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2" name="object 62"/>
          <p:cNvSpPr/>
          <p:nvPr/>
        </p:nvSpPr>
        <p:spPr>
          <a:xfrm>
            <a:off x="3346246"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63" name="object 63"/>
          <p:cNvSpPr/>
          <p:nvPr/>
        </p:nvSpPr>
        <p:spPr>
          <a:xfrm>
            <a:off x="338899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4" name="object 64"/>
          <p:cNvSpPr/>
          <p:nvPr/>
        </p:nvSpPr>
        <p:spPr>
          <a:xfrm>
            <a:off x="3416617"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5" name="object 65"/>
          <p:cNvSpPr/>
          <p:nvPr/>
        </p:nvSpPr>
        <p:spPr>
          <a:xfrm>
            <a:off x="338899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66" name="object 66"/>
          <p:cNvSpPr/>
          <p:nvPr/>
        </p:nvSpPr>
        <p:spPr>
          <a:xfrm>
            <a:off x="3416617"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67" name="object 67"/>
          <p:cNvSpPr/>
          <p:nvPr/>
        </p:nvSpPr>
        <p:spPr>
          <a:xfrm>
            <a:off x="3743464"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68" name="object 68"/>
          <p:cNvSpPr/>
          <p:nvPr/>
        </p:nvSpPr>
        <p:spPr>
          <a:xfrm>
            <a:off x="3743464"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69" name="object 69"/>
          <p:cNvSpPr/>
          <p:nvPr/>
        </p:nvSpPr>
        <p:spPr>
          <a:xfrm>
            <a:off x="3743464"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70" name="object 70"/>
          <p:cNvSpPr/>
          <p:nvPr/>
        </p:nvSpPr>
        <p:spPr>
          <a:xfrm>
            <a:off x="3743464"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71" name="object 71"/>
          <p:cNvSpPr/>
          <p:nvPr/>
        </p:nvSpPr>
        <p:spPr>
          <a:xfrm>
            <a:off x="3743464"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72" name="object 72"/>
          <p:cNvSpPr/>
          <p:nvPr/>
        </p:nvSpPr>
        <p:spPr>
          <a:xfrm>
            <a:off x="3786213"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3" name="object 73"/>
          <p:cNvSpPr/>
          <p:nvPr/>
        </p:nvSpPr>
        <p:spPr>
          <a:xfrm>
            <a:off x="3813835" y="509057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4" name="object 74"/>
          <p:cNvSpPr/>
          <p:nvPr/>
        </p:nvSpPr>
        <p:spPr>
          <a:xfrm>
            <a:off x="3786213"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75" name="object 75"/>
          <p:cNvSpPr/>
          <p:nvPr/>
        </p:nvSpPr>
        <p:spPr>
          <a:xfrm>
            <a:off x="3813835" y="5068989"/>
            <a:ext cx="19685" cy="18415"/>
          </a:xfrm>
          <a:custGeom>
            <a:avLst/>
            <a:gdLst/>
            <a:ahLst/>
            <a:cxnLst/>
            <a:rect l="l" t="t" r="r" b="b"/>
            <a:pathLst>
              <a:path w="19685"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76" name="object 76"/>
          <p:cNvSpPr/>
          <p:nvPr/>
        </p:nvSpPr>
        <p:spPr>
          <a:xfrm>
            <a:off x="2499982"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77" name="object 77"/>
          <p:cNvSpPr/>
          <p:nvPr/>
        </p:nvSpPr>
        <p:spPr>
          <a:xfrm>
            <a:off x="2514326"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78" name="object 78"/>
          <p:cNvSpPr/>
          <p:nvPr/>
        </p:nvSpPr>
        <p:spPr>
          <a:xfrm>
            <a:off x="2499982"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79" name="object 79"/>
          <p:cNvSpPr/>
          <p:nvPr/>
        </p:nvSpPr>
        <p:spPr>
          <a:xfrm>
            <a:off x="2543549"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0" name="object 80"/>
          <p:cNvSpPr/>
          <p:nvPr/>
        </p:nvSpPr>
        <p:spPr>
          <a:xfrm>
            <a:off x="2563101"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81" name="object 81"/>
          <p:cNvSpPr/>
          <p:nvPr/>
        </p:nvSpPr>
        <p:spPr>
          <a:xfrm>
            <a:off x="2582653"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82" name="object 82"/>
          <p:cNvSpPr/>
          <p:nvPr/>
        </p:nvSpPr>
        <p:spPr>
          <a:xfrm>
            <a:off x="2611869"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83" name="object 83"/>
          <p:cNvSpPr/>
          <p:nvPr/>
        </p:nvSpPr>
        <p:spPr>
          <a:xfrm>
            <a:off x="4567110" y="4923002"/>
            <a:ext cx="126364" cy="227965"/>
          </a:xfrm>
          <a:custGeom>
            <a:avLst/>
            <a:gdLst/>
            <a:ahLst/>
            <a:cxnLst/>
            <a:rect l="l" t="t" r="r" b="b"/>
            <a:pathLst>
              <a:path w="126364" h="227964">
                <a:moveTo>
                  <a:pt x="126225" y="0"/>
                </a:moveTo>
                <a:lnTo>
                  <a:pt x="0" y="0"/>
                </a:lnTo>
                <a:lnTo>
                  <a:pt x="0" y="227876"/>
                </a:lnTo>
                <a:lnTo>
                  <a:pt x="126225" y="227876"/>
                </a:lnTo>
                <a:lnTo>
                  <a:pt x="126225" y="195719"/>
                </a:lnTo>
                <a:lnTo>
                  <a:pt x="17856" y="195719"/>
                </a:lnTo>
                <a:lnTo>
                  <a:pt x="17856" y="177774"/>
                </a:lnTo>
                <a:lnTo>
                  <a:pt x="126225" y="177774"/>
                </a:lnTo>
                <a:lnTo>
                  <a:pt x="126225" y="173088"/>
                </a:lnTo>
                <a:lnTo>
                  <a:pt x="17856" y="173088"/>
                </a:lnTo>
                <a:lnTo>
                  <a:pt x="17856" y="155143"/>
                </a:lnTo>
                <a:lnTo>
                  <a:pt x="126225" y="155143"/>
                </a:lnTo>
                <a:lnTo>
                  <a:pt x="126225" y="151295"/>
                </a:lnTo>
                <a:lnTo>
                  <a:pt x="17856" y="151295"/>
                </a:lnTo>
                <a:lnTo>
                  <a:pt x="17856" y="133349"/>
                </a:lnTo>
                <a:lnTo>
                  <a:pt x="126225" y="133349"/>
                </a:lnTo>
                <a:lnTo>
                  <a:pt x="126225" y="129158"/>
                </a:lnTo>
                <a:lnTo>
                  <a:pt x="17856" y="129158"/>
                </a:lnTo>
                <a:lnTo>
                  <a:pt x="17856" y="111213"/>
                </a:lnTo>
                <a:lnTo>
                  <a:pt x="126225" y="111213"/>
                </a:lnTo>
                <a:lnTo>
                  <a:pt x="126225" y="105270"/>
                </a:lnTo>
                <a:lnTo>
                  <a:pt x="17856" y="105270"/>
                </a:lnTo>
                <a:lnTo>
                  <a:pt x="17856" y="87325"/>
                </a:lnTo>
                <a:lnTo>
                  <a:pt x="126225" y="87325"/>
                </a:lnTo>
                <a:lnTo>
                  <a:pt x="126225" y="82232"/>
                </a:lnTo>
                <a:lnTo>
                  <a:pt x="17856" y="82232"/>
                </a:lnTo>
                <a:lnTo>
                  <a:pt x="17856" y="64287"/>
                </a:lnTo>
                <a:lnTo>
                  <a:pt x="126225" y="64287"/>
                </a:lnTo>
                <a:lnTo>
                  <a:pt x="126225" y="59181"/>
                </a:lnTo>
                <a:lnTo>
                  <a:pt x="17856" y="59181"/>
                </a:lnTo>
                <a:lnTo>
                  <a:pt x="17856" y="41236"/>
                </a:lnTo>
                <a:lnTo>
                  <a:pt x="126225" y="41236"/>
                </a:lnTo>
                <a:lnTo>
                  <a:pt x="126225" y="34658"/>
                </a:lnTo>
                <a:lnTo>
                  <a:pt x="17856" y="34658"/>
                </a:lnTo>
                <a:lnTo>
                  <a:pt x="17856" y="16713"/>
                </a:lnTo>
                <a:lnTo>
                  <a:pt x="126225" y="16713"/>
                </a:lnTo>
                <a:lnTo>
                  <a:pt x="126225" y="0"/>
                </a:lnTo>
                <a:close/>
              </a:path>
              <a:path w="126364" h="227964">
                <a:moveTo>
                  <a:pt x="42418" y="177774"/>
                </a:moveTo>
                <a:lnTo>
                  <a:pt x="34671" y="177774"/>
                </a:lnTo>
                <a:lnTo>
                  <a:pt x="34671" y="195719"/>
                </a:lnTo>
                <a:lnTo>
                  <a:pt x="42418" y="195719"/>
                </a:lnTo>
                <a:lnTo>
                  <a:pt x="42418" y="177774"/>
                </a:lnTo>
                <a:close/>
              </a:path>
              <a:path w="126364" h="227964">
                <a:moveTo>
                  <a:pt x="66979" y="177774"/>
                </a:moveTo>
                <a:lnTo>
                  <a:pt x="59232" y="177774"/>
                </a:lnTo>
                <a:lnTo>
                  <a:pt x="59232" y="195719"/>
                </a:lnTo>
                <a:lnTo>
                  <a:pt x="66979" y="195719"/>
                </a:lnTo>
                <a:lnTo>
                  <a:pt x="66979" y="177774"/>
                </a:lnTo>
                <a:close/>
              </a:path>
              <a:path w="126364" h="227964">
                <a:moveTo>
                  <a:pt x="91541" y="177774"/>
                </a:moveTo>
                <a:lnTo>
                  <a:pt x="83794" y="177774"/>
                </a:lnTo>
                <a:lnTo>
                  <a:pt x="83794" y="195719"/>
                </a:lnTo>
                <a:lnTo>
                  <a:pt x="91541" y="195719"/>
                </a:lnTo>
                <a:lnTo>
                  <a:pt x="91541" y="177774"/>
                </a:lnTo>
                <a:close/>
              </a:path>
              <a:path w="126364" h="227964">
                <a:moveTo>
                  <a:pt x="126225" y="177774"/>
                </a:moveTo>
                <a:lnTo>
                  <a:pt x="108356" y="177774"/>
                </a:lnTo>
                <a:lnTo>
                  <a:pt x="108356" y="195719"/>
                </a:lnTo>
                <a:lnTo>
                  <a:pt x="126225" y="195719"/>
                </a:lnTo>
                <a:lnTo>
                  <a:pt x="126225" y="177774"/>
                </a:lnTo>
                <a:close/>
              </a:path>
              <a:path w="126364" h="227964">
                <a:moveTo>
                  <a:pt x="42418" y="155143"/>
                </a:moveTo>
                <a:lnTo>
                  <a:pt x="34671" y="155143"/>
                </a:lnTo>
                <a:lnTo>
                  <a:pt x="34671" y="173088"/>
                </a:lnTo>
                <a:lnTo>
                  <a:pt x="42418" y="173088"/>
                </a:lnTo>
                <a:lnTo>
                  <a:pt x="42418" y="155143"/>
                </a:lnTo>
                <a:close/>
              </a:path>
              <a:path w="126364" h="227964">
                <a:moveTo>
                  <a:pt x="66979" y="155143"/>
                </a:moveTo>
                <a:lnTo>
                  <a:pt x="59232" y="155143"/>
                </a:lnTo>
                <a:lnTo>
                  <a:pt x="59232" y="173088"/>
                </a:lnTo>
                <a:lnTo>
                  <a:pt x="66979" y="173088"/>
                </a:lnTo>
                <a:lnTo>
                  <a:pt x="66979" y="155143"/>
                </a:lnTo>
                <a:close/>
              </a:path>
              <a:path w="126364" h="227964">
                <a:moveTo>
                  <a:pt x="91541" y="155143"/>
                </a:moveTo>
                <a:lnTo>
                  <a:pt x="83794" y="155143"/>
                </a:lnTo>
                <a:lnTo>
                  <a:pt x="83794" y="173088"/>
                </a:lnTo>
                <a:lnTo>
                  <a:pt x="91541" y="173088"/>
                </a:lnTo>
                <a:lnTo>
                  <a:pt x="91541" y="155143"/>
                </a:lnTo>
                <a:close/>
              </a:path>
              <a:path w="126364" h="227964">
                <a:moveTo>
                  <a:pt x="126225" y="155143"/>
                </a:moveTo>
                <a:lnTo>
                  <a:pt x="108356" y="155143"/>
                </a:lnTo>
                <a:lnTo>
                  <a:pt x="108356" y="173088"/>
                </a:lnTo>
                <a:lnTo>
                  <a:pt x="126225" y="173088"/>
                </a:lnTo>
                <a:lnTo>
                  <a:pt x="126225" y="155143"/>
                </a:lnTo>
                <a:close/>
              </a:path>
              <a:path w="126364" h="227964">
                <a:moveTo>
                  <a:pt x="42418" y="133349"/>
                </a:moveTo>
                <a:lnTo>
                  <a:pt x="34671" y="133349"/>
                </a:lnTo>
                <a:lnTo>
                  <a:pt x="34671" y="151295"/>
                </a:lnTo>
                <a:lnTo>
                  <a:pt x="42418" y="151295"/>
                </a:lnTo>
                <a:lnTo>
                  <a:pt x="42418" y="133349"/>
                </a:lnTo>
                <a:close/>
              </a:path>
              <a:path w="126364" h="227964">
                <a:moveTo>
                  <a:pt x="66979" y="133349"/>
                </a:moveTo>
                <a:lnTo>
                  <a:pt x="59232" y="133349"/>
                </a:lnTo>
                <a:lnTo>
                  <a:pt x="59232" y="151295"/>
                </a:lnTo>
                <a:lnTo>
                  <a:pt x="66979" y="151295"/>
                </a:lnTo>
                <a:lnTo>
                  <a:pt x="66979" y="133349"/>
                </a:lnTo>
                <a:close/>
              </a:path>
              <a:path w="126364" h="227964">
                <a:moveTo>
                  <a:pt x="91541" y="133349"/>
                </a:moveTo>
                <a:lnTo>
                  <a:pt x="83794" y="133349"/>
                </a:lnTo>
                <a:lnTo>
                  <a:pt x="83794" y="151295"/>
                </a:lnTo>
                <a:lnTo>
                  <a:pt x="91541" y="151295"/>
                </a:lnTo>
                <a:lnTo>
                  <a:pt x="91541" y="133349"/>
                </a:lnTo>
                <a:close/>
              </a:path>
              <a:path w="126364" h="227964">
                <a:moveTo>
                  <a:pt x="126225" y="133349"/>
                </a:moveTo>
                <a:lnTo>
                  <a:pt x="108356" y="133349"/>
                </a:lnTo>
                <a:lnTo>
                  <a:pt x="108356" y="151295"/>
                </a:lnTo>
                <a:lnTo>
                  <a:pt x="126225" y="151295"/>
                </a:lnTo>
                <a:lnTo>
                  <a:pt x="126225" y="133349"/>
                </a:lnTo>
                <a:close/>
              </a:path>
              <a:path w="126364" h="227964">
                <a:moveTo>
                  <a:pt x="42418" y="111213"/>
                </a:moveTo>
                <a:lnTo>
                  <a:pt x="34671" y="111213"/>
                </a:lnTo>
                <a:lnTo>
                  <a:pt x="34671" y="129158"/>
                </a:lnTo>
                <a:lnTo>
                  <a:pt x="42418" y="129158"/>
                </a:lnTo>
                <a:lnTo>
                  <a:pt x="42418" y="111213"/>
                </a:lnTo>
                <a:close/>
              </a:path>
              <a:path w="126364" h="227964">
                <a:moveTo>
                  <a:pt x="66979" y="111213"/>
                </a:moveTo>
                <a:lnTo>
                  <a:pt x="59232" y="111213"/>
                </a:lnTo>
                <a:lnTo>
                  <a:pt x="59232" y="129158"/>
                </a:lnTo>
                <a:lnTo>
                  <a:pt x="66979" y="129158"/>
                </a:lnTo>
                <a:lnTo>
                  <a:pt x="66979" y="111213"/>
                </a:lnTo>
                <a:close/>
              </a:path>
              <a:path w="126364" h="227964">
                <a:moveTo>
                  <a:pt x="91541" y="111213"/>
                </a:moveTo>
                <a:lnTo>
                  <a:pt x="83794" y="111213"/>
                </a:lnTo>
                <a:lnTo>
                  <a:pt x="83794" y="129158"/>
                </a:lnTo>
                <a:lnTo>
                  <a:pt x="91541" y="129158"/>
                </a:lnTo>
                <a:lnTo>
                  <a:pt x="91541" y="111213"/>
                </a:lnTo>
                <a:close/>
              </a:path>
              <a:path w="126364" h="227964">
                <a:moveTo>
                  <a:pt x="126225" y="111213"/>
                </a:moveTo>
                <a:lnTo>
                  <a:pt x="108356" y="111213"/>
                </a:lnTo>
                <a:lnTo>
                  <a:pt x="108356" y="129158"/>
                </a:lnTo>
                <a:lnTo>
                  <a:pt x="126225" y="129158"/>
                </a:lnTo>
                <a:lnTo>
                  <a:pt x="126225" y="111213"/>
                </a:lnTo>
                <a:close/>
              </a:path>
              <a:path w="126364" h="227964">
                <a:moveTo>
                  <a:pt x="42418" y="87325"/>
                </a:moveTo>
                <a:lnTo>
                  <a:pt x="34671" y="87325"/>
                </a:lnTo>
                <a:lnTo>
                  <a:pt x="34671" y="105270"/>
                </a:lnTo>
                <a:lnTo>
                  <a:pt x="42418" y="105270"/>
                </a:lnTo>
                <a:lnTo>
                  <a:pt x="42418" y="87325"/>
                </a:lnTo>
                <a:close/>
              </a:path>
              <a:path w="126364" h="227964">
                <a:moveTo>
                  <a:pt x="66979" y="87325"/>
                </a:moveTo>
                <a:lnTo>
                  <a:pt x="59232" y="87325"/>
                </a:lnTo>
                <a:lnTo>
                  <a:pt x="59232" y="105270"/>
                </a:lnTo>
                <a:lnTo>
                  <a:pt x="66979" y="105270"/>
                </a:lnTo>
                <a:lnTo>
                  <a:pt x="66979" y="87325"/>
                </a:lnTo>
                <a:close/>
              </a:path>
              <a:path w="126364" h="227964">
                <a:moveTo>
                  <a:pt x="91541" y="87325"/>
                </a:moveTo>
                <a:lnTo>
                  <a:pt x="83794" y="87325"/>
                </a:lnTo>
                <a:lnTo>
                  <a:pt x="83794" y="105270"/>
                </a:lnTo>
                <a:lnTo>
                  <a:pt x="91541" y="105270"/>
                </a:lnTo>
                <a:lnTo>
                  <a:pt x="91541" y="87325"/>
                </a:lnTo>
                <a:close/>
              </a:path>
              <a:path w="126364" h="227964">
                <a:moveTo>
                  <a:pt x="126225" y="87325"/>
                </a:moveTo>
                <a:lnTo>
                  <a:pt x="108356" y="87325"/>
                </a:lnTo>
                <a:lnTo>
                  <a:pt x="108356" y="105270"/>
                </a:lnTo>
                <a:lnTo>
                  <a:pt x="126225" y="105270"/>
                </a:lnTo>
                <a:lnTo>
                  <a:pt x="126225" y="87325"/>
                </a:lnTo>
                <a:close/>
              </a:path>
              <a:path w="126364" h="227964">
                <a:moveTo>
                  <a:pt x="42418" y="64287"/>
                </a:moveTo>
                <a:lnTo>
                  <a:pt x="34671" y="64287"/>
                </a:lnTo>
                <a:lnTo>
                  <a:pt x="34671" y="82232"/>
                </a:lnTo>
                <a:lnTo>
                  <a:pt x="42418" y="82232"/>
                </a:lnTo>
                <a:lnTo>
                  <a:pt x="42418" y="64287"/>
                </a:lnTo>
                <a:close/>
              </a:path>
              <a:path w="126364" h="227964">
                <a:moveTo>
                  <a:pt x="66979" y="64287"/>
                </a:moveTo>
                <a:lnTo>
                  <a:pt x="59232" y="64287"/>
                </a:lnTo>
                <a:lnTo>
                  <a:pt x="59232" y="82232"/>
                </a:lnTo>
                <a:lnTo>
                  <a:pt x="66979" y="82232"/>
                </a:lnTo>
                <a:lnTo>
                  <a:pt x="66979" y="64287"/>
                </a:lnTo>
                <a:close/>
              </a:path>
              <a:path w="126364" h="227964">
                <a:moveTo>
                  <a:pt x="91541" y="64287"/>
                </a:moveTo>
                <a:lnTo>
                  <a:pt x="83794" y="64287"/>
                </a:lnTo>
                <a:lnTo>
                  <a:pt x="83794" y="82232"/>
                </a:lnTo>
                <a:lnTo>
                  <a:pt x="91541" y="82232"/>
                </a:lnTo>
                <a:lnTo>
                  <a:pt x="91541" y="64287"/>
                </a:lnTo>
                <a:close/>
              </a:path>
              <a:path w="126364" h="227964">
                <a:moveTo>
                  <a:pt x="126225" y="64287"/>
                </a:moveTo>
                <a:lnTo>
                  <a:pt x="108356" y="64287"/>
                </a:lnTo>
                <a:lnTo>
                  <a:pt x="108356" y="82232"/>
                </a:lnTo>
                <a:lnTo>
                  <a:pt x="126225" y="82232"/>
                </a:lnTo>
                <a:lnTo>
                  <a:pt x="126225" y="64287"/>
                </a:lnTo>
                <a:close/>
              </a:path>
              <a:path w="126364" h="227964">
                <a:moveTo>
                  <a:pt x="42418" y="41236"/>
                </a:moveTo>
                <a:lnTo>
                  <a:pt x="34671" y="41236"/>
                </a:lnTo>
                <a:lnTo>
                  <a:pt x="34671" y="59181"/>
                </a:lnTo>
                <a:lnTo>
                  <a:pt x="42418" y="59181"/>
                </a:lnTo>
                <a:lnTo>
                  <a:pt x="42418" y="41236"/>
                </a:lnTo>
                <a:close/>
              </a:path>
              <a:path w="126364" h="227964">
                <a:moveTo>
                  <a:pt x="66979" y="41236"/>
                </a:moveTo>
                <a:lnTo>
                  <a:pt x="59232" y="41236"/>
                </a:lnTo>
                <a:lnTo>
                  <a:pt x="59232" y="59181"/>
                </a:lnTo>
                <a:lnTo>
                  <a:pt x="66979" y="59181"/>
                </a:lnTo>
                <a:lnTo>
                  <a:pt x="66979" y="41236"/>
                </a:lnTo>
                <a:close/>
              </a:path>
              <a:path w="126364" h="227964">
                <a:moveTo>
                  <a:pt x="91541" y="41236"/>
                </a:moveTo>
                <a:lnTo>
                  <a:pt x="83794" y="41236"/>
                </a:lnTo>
                <a:lnTo>
                  <a:pt x="83794" y="59181"/>
                </a:lnTo>
                <a:lnTo>
                  <a:pt x="91541" y="59181"/>
                </a:lnTo>
                <a:lnTo>
                  <a:pt x="91541" y="41236"/>
                </a:lnTo>
                <a:close/>
              </a:path>
              <a:path w="126364" h="227964">
                <a:moveTo>
                  <a:pt x="126225" y="41236"/>
                </a:moveTo>
                <a:lnTo>
                  <a:pt x="108356" y="41236"/>
                </a:lnTo>
                <a:lnTo>
                  <a:pt x="108356" y="59181"/>
                </a:lnTo>
                <a:lnTo>
                  <a:pt x="126225" y="59181"/>
                </a:lnTo>
                <a:lnTo>
                  <a:pt x="126225" y="41236"/>
                </a:lnTo>
                <a:close/>
              </a:path>
              <a:path w="126364" h="227964">
                <a:moveTo>
                  <a:pt x="42418" y="16713"/>
                </a:moveTo>
                <a:lnTo>
                  <a:pt x="34671" y="16713"/>
                </a:lnTo>
                <a:lnTo>
                  <a:pt x="34671" y="34658"/>
                </a:lnTo>
                <a:lnTo>
                  <a:pt x="42418" y="34658"/>
                </a:lnTo>
                <a:lnTo>
                  <a:pt x="42418" y="16713"/>
                </a:lnTo>
                <a:close/>
              </a:path>
              <a:path w="126364" h="227964">
                <a:moveTo>
                  <a:pt x="66979" y="16713"/>
                </a:moveTo>
                <a:lnTo>
                  <a:pt x="59232" y="16713"/>
                </a:lnTo>
                <a:lnTo>
                  <a:pt x="59232" y="34658"/>
                </a:lnTo>
                <a:lnTo>
                  <a:pt x="66979" y="34658"/>
                </a:lnTo>
                <a:lnTo>
                  <a:pt x="66979" y="16713"/>
                </a:lnTo>
                <a:close/>
              </a:path>
              <a:path w="126364" h="227964">
                <a:moveTo>
                  <a:pt x="91541" y="16713"/>
                </a:moveTo>
                <a:lnTo>
                  <a:pt x="83794" y="16713"/>
                </a:lnTo>
                <a:lnTo>
                  <a:pt x="83794" y="34658"/>
                </a:lnTo>
                <a:lnTo>
                  <a:pt x="91541" y="34658"/>
                </a:lnTo>
                <a:lnTo>
                  <a:pt x="91541" y="16713"/>
                </a:lnTo>
                <a:close/>
              </a:path>
              <a:path w="126364" h="227964">
                <a:moveTo>
                  <a:pt x="126225" y="16713"/>
                </a:moveTo>
                <a:lnTo>
                  <a:pt x="108356" y="16713"/>
                </a:lnTo>
                <a:lnTo>
                  <a:pt x="108356" y="34658"/>
                </a:lnTo>
                <a:lnTo>
                  <a:pt x="126225" y="34658"/>
                </a:lnTo>
                <a:lnTo>
                  <a:pt x="126225" y="16713"/>
                </a:lnTo>
                <a:close/>
              </a:path>
            </a:pathLst>
          </a:custGeom>
          <a:solidFill>
            <a:srgbClr val="FFFFFF"/>
          </a:solidFill>
        </p:spPr>
        <p:txBody>
          <a:bodyPr wrap="square" lIns="0" tIns="0" rIns="0" bIns="0" rtlCol="0"/>
          <a:lstStyle/>
          <a:p>
            <a:endParaRPr/>
          </a:p>
        </p:txBody>
      </p:sp>
      <p:sp>
        <p:nvSpPr>
          <p:cNvPr id="84" name="object 84"/>
          <p:cNvSpPr/>
          <p:nvPr/>
        </p:nvSpPr>
        <p:spPr>
          <a:xfrm>
            <a:off x="3224758"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85" name="object 85"/>
          <p:cNvSpPr/>
          <p:nvPr/>
        </p:nvSpPr>
        <p:spPr>
          <a:xfrm>
            <a:off x="3224758"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86" name="object 86"/>
          <p:cNvSpPr/>
          <p:nvPr/>
        </p:nvSpPr>
        <p:spPr>
          <a:xfrm>
            <a:off x="3224758"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87" name="object 87"/>
          <p:cNvSpPr/>
          <p:nvPr/>
        </p:nvSpPr>
        <p:spPr>
          <a:xfrm>
            <a:off x="3224758"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88" name="object 88"/>
          <p:cNvSpPr/>
          <p:nvPr/>
        </p:nvSpPr>
        <p:spPr>
          <a:xfrm>
            <a:off x="3224758"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89" name="object 89"/>
          <p:cNvSpPr/>
          <p:nvPr/>
        </p:nvSpPr>
        <p:spPr>
          <a:xfrm>
            <a:off x="3273183"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0" name="object 90"/>
          <p:cNvSpPr/>
          <p:nvPr/>
        </p:nvSpPr>
        <p:spPr>
          <a:xfrm>
            <a:off x="3325672"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1" name="object 91"/>
          <p:cNvSpPr/>
          <p:nvPr/>
        </p:nvSpPr>
        <p:spPr>
          <a:xfrm>
            <a:off x="3273183"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92" name="object 92"/>
          <p:cNvSpPr/>
          <p:nvPr/>
        </p:nvSpPr>
        <p:spPr>
          <a:xfrm>
            <a:off x="3325672"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93" name="object 93"/>
          <p:cNvSpPr/>
          <p:nvPr/>
        </p:nvSpPr>
        <p:spPr>
          <a:xfrm>
            <a:off x="2808147"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94" name="object 94"/>
          <p:cNvSpPr/>
          <p:nvPr/>
        </p:nvSpPr>
        <p:spPr>
          <a:xfrm>
            <a:off x="2808147" y="5093639"/>
            <a:ext cx="31750" cy="17780"/>
          </a:xfrm>
          <a:custGeom>
            <a:avLst/>
            <a:gdLst/>
            <a:ahLst/>
            <a:cxnLst/>
            <a:rect l="l" t="t" r="r" b="b"/>
            <a:pathLst>
              <a:path w="31750" h="17779">
                <a:moveTo>
                  <a:pt x="0" y="17780"/>
                </a:moveTo>
                <a:lnTo>
                  <a:pt x="31534" y="17780"/>
                </a:lnTo>
                <a:lnTo>
                  <a:pt x="31534" y="0"/>
                </a:lnTo>
                <a:lnTo>
                  <a:pt x="0" y="0"/>
                </a:lnTo>
                <a:lnTo>
                  <a:pt x="0" y="17780"/>
                </a:lnTo>
                <a:close/>
              </a:path>
            </a:pathLst>
          </a:custGeom>
          <a:solidFill>
            <a:srgbClr val="FFFFFF"/>
          </a:solidFill>
        </p:spPr>
        <p:txBody>
          <a:bodyPr wrap="square" lIns="0" tIns="0" rIns="0" bIns="0" rtlCol="0"/>
          <a:lstStyle/>
          <a:p>
            <a:endParaRPr/>
          </a:p>
        </p:txBody>
      </p:sp>
      <p:sp>
        <p:nvSpPr>
          <p:cNvPr id="95" name="object 95"/>
          <p:cNvSpPr/>
          <p:nvPr/>
        </p:nvSpPr>
        <p:spPr>
          <a:xfrm>
            <a:off x="2808147"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96" name="object 96"/>
          <p:cNvSpPr/>
          <p:nvPr/>
        </p:nvSpPr>
        <p:spPr>
          <a:xfrm>
            <a:off x="2852889" y="5093169"/>
            <a:ext cx="12065" cy="18415"/>
          </a:xfrm>
          <a:custGeom>
            <a:avLst/>
            <a:gdLst/>
            <a:ahLst/>
            <a:cxnLst/>
            <a:rect l="l" t="t" r="r" b="b"/>
            <a:pathLst>
              <a:path w="12064" h="18414">
                <a:moveTo>
                  <a:pt x="11760" y="0"/>
                </a:moveTo>
                <a:lnTo>
                  <a:pt x="0" y="0"/>
                </a:lnTo>
                <a:lnTo>
                  <a:pt x="0" y="17945"/>
                </a:lnTo>
                <a:lnTo>
                  <a:pt x="11760" y="17945"/>
                </a:lnTo>
                <a:lnTo>
                  <a:pt x="11760" y="0"/>
                </a:lnTo>
                <a:close/>
              </a:path>
            </a:pathLst>
          </a:custGeom>
          <a:solidFill>
            <a:srgbClr val="FFFFFF"/>
          </a:solidFill>
        </p:spPr>
        <p:txBody>
          <a:bodyPr wrap="square" lIns="0" tIns="0" rIns="0" bIns="0" rtlCol="0"/>
          <a:lstStyle/>
          <a:p>
            <a:endParaRPr/>
          </a:p>
        </p:txBody>
      </p:sp>
      <p:sp>
        <p:nvSpPr>
          <p:cNvPr id="97" name="object 97"/>
          <p:cNvSpPr/>
          <p:nvPr/>
        </p:nvSpPr>
        <p:spPr>
          <a:xfrm>
            <a:off x="2877858"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98" name="object 98"/>
          <p:cNvSpPr/>
          <p:nvPr/>
        </p:nvSpPr>
        <p:spPr>
          <a:xfrm>
            <a:off x="2902839"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99" name="object 99"/>
          <p:cNvSpPr/>
          <p:nvPr/>
        </p:nvSpPr>
        <p:spPr>
          <a:xfrm>
            <a:off x="4880178" y="5132374"/>
            <a:ext cx="126364" cy="0"/>
          </a:xfrm>
          <a:custGeom>
            <a:avLst/>
            <a:gdLst/>
            <a:ahLst/>
            <a:cxnLst/>
            <a:rect l="l" t="t" r="r" b="b"/>
            <a:pathLst>
              <a:path w="126364">
                <a:moveTo>
                  <a:pt x="0" y="0"/>
                </a:moveTo>
                <a:lnTo>
                  <a:pt x="126225" y="0"/>
                </a:lnTo>
              </a:path>
            </a:pathLst>
          </a:custGeom>
          <a:ln w="36829">
            <a:solidFill>
              <a:srgbClr val="FFFFFF"/>
            </a:solidFill>
          </a:ln>
        </p:spPr>
        <p:txBody>
          <a:bodyPr wrap="square" lIns="0" tIns="0" rIns="0" bIns="0" rtlCol="0"/>
          <a:lstStyle/>
          <a:p>
            <a:endParaRPr/>
          </a:p>
        </p:txBody>
      </p:sp>
      <p:sp>
        <p:nvSpPr>
          <p:cNvPr id="100" name="object 100"/>
          <p:cNvSpPr/>
          <p:nvPr/>
        </p:nvSpPr>
        <p:spPr>
          <a:xfrm>
            <a:off x="4880178" y="5093639"/>
            <a:ext cx="27940" cy="20320"/>
          </a:xfrm>
          <a:custGeom>
            <a:avLst/>
            <a:gdLst/>
            <a:ahLst/>
            <a:cxnLst/>
            <a:rect l="l" t="t" r="r" b="b"/>
            <a:pathLst>
              <a:path w="27939" h="20320">
                <a:moveTo>
                  <a:pt x="0" y="20320"/>
                </a:moveTo>
                <a:lnTo>
                  <a:pt x="27381" y="20320"/>
                </a:lnTo>
                <a:lnTo>
                  <a:pt x="27381" y="0"/>
                </a:lnTo>
                <a:lnTo>
                  <a:pt x="0" y="0"/>
                </a:lnTo>
                <a:lnTo>
                  <a:pt x="0" y="20320"/>
                </a:lnTo>
                <a:close/>
              </a:path>
            </a:pathLst>
          </a:custGeom>
          <a:solidFill>
            <a:srgbClr val="FFFFFF"/>
          </a:solidFill>
        </p:spPr>
        <p:txBody>
          <a:bodyPr wrap="square" lIns="0" tIns="0" rIns="0" bIns="0" rtlCol="0"/>
          <a:lstStyle/>
          <a:p>
            <a:endParaRPr/>
          </a:p>
        </p:txBody>
      </p:sp>
      <p:sp>
        <p:nvSpPr>
          <p:cNvPr id="101" name="object 101"/>
          <p:cNvSpPr/>
          <p:nvPr/>
        </p:nvSpPr>
        <p:spPr>
          <a:xfrm>
            <a:off x="4880178"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02" name="object 102"/>
          <p:cNvSpPr/>
          <p:nvPr/>
        </p:nvSpPr>
        <p:spPr>
          <a:xfrm>
            <a:off x="4932959" y="5094185"/>
            <a:ext cx="13970" cy="19685"/>
          </a:xfrm>
          <a:custGeom>
            <a:avLst/>
            <a:gdLst/>
            <a:ahLst/>
            <a:cxnLst/>
            <a:rect l="l" t="t" r="r" b="b"/>
            <a:pathLst>
              <a:path w="13970" h="19685">
                <a:moveTo>
                  <a:pt x="13817" y="0"/>
                </a:moveTo>
                <a:lnTo>
                  <a:pt x="0" y="0"/>
                </a:lnTo>
                <a:lnTo>
                  <a:pt x="0" y="19469"/>
                </a:lnTo>
                <a:lnTo>
                  <a:pt x="13817" y="19469"/>
                </a:lnTo>
                <a:lnTo>
                  <a:pt x="13817" y="0"/>
                </a:lnTo>
                <a:close/>
              </a:path>
            </a:pathLst>
          </a:custGeom>
          <a:solidFill>
            <a:srgbClr val="FFFFFF"/>
          </a:solidFill>
        </p:spPr>
        <p:txBody>
          <a:bodyPr wrap="square" lIns="0" tIns="0" rIns="0" bIns="0" rtlCol="0"/>
          <a:lstStyle/>
          <a:p>
            <a:endParaRPr/>
          </a:p>
        </p:txBody>
      </p:sp>
      <p:sp>
        <p:nvSpPr>
          <p:cNvPr id="103" name="object 103"/>
          <p:cNvSpPr/>
          <p:nvPr/>
        </p:nvSpPr>
        <p:spPr>
          <a:xfrm>
            <a:off x="4972177" y="5094185"/>
            <a:ext cx="34290" cy="19685"/>
          </a:xfrm>
          <a:custGeom>
            <a:avLst/>
            <a:gdLst/>
            <a:ahLst/>
            <a:cxnLst/>
            <a:rect l="l" t="t" r="r" b="b"/>
            <a:pathLst>
              <a:path w="34289" h="19685">
                <a:moveTo>
                  <a:pt x="34226" y="0"/>
                </a:moveTo>
                <a:lnTo>
                  <a:pt x="0" y="0"/>
                </a:lnTo>
                <a:lnTo>
                  <a:pt x="0" y="19469"/>
                </a:lnTo>
                <a:lnTo>
                  <a:pt x="34226" y="19469"/>
                </a:lnTo>
                <a:lnTo>
                  <a:pt x="34226" y="0"/>
                </a:lnTo>
                <a:close/>
              </a:path>
            </a:pathLst>
          </a:custGeom>
          <a:solidFill>
            <a:srgbClr val="FFFFFF"/>
          </a:solidFill>
        </p:spPr>
        <p:txBody>
          <a:bodyPr wrap="square" lIns="0" tIns="0" rIns="0" bIns="0" rtlCol="0"/>
          <a:lstStyle/>
          <a:p>
            <a:endParaRPr/>
          </a:p>
        </p:txBody>
      </p:sp>
      <p:sp>
        <p:nvSpPr>
          <p:cNvPr id="104" name="object 104"/>
          <p:cNvSpPr/>
          <p:nvPr/>
        </p:nvSpPr>
        <p:spPr>
          <a:xfrm>
            <a:off x="2228818"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05" name="object 105"/>
          <p:cNvSpPr/>
          <p:nvPr/>
        </p:nvSpPr>
        <p:spPr>
          <a:xfrm>
            <a:off x="3876536" y="5019333"/>
            <a:ext cx="191135" cy="132080"/>
          </a:xfrm>
          <a:custGeom>
            <a:avLst/>
            <a:gdLst/>
            <a:ahLst/>
            <a:cxnLst/>
            <a:rect l="l" t="t" r="r" b="b"/>
            <a:pathLst>
              <a:path w="191135" h="132079">
                <a:moveTo>
                  <a:pt x="158115" y="64769"/>
                </a:moveTo>
                <a:lnTo>
                  <a:pt x="32727" y="64769"/>
                </a:lnTo>
                <a:lnTo>
                  <a:pt x="32727" y="131546"/>
                </a:lnTo>
                <a:lnTo>
                  <a:pt x="158115" y="131546"/>
                </a:lnTo>
                <a:lnTo>
                  <a:pt x="158115" y="90512"/>
                </a:lnTo>
                <a:lnTo>
                  <a:pt x="57619" y="90512"/>
                </a:lnTo>
                <a:lnTo>
                  <a:pt x="57619" y="72567"/>
                </a:lnTo>
                <a:lnTo>
                  <a:pt x="158115" y="72567"/>
                </a:lnTo>
                <a:lnTo>
                  <a:pt x="158115" y="64769"/>
                </a:lnTo>
                <a:close/>
              </a:path>
              <a:path w="191135" h="132079">
                <a:moveTo>
                  <a:pt x="110096" y="72567"/>
                </a:moveTo>
                <a:lnTo>
                  <a:pt x="80733" y="72567"/>
                </a:lnTo>
                <a:lnTo>
                  <a:pt x="80733" y="90512"/>
                </a:lnTo>
                <a:lnTo>
                  <a:pt x="110096" y="90512"/>
                </a:lnTo>
                <a:lnTo>
                  <a:pt x="110096" y="72567"/>
                </a:lnTo>
                <a:close/>
              </a:path>
              <a:path w="191135" h="132079">
                <a:moveTo>
                  <a:pt x="158115" y="72567"/>
                </a:moveTo>
                <a:lnTo>
                  <a:pt x="133210" y="72567"/>
                </a:lnTo>
                <a:lnTo>
                  <a:pt x="133210" y="90512"/>
                </a:lnTo>
                <a:lnTo>
                  <a:pt x="158115" y="90512"/>
                </a:lnTo>
                <a:lnTo>
                  <a:pt x="158115" y="72567"/>
                </a:lnTo>
                <a:close/>
              </a:path>
              <a:path w="191135" h="132079">
                <a:moveTo>
                  <a:pt x="158115" y="41732"/>
                </a:moveTo>
                <a:lnTo>
                  <a:pt x="32727" y="41732"/>
                </a:lnTo>
                <a:lnTo>
                  <a:pt x="32727" y="42557"/>
                </a:lnTo>
                <a:lnTo>
                  <a:pt x="0" y="64769"/>
                </a:lnTo>
                <a:lnTo>
                  <a:pt x="190830" y="64769"/>
                </a:lnTo>
                <a:lnTo>
                  <a:pt x="158115" y="42557"/>
                </a:lnTo>
                <a:lnTo>
                  <a:pt x="158115" y="41732"/>
                </a:lnTo>
                <a:close/>
              </a:path>
              <a:path w="191135"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06" name="object 106"/>
          <p:cNvSpPr/>
          <p:nvPr/>
        </p:nvSpPr>
        <p:spPr>
          <a:xfrm>
            <a:off x="303569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7" name="object 107"/>
          <p:cNvSpPr/>
          <p:nvPr/>
        </p:nvSpPr>
        <p:spPr>
          <a:xfrm>
            <a:off x="5107731"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8" name="object 108"/>
          <p:cNvSpPr/>
          <p:nvPr/>
        </p:nvSpPr>
        <p:spPr>
          <a:xfrm>
            <a:off x="4278889" y="4954000"/>
            <a:ext cx="191135" cy="197485"/>
          </a:xfrm>
          <a:custGeom>
            <a:avLst/>
            <a:gdLst/>
            <a:ahLst/>
            <a:cxnLst/>
            <a:rect l="l" t="t" r="r" b="b"/>
            <a:pathLst>
              <a:path w="191135" h="197485">
                <a:moveTo>
                  <a:pt x="158115" y="34175"/>
                </a:moveTo>
                <a:lnTo>
                  <a:pt x="32727" y="34175"/>
                </a:lnTo>
                <a:lnTo>
                  <a:pt x="32727" y="196875"/>
                </a:lnTo>
                <a:lnTo>
                  <a:pt x="158115" y="196875"/>
                </a:lnTo>
                <a:lnTo>
                  <a:pt x="158115" y="178638"/>
                </a:lnTo>
                <a:lnTo>
                  <a:pt x="64960" y="178638"/>
                </a:lnTo>
                <a:lnTo>
                  <a:pt x="64960" y="160693"/>
                </a:lnTo>
                <a:lnTo>
                  <a:pt x="158115" y="160693"/>
                </a:lnTo>
                <a:lnTo>
                  <a:pt x="158115" y="151333"/>
                </a:lnTo>
                <a:lnTo>
                  <a:pt x="64960" y="151333"/>
                </a:lnTo>
                <a:lnTo>
                  <a:pt x="64960" y="133388"/>
                </a:lnTo>
                <a:lnTo>
                  <a:pt x="158115" y="133388"/>
                </a:lnTo>
                <a:lnTo>
                  <a:pt x="158115" y="124231"/>
                </a:lnTo>
                <a:lnTo>
                  <a:pt x="64960" y="124231"/>
                </a:lnTo>
                <a:lnTo>
                  <a:pt x="64960" y="106286"/>
                </a:lnTo>
                <a:lnTo>
                  <a:pt x="158115" y="106286"/>
                </a:lnTo>
                <a:lnTo>
                  <a:pt x="158115" y="96748"/>
                </a:lnTo>
                <a:lnTo>
                  <a:pt x="64960" y="96748"/>
                </a:lnTo>
                <a:lnTo>
                  <a:pt x="64960" y="78803"/>
                </a:lnTo>
                <a:lnTo>
                  <a:pt x="158115" y="78803"/>
                </a:lnTo>
                <a:lnTo>
                  <a:pt x="158115" y="69443"/>
                </a:lnTo>
                <a:lnTo>
                  <a:pt x="64960" y="69443"/>
                </a:lnTo>
                <a:lnTo>
                  <a:pt x="64960" y="51498"/>
                </a:lnTo>
                <a:lnTo>
                  <a:pt x="158115" y="51498"/>
                </a:lnTo>
                <a:lnTo>
                  <a:pt x="158115" y="34175"/>
                </a:lnTo>
                <a:close/>
              </a:path>
              <a:path w="191135" h="197485">
                <a:moveTo>
                  <a:pt x="102755" y="160693"/>
                </a:moveTo>
                <a:lnTo>
                  <a:pt x="88074" y="160693"/>
                </a:lnTo>
                <a:lnTo>
                  <a:pt x="88074" y="178638"/>
                </a:lnTo>
                <a:lnTo>
                  <a:pt x="102755" y="178638"/>
                </a:lnTo>
                <a:lnTo>
                  <a:pt x="102755" y="160693"/>
                </a:lnTo>
                <a:close/>
              </a:path>
              <a:path w="191135" h="197485">
                <a:moveTo>
                  <a:pt x="158115" y="160693"/>
                </a:moveTo>
                <a:lnTo>
                  <a:pt x="125869" y="160693"/>
                </a:lnTo>
                <a:lnTo>
                  <a:pt x="125869" y="178638"/>
                </a:lnTo>
                <a:lnTo>
                  <a:pt x="158115" y="178638"/>
                </a:lnTo>
                <a:lnTo>
                  <a:pt x="158115" y="160693"/>
                </a:lnTo>
                <a:close/>
              </a:path>
              <a:path w="191135" h="197485">
                <a:moveTo>
                  <a:pt x="102755" y="133388"/>
                </a:moveTo>
                <a:lnTo>
                  <a:pt x="88074" y="133388"/>
                </a:lnTo>
                <a:lnTo>
                  <a:pt x="88074" y="151333"/>
                </a:lnTo>
                <a:lnTo>
                  <a:pt x="102755" y="151333"/>
                </a:lnTo>
                <a:lnTo>
                  <a:pt x="102755" y="133388"/>
                </a:lnTo>
                <a:close/>
              </a:path>
              <a:path w="191135" h="197485">
                <a:moveTo>
                  <a:pt x="158115" y="133388"/>
                </a:moveTo>
                <a:lnTo>
                  <a:pt x="125869" y="133388"/>
                </a:lnTo>
                <a:lnTo>
                  <a:pt x="125869" y="151333"/>
                </a:lnTo>
                <a:lnTo>
                  <a:pt x="158115" y="151333"/>
                </a:lnTo>
                <a:lnTo>
                  <a:pt x="158115" y="133388"/>
                </a:lnTo>
                <a:close/>
              </a:path>
              <a:path w="191135" h="197485">
                <a:moveTo>
                  <a:pt x="102755" y="106286"/>
                </a:moveTo>
                <a:lnTo>
                  <a:pt x="88074" y="106286"/>
                </a:lnTo>
                <a:lnTo>
                  <a:pt x="88074" y="124231"/>
                </a:lnTo>
                <a:lnTo>
                  <a:pt x="102755" y="124231"/>
                </a:lnTo>
                <a:lnTo>
                  <a:pt x="102755" y="106286"/>
                </a:lnTo>
                <a:close/>
              </a:path>
              <a:path w="191135" h="197485">
                <a:moveTo>
                  <a:pt x="158115" y="106286"/>
                </a:moveTo>
                <a:lnTo>
                  <a:pt x="125869" y="106286"/>
                </a:lnTo>
                <a:lnTo>
                  <a:pt x="125869" y="124231"/>
                </a:lnTo>
                <a:lnTo>
                  <a:pt x="158115" y="124231"/>
                </a:lnTo>
                <a:lnTo>
                  <a:pt x="158115" y="106286"/>
                </a:lnTo>
                <a:close/>
              </a:path>
              <a:path w="191135" h="197485">
                <a:moveTo>
                  <a:pt x="102755" y="78803"/>
                </a:moveTo>
                <a:lnTo>
                  <a:pt x="88074" y="78803"/>
                </a:lnTo>
                <a:lnTo>
                  <a:pt x="88074" y="96748"/>
                </a:lnTo>
                <a:lnTo>
                  <a:pt x="102755" y="96748"/>
                </a:lnTo>
                <a:lnTo>
                  <a:pt x="102755" y="78803"/>
                </a:lnTo>
                <a:close/>
              </a:path>
              <a:path w="191135" h="197485">
                <a:moveTo>
                  <a:pt x="158115" y="78803"/>
                </a:moveTo>
                <a:lnTo>
                  <a:pt x="125869" y="78803"/>
                </a:lnTo>
                <a:lnTo>
                  <a:pt x="125869" y="96748"/>
                </a:lnTo>
                <a:lnTo>
                  <a:pt x="158115" y="96748"/>
                </a:lnTo>
                <a:lnTo>
                  <a:pt x="158115" y="78803"/>
                </a:lnTo>
                <a:close/>
              </a:path>
              <a:path w="191135" h="197485">
                <a:moveTo>
                  <a:pt x="102755" y="51498"/>
                </a:moveTo>
                <a:lnTo>
                  <a:pt x="88074" y="51498"/>
                </a:lnTo>
                <a:lnTo>
                  <a:pt x="88074" y="69443"/>
                </a:lnTo>
                <a:lnTo>
                  <a:pt x="102755" y="69443"/>
                </a:lnTo>
                <a:lnTo>
                  <a:pt x="102755" y="51498"/>
                </a:lnTo>
                <a:close/>
              </a:path>
              <a:path w="191135" h="197485">
                <a:moveTo>
                  <a:pt x="158115" y="51498"/>
                </a:moveTo>
                <a:lnTo>
                  <a:pt x="125869" y="51498"/>
                </a:lnTo>
                <a:lnTo>
                  <a:pt x="125869" y="69443"/>
                </a:lnTo>
                <a:lnTo>
                  <a:pt x="158115" y="69443"/>
                </a:lnTo>
                <a:lnTo>
                  <a:pt x="158115" y="51498"/>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09" name="object 109"/>
          <p:cNvSpPr/>
          <p:nvPr/>
        </p:nvSpPr>
        <p:spPr>
          <a:xfrm>
            <a:off x="2921302" y="4994475"/>
            <a:ext cx="126364" cy="156845"/>
          </a:xfrm>
          <a:custGeom>
            <a:avLst/>
            <a:gdLst/>
            <a:ahLst/>
            <a:cxnLst/>
            <a:rect l="l" t="t" r="r" b="b"/>
            <a:pathLst>
              <a:path w="126364" h="156845">
                <a:moveTo>
                  <a:pt x="63118"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8"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10" name="object 110"/>
          <p:cNvSpPr/>
          <p:nvPr/>
        </p:nvSpPr>
        <p:spPr>
          <a:xfrm>
            <a:off x="4993337" y="4994475"/>
            <a:ext cx="126364" cy="156845"/>
          </a:xfrm>
          <a:custGeom>
            <a:avLst/>
            <a:gdLst/>
            <a:ahLst/>
            <a:cxnLst/>
            <a:rect l="l" t="t" r="r" b="b"/>
            <a:pathLst>
              <a:path w="126364" h="156845">
                <a:moveTo>
                  <a:pt x="63119" y="0"/>
                </a:moveTo>
                <a:lnTo>
                  <a:pt x="0" y="24853"/>
                </a:lnTo>
                <a:lnTo>
                  <a:pt x="0" y="156400"/>
                </a:lnTo>
                <a:lnTo>
                  <a:pt x="126225" y="156400"/>
                </a:lnTo>
                <a:lnTo>
                  <a:pt x="126225" y="113411"/>
                </a:lnTo>
                <a:lnTo>
                  <a:pt x="32651" y="113411"/>
                </a:lnTo>
                <a:lnTo>
                  <a:pt x="32651" y="95465"/>
                </a:lnTo>
                <a:lnTo>
                  <a:pt x="126225" y="95465"/>
                </a:lnTo>
                <a:lnTo>
                  <a:pt x="126225" y="85940"/>
                </a:lnTo>
                <a:lnTo>
                  <a:pt x="32651" y="85940"/>
                </a:lnTo>
                <a:lnTo>
                  <a:pt x="32651" y="67995"/>
                </a:lnTo>
                <a:lnTo>
                  <a:pt x="126225" y="67995"/>
                </a:lnTo>
                <a:lnTo>
                  <a:pt x="126225" y="58635"/>
                </a:lnTo>
                <a:lnTo>
                  <a:pt x="32651" y="58635"/>
                </a:lnTo>
                <a:lnTo>
                  <a:pt x="32651" y="40690"/>
                </a:lnTo>
                <a:lnTo>
                  <a:pt x="126225" y="40690"/>
                </a:lnTo>
                <a:lnTo>
                  <a:pt x="126225" y="24853"/>
                </a:lnTo>
                <a:lnTo>
                  <a:pt x="63119" y="0"/>
                </a:lnTo>
                <a:close/>
              </a:path>
              <a:path w="126364" h="156845">
                <a:moveTo>
                  <a:pt x="70459" y="95465"/>
                </a:moveTo>
                <a:lnTo>
                  <a:pt x="55765" y="95465"/>
                </a:lnTo>
                <a:lnTo>
                  <a:pt x="55765" y="113411"/>
                </a:lnTo>
                <a:lnTo>
                  <a:pt x="70459" y="113411"/>
                </a:lnTo>
                <a:lnTo>
                  <a:pt x="70459" y="95465"/>
                </a:lnTo>
                <a:close/>
              </a:path>
              <a:path w="126364" h="156845">
                <a:moveTo>
                  <a:pt x="126225" y="95465"/>
                </a:moveTo>
                <a:lnTo>
                  <a:pt x="93573" y="95465"/>
                </a:lnTo>
                <a:lnTo>
                  <a:pt x="93573" y="113411"/>
                </a:lnTo>
                <a:lnTo>
                  <a:pt x="126225" y="113411"/>
                </a:lnTo>
                <a:lnTo>
                  <a:pt x="126225" y="95465"/>
                </a:lnTo>
                <a:close/>
              </a:path>
              <a:path w="126364" h="156845">
                <a:moveTo>
                  <a:pt x="70459" y="67995"/>
                </a:moveTo>
                <a:lnTo>
                  <a:pt x="55765" y="67995"/>
                </a:lnTo>
                <a:lnTo>
                  <a:pt x="55765" y="85940"/>
                </a:lnTo>
                <a:lnTo>
                  <a:pt x="70459" y="85940"/>
                </a:lnTo>
                <a:lnTo>
                  <a:pt x="70459" y="67995"/>
                </a:lnTo>
                <a:close/>
              </a:path>
              <a:path w="126364" h="156845">
                <a:moveTo>
                  <a:pt x="126225" y="67995"/>
                </a:moveTo>
                <a:lnTo>
                  <a:pt x="93573" y="67995"/>
                </a:lnTo>
                <a:lnTo>
                  <a:pt x="93573" y="85940"/>
                </a:lnTo>
                <a:lnTo>
                  <a:pt x="126225" y="85940"/>
                </a:lnTo>
                <a:lnTo>
                  <a:pt x="126225" y="67995"/>
                </a:lnTo>
                <a:close/>
              </a:path>
              <a:path w="126364" h="156845">
                <a:moveTo>
                  <a:pt x="70459" y="40690"/>
                </a:moveTo>
                <a:lnTo>
                  <a:pt x="55765" y="40690"/>
                </a:lnTo>
                <a:lnTo>
                  <a:pt x="55765" y="58635"/>
                </a:lnTo>
                <a:lnTo>
                  <a:pt x="70459" y="58635"/>
                </a:lnTo>
                <a:lnTo>
                  <a:pt x="70459" y="40690"/>
                </a:lnTo>
                <a:close/>
              </a:path>
              <a:path w="126364" h="156845">
                <a:moveTo>
                  <a:pt x="126225" y="40690"/>
                </a:moveTo>
                <a:lnTo>
                  <a:pt x="93573" y="40690"/>
                </a:lnTo>
                <a:lnTo>
                  <a:pt x="93573" y="58635"/>
                </a:lnTo>
                <a:lnTo>
                  <a:pt x="126225" y="58635"/>
                </a:lnTo>
                <a:lnTo>
                  <a:pt x="126225" y="40690"/>
                </a:lnTo>
                <a:close/>
              </a:path>
            </a:pathLst>
          </a:custGeom>
          <a:solidFill>
            <a:srgbClr val="FFFFFF"/>
          </a:solidFill>
        </p:spPr>
        <p:txBody>
          <a:bodyPr wrap="square" lIns="0" tIns="0" rIns="0" bIns="0" rtlCol="0"/>
          <a:lstStyle/>
          <a:p>
            <a:endParaRPr/>
          </a:p>
        </p:txBody>
      </p:sp>
      <p:sp>
        <p:nvSpPr>
          <p:cNvPr id="111" name="object 111"/>
          <p:cNvSpPr/>
          <p:nvPr/>
        </p:nvSpPr>
        <p:spPr>
          <a:xfrm>
            <a:off x="4067362" y="4994475"/>
            <a:ext cx="126364" cy="156845"/>
          </a:xfrm>
          <a:custGeom>
            <a:avLst/>
            <a:gdLst/>
            <a:ahLst/>
            <a:cxnLst/>
            <a:rect l="l" t="t" r="r" b="b"/>
            <a:pathLst>
              <a:path w="126364" h="156845">
                <a:moveTo>
                  <a:pt x="63119"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9" y="0"/>
                </a:lnTo>
                <a:close/>
              </a:path>
              <a:path w="126364" h="156845">
                <a:moveTo>
                  <a:pt x="77800" y="89319"/>
                </a:moveTo>
                <a:lnTo>
                  <a:pt x="48425" y="89319"/>
                </a:lnTo>
                <a:lnTo>
                  <a:pt x="48425" y="107264"/>
                </a:lnTo>
                <a:lnTo>
                  <a:pt x="77800" y="107264"/>
                </a:lnTo>
                <a:lnTo>
                  <a:pt x="77800" y="89319"/>
                </a:lnTo>
                <a:close/>
              </a:path>
              <a:path w="126364" h="156845">
                <a:moveTo>
                  <a:pt x="126225" y="89319"/>
                </a:moveTo>
                <a:lnTo>
                  <a:pt x="100914" y="89319"/>
                </a:lnTo>
                <a:lnTo>
                  <a:pt x="100914" y="107264"/>
                </a:lnTo>
                <a:lnTo>
                  <a:pt x="126225" y="107264"/>
                </a:lnTo>
                <a:lnTo>
                  <a:pt x="126225" y="89319"/>
                </a:lnTo>
                <a:close/>
              </a:path>
              <a:path w="126364" h="156845">
                <a:moveTo>
                  <a:pt x="77800" y="48717"/>
                </a:moveTo>
                <a:lnTo>
                  <a:pt x="48425" y="48717"/>
                </a:lnTo>
                <a:lnTo>
                  <a:pt x="48425" y="66662"/>
                </a:lnTo>
                <a:lnTo>
                  <a:pt x="77800" y="66662"/>
                </a:lnTo>
                <a:lnTo>
                  <a:pt x="77800" y="48717"/>
                </a:lnTo>
                <a:close/>
              </a:path>
              <a:path w="126364"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12" name="object 112"/>
          <p:cNvSpPr/>
          <p:nvPr/>
        </p:nvSpPr>
        <p:spPr>
          <a:xfrm>
            <a:off x="4185687" y="5030289"/>
            <a:ext cx="126364" cy="120650"/>
          </a:xfrm>
          <a:custGeom>
            <a:avLst/>
            <a:gdLst/>
            <a:ahLst/>
            <a:cxnLst/>
            <a:rect l="l" t="t" r="r" b="b"/>
            <a:pathLst>
              <a:path w="126364" h="120650">
                <a:moveTo>
                  <a:pt x="63119"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9" y="0"/>
                </a:lnTo>
                <a:close/>
              </a:path>
              <a:path w="126364" h="120650">
                <a:moveTo>
                  <a:pt x="126225" y="60286"/>
                </a:moveTo>
                <a:lnTo>
                  <a:pt x="93014" y="60286"/>
                </a:lnTo>
                <a:lnTo>
                  <a:pt x="93014" y="70853"/>
                </a:lnTo>
                <a:lnTo>
                  <a:pt x="126225" y="70853"/>
                </a:lnTo>
                <a:lnTo>
                  <a:pt x="126225" y="60286"/>
                </a:lnTo>
                <a:close/>
              </a:path>
              <a:path w="126364"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13" name="object 113"/>
          <p:cNvSpPr/>
          <p:nvPr/>
        </p:nvSpPr>
        <p:spPr>
          <a:xfrm>
            <a:off x="2654066" y="4969609"/>
            <a:ext cx="126225" cy="181267"/>
          </a:xfrm>
          <a:prstGeom prst="rect">
            <a:avLst/>
          </a:prstGeom>
          <a:blipFill>
            <a:blip r:embed="rId3" cstate="print"/>
            <a:stretch>
              <a:fillRect/>
            </a:stretch>
          </a:blipFill>
        </p:spPr>
        <p:txBody>
          <a:bodyPr wrap="square" lIns="0" tIns="0" rIns="0" bIns="0" rtlCol="0"/>
          <a:lstStyle/>
          <a:p>
            <a:endParaRPr/>
          </a:p>
        </p:txBody>
      </p:sp>
      <p:sp>
        <p:nvSpPr>
          <p:cNvPr id="114" name="object 114"/>
          <p:cNvSpPr/>
          <p:nvPr/>
        </p:nvSpPr>
        <p:spPr>
          <a:xfrm>
            <a:off x="3481928" y="5019329"/>
            <a:ext cx="126364" cy="132080"/>
          </a:xfrm>
          <a:custGeom>
            <a:avLst/>
            <a:gdLst/>
            <a:ahLst/>
            <a:cxnLst/>
            <a:rect l="l" t="t" r="r" b="b"/>
            <a:pathLst>
              <a:path w="126364"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4" h="132079">
                <a:moveTo>
                  <a:pt x="70459" y="79502"/>
                </a:moveTo>
                <a:lnTo>
                  <a:pt x="55765" y="79502"/>
                </a:lnTo>
                <a:lnTo>
                  <a:pt x="55765" y="97447"/>
                </a:lnTo>
                <a:lnTo>
                  <a:pt x="70459" y="97447"/>
                </a:lnTo>
                <a:lnTo>
                  <a:pt x="70459" y="79502"/>
                </a:lnTo>
                <a:close/>
              </a:path>
              <a:path w="126364" h="132079">
                <a:moveTo>
                  <a:pt x="126225" y="79502"/>
                </a:moveTo>
                <a:lnTo>
                  <a:pt x="93573" y="79502"/>
                </a:lnTo>
                <a:lnTo>
                  <a:pt x="93573" y="97447"/>
                </a:lnTo>
                <a:lnTo>
                  <a:pt x="126225" y="97447"/>
                </a:lnTo>
                <a:lnTo>
                  <a:pt x="126225" y="79502"/>
                </a:lnTo>
                <a:close/>
              </a:path>
              <a:path w="126364" h="132079">
                <a:moveTo>
                  <a:pt x="70459" y="52197"/>
                </a:moveTo>
                <a:lnTo>
                  <a:pt x="55765" y="52197"/>
                </a:lnTo>
                <a:lnTo>
                  <a:pt x="55765" y="70142"/>
                </a:lnTo>
                <a:lnTo>
                  <a:pt x="70459" y="70142"/>
                </a:lnTo>
                <a:lnTo>
                  <a:pt x="70459" y="52197"/>
                </a:lnTo>
                <a:close/>
              </a:path>
              <a:path w="126364"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15" name="object 115"/>
          <p:cNvSpPr/>
          <p:nvPr/>
        </p:nvSpPr>
        <p:spPr>
          <a:xfrm>
            <a:off x="3622154" y="4961836"/>
            <a:ext cx="126364" cy="189230"/>
          </a:xfrm>
          <a:custGeom>
            <a:avLst/>
            <a:gdLst/>
            <a:ahLst/>
            <a:cxnLst/>
            <a:rect l="l" t="t" r="r" b="b"/>
            <a:pathLst>
              <a:path w="126364"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4" h="189229">
                <a:moveTo>
                  <a:pt x="126225" y="135953"/>
                </a:moveTo>
                <a:lnTo>
                  <a:pt x="109626" y="135953"/>
                </a:lnTo>
                <a:lnTo>
                  <a:pt x="109626" y="148018"/>
                </a:lnTo>
                <a:lnTo>
                  <a:pt x="126225" y="148018"/>
                </a:lnTo>
                <a:lnTo>
                  <a:pt x="126225" y="135953"/>
                </a:lnTo>
                <a:close/>
              </a:path>
              <a:path w="126364" h="189229">
                <a:moveTo>
                  <a:pt x="126225" y="110451"/>
                </a:moveTo>
                <a:lnTo>
                  <a:pt x="109626" y="110451"/>
                </a:lnTo>
                <a:lnTo>
                  <a:pt x="109626" y="122516"/>
                </a:lnTo>
                <a:lnTo>
                  <a:pt x="126225" y="122516"/>
                </a:lnTo>
                <a:lnTo>
                  <a:pt x="126225" y="110451"/>
                </a:lnTo>
                <a:close/>
              </a:path>
              <a:path w="126364" h="189229">
                <a:moveTo>
                  <a:pt x="126225" y="84950"/>
                </a:moveTo>
                <a:lnTo>
                  <a:pt x="109626" y="84950"/>
                </a:lnTo>
                <a:lnTo>
                  <a:pt x="109626" y="97015"/>
                </a:lnTo>
                <a:lnTo>
                  <a:pt x="126225" y="97015"/>
                </a:lnTo>
                <a:lnTo>
                  <a:pt x="126225" y="84950"/>
                </a:lnTo>
                <a:close/>
              </a:path>
              <a:path w="126364"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16" name="object 116"/>
          <p:cNvSpPr/>
          <p:nvPr/>
        </p:nvSpPr>
        <p:spPr>
          <a:xfrm>
            <a:off x="4726102" y="4961836"/>
            <a:ext cx="126225" cy="189039"/>
          </a:xfrm>
          <a:prstGeom prst="rect">
            <a:avLst/>
          </a:prstGeom>
          <a:blipFill>
            <a:blip r:embed="rId4" cstate="print"/>
            <a:stretch>
              <a:fillRect/>
            </a:stretch>
          </a:blipFill>
        </p:spPr>
        <p:txBody>
          <a:bodyPr wrap="square" lIns="0" tIns="0" rIns="0" bIns="0" rtlCol="0"/>
          <a:lstStyle/>
          <a:p>
            <a:endParaRPr/>
          </a:p>
        </p:txBody>
      </p:sp>
      <p:sp>
        <p:nvSpPr>
          <p:cNvPr id="117" name="object 117"/>
          <p:cNvSpPr/>
          <p:nvPr/>
        </p:nvSpPr>
        <p:spPr>
          <a:xfrm>
            <a:off x="5477852" y="5129199"/>
            <a:ext cx="92075" cy="0"/>
          </a:xfrm>
          <a:custGeom>
            <a:avLst/>
            <a:gdLst/>
            <a:ahLst/>
            <a:cxnLst/>
            <a:rect l="l" t="t" r="r" b="b"/>
            <a:pathLst>
              <a:path w="92075">
                <a:moveTo>
                  <a:pt x="0" y="0"/>
                </a:moveTo>
                <a:lnTo>
                  <a:pt x="91871" y="0"/>
                </a:lnTo>
              </a:path>
            </a:pathLst>
          </a:custGeom>
          <a:ln w="43180">
            <a:solidFill>
              <a:srgbClr val="FFFFFF"/>
            </a:solidFill>
          </a:ln>
        </p:spPr>
        <p:txBody>
          <a:bodyPr wrap="square" lIns="0" tIns="0" rIns="0" bIns="0" rtlCol="0"/>
          <a:lstStyle/>
          <a:p>
            <a:endParaRPr/>
          </a:p>
        </p:txBody>
      </p:sp>
      <p:sp>
        <p:nvSpPr>
          <p:cNvPr id="118" name="object 118"/>
          <p:cNvSpPr/>
          <p:nvPr/>
        </p:nvSpPr>
        <p:spPr>
          <a:xfrm>
            <a:off x="5477852" y="5061889"/>
            <a:ext cx="24130" cy="45720"/>
          </a:xfrm>
          <a:custGeom>
            <a:avLst/>
            <a:gdLst/>
            <a:ahLst/>
            <a:cxnLst/>
            <a:rect l="l" t="t" r="r" b="b"/>
            <a:pathLst>
              <a:path w="24129" h="45720">
                <a:moveTo>
                  <a:pt x="0" y="45720"/>
                </a:moveTo>
                <a:lnTo>
                  <a:pt x="24015" y="45720"/>
                </a:lnTo>
                <a:lnTo>
                  <a:pt x="24015" y="0"/>
                </a:lnTo>
                <a:lnTo>
                  <a:pt x="0" y="0"/>
                </a:lnTo>
                <a:lnTo>
                  <a:pt x="0" y="45720"/>
                </a:lnTo>
                <a:close/>
              </a:path>
            </a:pathLst>
          </a:custGeom>
          <a:solidFill>
            <a:srgbClr val="FFFFFF"/>
          </a:solidFill>
        </p:spPr>
        <p:txBody>
          <a:bodyPr wrap="square" lIns="0" tIns="0" rIns="0" bIns="0" rtlCol="0"/>
          <a:lstStyle/>
          <a:p>
            <a:endParaRPr/>
          </a:p>
        </p:txBody>
      </p:sp>
      <p:sp>
        <p:nvSpPr>
          <p:cNvPr id="119" name="object 119"/>
          <p:cNvSpPr/>
          <p:nvPr/>
        </p:nvSpPr>
        <p:spPr>
          <a:xfrm>
            <a:off x="5477852" y="5050459"/>
            <a:ext cx="92075" cy="0"/>
          </a:xfrm>
          <a:custGeom>
            <a:avLst/>
            <a:gdLst/>
            <a:ahLst/>
            <a:cxnLst/>
            <a:rect l="l" t="t" r="r" b="b"/>
            <a:pathLst>
              <a:path w="92075">
                <a:moveTo>
                  <a:pt x="0" y="0"/>
                </a:moveTo>
                <a:lnTo>
                  <a:pt x="91871" y="0"/>
                </a:lnTo>
              </a:path>
            </a:pathLst>
          </a:custGeom>
          <a:ln w="22859">
            <a:solidFill>
              <a:srgbClr val="FFFFFF"/>
            </a:solidFill>
          </a:ln>
        </p:spPr>
        <p:txBody>
          <a:bodyPr wrap="square" lIns="0" tIns="0" rIns="0" bIns="0" rtlCol="0"/>
          <a:lstStyle/>
          <a:p>
            <a:endParaRPr/>
          </a:p>
        </p:txBody>
      </p:sp>
      <p:sp>
        <p:nvSpPr>
          <p:cNvPr id="120" name="object 120"/>
          <p:cNvSpPr/>
          <p:nvPr/>
        </p:nvSpPr>
        <p:spPr>
          <a:xfrm>
            <a:off x="5477852" y="4994579"/>
            <a:ext cx="24130" cy="44450"/>
          </a:xfrm>
          <a:custGeom>
            <a:avLst/>
            <a:gdLst/>
            <a:ahLst/>
            <a:cxnLst/>
            <a:rect l="l" t="t" r="r" b="b"/>
            <a:pathLst>
              <a:path w="24129" h="44450">
                <a:moveTo>
                  <a:pt x="0" y="44450"/>
                </a:moveTo>
                <a:lnTo>
                  <a:pt x="24015" y="44450"/>
                </a:lnTo>
                <a:lnTo>
                  <a:pt x="24015" y="0"/>
                </a:lnTo>
                <a:lnTo>
                  <a:pt x="0" y="0"/>
                </a:lnTo>
                <a:lnTo>
                  <a:pt x="0" y="44450"/>
                </a:lnTo>
                <a:close/>
              </a:path>
            </a:pathLst>
          </a:custGeom>
          <a:solidFill>
            <a:srgbClr val="FFFFFF"/>
          </a:solidFill>
        </p:spPr>
        <p:txBody>
          <a:bodyPr wrap="square" lIns="0" tIns="0" rIns="0" bIns="0" rtlCol="0"/>
          <a:lstStyle/>
          <a:p>
            <a:endParaRPr/>
          </a:p>
        </p:txBody>
      </p:sp>
      <p:sp>
        <p:nvSpPr>
          <p:cNvPr id="121" name="object 121"/>
          <p:cNvSpPr/>
          <p:nvPr/>
        </p:nvSpPr>
        <p:spPr>
          <a:xfrm>
            <a:off x="5477852" y="4986959"/>
            <a:ext cx="92075" cy="0"/>
          </a:xfrm>
          <a:custGeom>
            <a:avLst/>
            <a:gdLst/>
            <a:ahLst/>
            <a:cxnLst/>
            <a:rect l="l" t="t" r="r" b="b"/>
            <a:pathLst>
              <a:path w="92075">
                <a:moveTo>
                  <a:pt x="0" y="0"/>
                </a:moveTo>
                <a:lnTo>
                  <a:pt x="91871" y="0"/>
                </a:lnTo>
              </a:path>
            </a:pathLst>
          </a:custGeom>
          <a:ln w="15240">
            <a:solidFill>
              <a:srgbClr val="FFFFFF"/>
            </a:solidFill>
          </a:ln>
        </p:spPr>
        <p:txBody>
          <a:bodyPr wrap="square" lIns="0" tIns="0" rIns="0" bIns="0" rtlCol="0"/>
          <a:lstStyle/>
          <a:p>
            <a:endParaRPr/>
          </a:p>
        </p:txBody>
      </p:sp>
      <p:sp>
        <p:nvSpPr>
          <p:cNvPr id="122" name="object 122"/>
          <p:cNvSpPr/>
          <p:nvPr/>
        </p:nvSpPr>
        <p:spPr>
          <a:xfrm>
            <a:off x="5515533" y="5062410"/>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3" name="object 123"/>
          <p:cNvSpPr/>
          <p:nvPr/>
        </p:nvSpPr>
        <p:spPr>
          <a:xfrm>
            <a:off x="5542978" y="5062410"/>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4" name="object 124"/>
          <p:cNvSpPr/>
          <p:nvPr/>
        </p:nvSpPr>
        <p:spPr>
          <a:xfrm>
            <a:off x="5515533" y="4994008"/>
            <a:ext cx="13970" cy="45720"/>
          </a:xfrm>
          <a:custGeom>
            <a:avLst/>
            <a:gdLst/>
            <a:ahLst/>
            <a:cxnLst/>
            <a:rect l="l" t="t" r="r" b="b"/>
            <a:pathLst>
              <a:path w="13970" h="45720">
                <a:moveTo>
                  <a:pt x="13779" y="0"/>
                </a:moveTo>
                <a:lnTo>
                  <a:pt x="0" y="0"/>
                </a:lnTo>
                <a:lnTo>
                  <a:pt x="0" y="45478"/>
                </a:lnTo>
                <a:lnTo>
                  <a:pt x="13779" y="45478"/>
                </a:lnTo>
                <a:lnTo>
                  <a:pt x="13779" y="0"/>
                </a:lnTo>
                <a:close/>
              </a:path>
            </a:pathLst>
          </a:custGeom>
          <a:solidFill>
            <a:srgbClr val="FFFFFF"/>
          </a:solidFill>
        </p:spPr>
        <p:txBody>
          <a:bodyPr wrap="square" lIns="0" tIns="0" rIns="0" bIns="0" rtlCol="0"/>
          <a:lstStyle/>
          <a:p>
            <a:endParaRPr/>
          </a:p>
        </p:txBody>
      </p:sp>
      <p:sp>
        <p:nvSpPr>
          <p:cNvPr id="125" name="object 125"/>
          <p:cNvSpPr/>
          <p:nvPr/>
        </p:nvSpPr>
        <p:spPr>
          <a:xfrm>
            <a:off x="5542978" y="4994008"/>
            <a:ext cx="13335" cy="45720"/>
          </a:xfrm>
          <a:custGeom>
            <a:avLst/>
            <a:gdLst/>
            <a:ahLst/>
            <a:cxnLst/>
            <a:rect l="l" t="t" r="r" b="b"/>
            <a:pathLst>
              <a:path w="13335" h="45720">
                <a:moveTo>
                  <a:pt x="13004" y="0"/>
                </a:moveTo>
                <a:lnTo>
                  <a:pt x="0" y="0"/>
                </a:lnTo>
                <a:lnTo>
                  <a:pt x="0" y="45478"/>
                </a:lnTo>
                <a:lnTo>
                  <a:pt x="13004" y="45478"/>
                </a:lnTo>
                <a:lnTo>
                  <a:pt x="13004" y="0"/>
                </a:lnTo>
                <a:close/>
              </a:path>
            </a:pathLst>
          </a:custGeom>
          <a:solidFill>
            <a:srgbClr val="FFFFFF"/>
          </a:solidFill>
        </p:spPr>
        <p:txBody>
          <a:bodyPr wrap="square" lIns="0" tIns="0" rIns="0" bIns="0" rtlCol="0"/>
          <a:lstStyle/>
          <a:p>
            <a:endParaRPr/>
          </a:p>
        </p:txBody>
      </p:sp>
      <p:sp>
        <p:nvSpPr>
          <p:cNvPr id="126" name="object 126"/>
          <p:cNvSpPr/>
          <p:nvPr/>
        </p:nvSpPr>
        <p:spPr>
          <a:xfrm>
            <a:off x="7549895" y="4978933"/>
            <a:ext cx="92075" cy="172085"/>
          </a:xfrm>
          <a:custGeom>
            <a:avLst/>
            <a:gdLst/>
            <a:ahLst/>
            <a:cxnLst/>
            <a:rect l="l" t="t" r="r" b="b"/>
            <a:pathLst>
              <a:path w="92075" h="172085">
                <a:moveTo>
                  <a:pt x="91871" y="0"/>
                </a:moveTo>
                <a:lnTo>
                  <a:pt x="0" y="0"/>
                </a:lnTo>
                <a:lnTo>
                  <a:pt x="0" y="171945"/>
                </a:lnTo>
                <a:lnTo>
                  <a:pt x="91871" y="171945"/>
                </a:lnTo>
                <a:lnTo>
                  <a:pt x="91871" y="117932"/>
                </a:lnTo>
                <a:lnTo>
                  <a:pt x="22288" y="117932"/>
                </a:lnTo>
                <a:lnTo>
                  <a:pt x="17106" y="112521"/>
                </a:lnTo>
                <a:lnTo>
                  <a:pt x="17106" y="99161"/>
                </a:lnTo>
                <a:lnTo>
                  <a:pt x="22288" y="93738"/>
                </a:lnTo>
                <a:lnTo>
                  <a:pt x="91871" y="93738"/>
                </a:lnTo>
                <a:lnTo>
                  <a:pt x="91871" y="82207"/>
                </a:lnTo>
                <a:lnTo>
                  <a:pt x="22288" y="82207"/>
                </a:lnTo>
                <a:lnTo>
                  <a:pt x="17106" y="76784"/>
                </a:lnTo>
                <a:lnTo>
                  <a:pt x="17106" y="63423"/>
                </a:lnTo>
                <a:lnTo>
                  <a:pt x="22288" y="58000"/>
                </a:lnTo>
                <a:lnTo>
                  <a:pt x="91871" y="58000"/>
                </a:lnTo>
                <a:lnTo>
                  <a:pt x="91871" y="48920"/>
                </a:lnTo>
                <a:lnTo>
                  <a:pt x="22288" y="48920"/>
                </a:lnTo>
                <a:lnTo>
                  <a:pt x="17106" y="43510"/>
                </a:lnTo>
                <a:lnTo>
                  <a:pt x="17106" y="30137"/>
                </a:lnTo>
                <a:lnTo>
                  <a:pt x="22288" y="24726"/>
                </a:lnTo>
                <a:lnTo>
                  <a:pt x="91871" y="24726"/>
                </a:lnTo>
                <a:lnTo>
                  <a:pt x="91871" y="0"/>
                </a:lnTo>
                <a:close/>
              </a:path>
              <a:path w="92075" h="172085">
                <a:moveTo>
                  <a:pt x="56819" y="93738"/>
                </a:moveTo>
                <a:lnTo>
                  <a:pt x="35051" y="93738"/>
                </a:lnTo>
                <a:lnTo>
                  <a:pt x="40220" y="99161"/>
                </a:lnTo>
                <a:lnTo>
                  <a:pt x="40220" y="112521"/>
                </a:lnTo>
                <a:lnTo>
                  <a:pt x="35051" y="117932"/>
                </a:lnTo>
                <a:lnTo>
                  <a:pt x="56819" y="117932"/>
                </a:lnTo>
                <a:lnTo>
                  <a:pt x="51650" y="112521"/>
                </a:lnTo>
                <a:lnTo>
                  <a:pt x="51650" y="99161"/>
                </a:lnTo>
                <a:lnTo>
                  <a:pt x="56819" y="93738"/>
                </a:lnTo>
                <a:close/>
              </a:path>
              <a:path w="92075" h="172085">
                <a:moveTo>
                  <a:pt x="91871" y="93738"/>
                </a:moveTo>
                <a:lnTo>
                  <a:pt x="69583" y="93738"/>
                </a:lnTo>
                <a:lnTo>
                  <a:pt x="74752" y="99161"/>
                </a:lnTo>
                <a:lnTo>
                  <a:pt x="74752" y="112521"/>
                </a:lnTo>
                <a:lnTo>
                  <a:pt x="69583" y="117932"/>
                </a:lnTo>
                <a:lnTo>
                  <a:pt x="91871" y="117932"/>
                </a:lnTo>
                <a:lnTo>
                  <a:pt x="91871" y="93738"/>
                </a:lnTo>
                <a:close/>
              </a:path>
              <a:path w="92075" h="172085">
                <a:moveTo>
                  <a:pt x="56819" y="58000"/>
                </a:moveTo>
                <a:lnTo>
                  <a:pt x="35051" y="58000"/>
                </a:lnTo>
                <a:lnTo>
                  <a:pt x="40220" y="63423"/>
                </a:lnTo>
                <a:lnTo>
                  <a:pt x="40220" y="76784"/>
                </a:lnTo>
                <a:lnTo>
                  <a:pt x="35051" y="82207"/>
                </a:lnTo>
                <a:lnTo>
                  <a:pt x="56819" y="82207"/>
                </a:lnTo>
                <a:lnTo>
                  <a:pt x="51650" y="76784"/>
                </a:lnTo>
                <a:lnTo>
                  <a:pt x="51650" y="63423"/>
                </a:lnTo>
                <a:lnTo>
                  <a:pt x="56819" y="58000"/>
                </a:lnTo>
                <a:close/>
              </a:path>
              <a:path w="92075" h="172085">
                <a:moveTo>
                  <a:pt x="91871" y="58000"/>
                </a:moveTo>
                <a:lnTo>
                  <a:pt x="69583" y="58000"/>
                </a:lnTo>
                <a:lnTo>
                  <a:pt x="74752" y="63423"/>
                </a:lnTo>
                <a:lnTo>
                  <a:pt x="74752" y="76784"/>
                </a:lnTo>
                <a:lnTo>
                  <a:pt x="69583" y="82207"/>
                </a:lnTo>
                <a:lnTo>
                  <a:pt x="91871" y="82207"/>
                </a:lnTo>
                <a:lnTo>
                  <a:pt x="91871" y="58000"/>
                </a:lnTo>
                <a:close/>
              </a:path>
              <a:path w="92075" h="172085">
                <a:moveTo>
                  <a:pt x="56819" y="24726"/>
                </a:moveTo>
                <a:lnTo>
                  <a:pt x="35051" y="24726"/>
                </a:lnTo>
                <a:lnTo>
                  <a:pt x="40220" y="30137"/>
                </a:lnTo>
                <a:lnTo>
                  <a:pt x="40220" y="43510"/>
                </a:lnTo>
                <a:lnTo>
                  <a:pt x="35051" y="48920"/>
                </a:lnTo>
                <a:lnTo>
                  <a:pt x="56819" y="48920"/>
                </a:lnTo>
                <a:lnTo>
                  <a:pt x="51650" y="43510"/>
                </a:lnTo>
                <a:lnTo>
                  <a:pt x="51650" y="30137"/>
                </a:lnTo>
                <a:lnTo>
                  <a:pt x="56819" y="24726"/>
                </a:lnTo>
                <a:close/>
              </a:path>
              <a:path w="92075" h="172085">
                <a:moveTo>
                  <a:pt x="91871" y="24726"/>
                </a:moveTo>
                <a:lnTo>
                  <a:pt x="69583" y="24726"/>
                </a:lnTo>
                <a:lnTo>
                  <a:pt x="74752" y="30137"/>
                </a:lnTo>
                <a:lnTo>
                  <a:pt x="74752" y="43510"/>
                </a:lnTo>
                <a:lnTo>
                  <a:pt x="69583" y="48920"/>
                </a:lnTo>
                <a:lnTo>
                  <a:pt x="91871" y="48920"/>
                </a:lnTo>
                <a:lnTo>
                  <a:pt x="91871" y="24726"/>
                </a:lnTo>
                <a:close/>
              </a:path>
            </a:pathLst>
          </a:custGeom>
          <a:solidFill>
            <a:srgbClr val="FFFFFF"/>
          </a:solidFill>
        </p:spPr>
        <p:txBody>
          <a:bodyPr wrap="square" lIns="0" tIns="0" rIns="0" bIns="0" rtlCol="0"/>
          <a:lstStyle/>
          <a:p>
            <a:endParaRPr/>
          </a:p>
        </p:txBody>
      </p:sp>
      <p:sp>
        <p:nvSpPr>
          <p:cNvPr id="127" name="object 127"/>
          <p:cNvSpPr/>
          <p:nvPr/>
        </p:nvSpPr>
        <p:spPr>
          <a:xfrm>
            <a:off x="6420726" y="5129834"/>
            <a:ext cx="85725" cy="0"/>
          </a:xfrm>
          <a:custGeom>
            <a:avLst/>
            <a:gdLst/>
            <a:ahLst/>
            <a:cxnLst/>
            <a:rect l="l" t="t" r="r" b="b"/>
            <a:pathLst>
              <a:path w="85725">
                <a:moveTo>
                  <a:pt x="0" y="0"/>
                </a:moveTo>
                <a:lnTo>
                  <a:pt x="85280" y="0"/>
                </a:lnTo>
              </a:path>
            </a:pathLst>
          </a:custGeom>
          <a:ln w="41909">
            <a:solidFill>
              <a:srgbClr val="FFFFFF"/>
            </a:solidFill>
          </a:ln>
        </p:spPr>
        <p:txBody>
          <a:bodyPr wrap="square" lIns="0" tIns="0" rIns="0" bIns="0" rtlCol="0"/>
          <a:lstStyle/>
          <a:p>
            <a:endParaRPr/>
          </a:p>
        </p:txBody>
      </p:sp>
      <p:sp>
        <p:nvSpPr>
          <p:cNvPr id="128" name="object 128"/>
          <p:cNvSpPr/>
          <p:nvPr/>
        </p:nvSpPr>
        <p:spPr>
          <a:xfrm>
            <a:off x="6415989" y="509109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29" name="object 129"/>
          <p:cNvSpPr/>
          <p:nvPr/>
        </p:nvSpPr>
        <p:spPr>
          <a:xfrm>
            <a:off x="6415989"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0" name="object 130"/>
          <p:cNvSpPr/>
          <p:nvPr/>
        </p:nvSpPr>
        <p:spPr>
          <a:xfrm>
            <a:off x="6415989" y="5069509"/>
            <a:ext cx="19685" cy="17780"/>
          </a:xfrm>
          <a:custGeom>
            <a:avLst/>
            <a:gdLst/>
            <a:ahLst/>
            <a:cxnLst/>
            <a:rect l="l" t="t" r="r" b="b"/>
            <a:pathLst>
              <a:path w="19685"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1" name="object 131"/>
          <p:cNvSpPr/>
          <p:nvPr/>
        </p:nvSpPr>
        <p:spPr>
          <a:xfrm>
            <a:off x="6415989"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32" name="object 132"/>
          <p:cNvSpPr/>
          <p:nvPr/>
        </p:nvSpPr>
        <p:spPr>
          <a:xfrm>
            <a:off x="6458737"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3" name="object 133"/>
          <p:cNvSpPr/>
          <p:nvPr/>
        </p:nvSpPr>
        <p:spPr>
          <a:xfrm>
            <a:off x="6486359"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4" name="object 134"/>
          <p:cNvSpPr/>
          <p:nvPr/>
        </p:nvSpPr>
        <p:spPr>
          <a:xfrm>
            <a:off x="6458737"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35" name="object 135"/>
          <p:cNvSpPr/>
          <p:nvPr/>
        </p:nvSpPr>
        <p:spPr>
          <a:xfrm>
            <a:off x="6486359"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36" name="object 136"/>
          <p:cNvSpPr/>
          <p:nvPr/>
        </p:nvSpPr>
        <p:spPr>
          <a:xfrm>
            <a:off x="6813207" y="5129834"/>
            <a:ext cx="90170" cy="0"/>
          </a:xfrm>
          <a:custGeom>
            <a:avLst/>
            <a:gdLst/>
            <a:ahLst/>
            <a:cxnLst/>
            <a:rect l="l" t="t" r="r" b="b"/>
            <a:pathLst>
              <a:path w="90170">
                <a:moveTo>
                  <a:pt x="0" y="0"/>
                </a:moveTo>
                <a:lnTo>
                  <a:pt x="90017" y="0"/>
                </a:lnTo>
              </a:path>
            </a:pathLst>
          </a:custGeom>
          <a:ln w="41909">
            <a:solidFill>
              <a:srgbClr val="FFFFFF"/>
            </a:solidFill>
          </a:ln>
        </p:spPr>
        <p:txBody>
          <a:bodyPr wrap="square" lIns="0" tIns="0" rIns="0" bIns="0" rtlCol="0"/>
          <a:lstStyle/>
          <a:p>
            <a:endParaRPr/>
          </a:p>
        </p:txBody>
      </p:sp>
      <p:sp>
        <p:nvSpPr>
          <p:cNvPr id="137" name="object 137"/>
          <p:cNvSpPr/>
          <p:nvPr/>
        </p:nvSpPr>
        <p:spPr>
          <a:xfrm>
            <a:off x="6813207" y="509109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38" name="object 138"/>
          <p:cNvSpPr/>
          <p:nvPr/>
        </p:nvSpPr>
        <p:spPr>
          <a:xfrm>
            <a:off x="6813207" y="5089194"/>
            <a:ext cx="90170" cy="0"/>
          </a:xfrm>
          <a:custGeom>
            <a:avLst/>
            <a:gdLst/>
            <a:ahLst/>
            <a:cxnLst/>
            <a:rect l="l" t="t" r="r" b="b"/>
            <a:pathLst>
              <a:path w="90170">
                <a:moveTo>
                  <a:pt x="0" y="0"/>
                </a:moveTo>
                <a:lnTo>
                  <a:pt x="90017" y="0"/>
                </a:lnTo>
              </a:path>
            </a:pathLst>
          </a:custGeom>
          <a:ln w="3810">
            <a:solidFill>
              <a:srgbClr val="FFFFFF"/>
            </a:solidFill>
          </a:ln>
        </p:spPr>
        <p:txBody>
          <a:bodyPr wrap="square" lIns="0" tIns="0" rIns="0" bIns="0" rtlCol="0"/>
          <a:lstStyle/>
          <a:p>
            <a:endParaRPr/>
          </a:p>
        </p:txBody>
      </p:sp>
      <p:sp>
        <p:nvSpPr>
          <p:cNvPr id="139" name="object 139"/>
          <p:cNvSpPr/>
          <p:nvPr/>
        </p:nvSpPr>
        <p:spPr>
          <a:xfrm>
            <a:off x="6813207" y="5069509"/>
            <a:ext cx="19685" cy="17780"/>
          </a:xfrm>
          <a:custGeom>
            <a:avLst/>
            <a:gdLst/>
            <a:ahLst/>
            <a:cxnLst/>
            <a:rect l="l" t="t" r="r" b="b"/>
            <a:pathLst>
              <a:path w="19684" h="17779">
                <a:moveTo>
                  <a:pt x="0" y="17779"/>
                </a:moveTo>
                <a:lnTo>
                  <a:pt x="19634" y="17779"/>
                </a:lnTo>
                <a:lnTo>
                  <a:pt x="19634" y="0"/>
                </a:lnTo>
                <a:lnTo>
                  <a:pt x="0" y="0"/>
                </a:lnTo>
                <a:lnTo>
                  <a:pt x="0" y="17779"/>
                </a:lnTo>
                <a:close/>
              </a:path>
            </a:pathLst>
          </a:custGeom>
          <a:solidFill>
            <a:srgbClr val="FFFFFF"/>
          </a:solidFill>
        </p:spPr>
        <p:txBody>
          <a:bodyPr wrap="square" lIns="0" tIns="0" rIns="0" bIns="0" rtlCol="0"/>
          <a:lstStyle/>
          <a:p>
            <a:endParaRPr/>
          </a:p>
        </p:txBody>
      </p:sp>
      <p:sp>
        <p:nvSpPr>
          <p:cNvPr id="140" name="object 140"/>
          <p:cNvSpPr/>
          <p:nvPr/>
        </p:nvSpPr>
        <p:spPr>
          <a:xfrm>
            <a:off x="6813207" y="5060619"/>
            <a:ext cx="90170" cy="0"/>
          </a:xfrm>
          <a:custGeom>
            <a:avLst/>
            <a:gdLst/>
            <a:ahLst/>
            <a:cxnLst/>
            <a:rect l="l" t="t" r="r" b="b"/>
            <a:pathLst>
              <a:path w="90170">
                <a:moveTo>
                  <a:pt x="0" y="0"/>
                </a:moveTo>
                <a:lnTo>
                  <a:pt x="90017" y="0"/>
                </a:lnTo>
              </a:path>
            </a:pathLst>
          </a:custGeom>
          <a:ln w="17779">
            <a:solidFill>
              <a:srgbClr val="FFFFFF"/>
            </a:solidFill>
          </a:ln>
        </p:spPr>
        <p:txBody>
          <a:bodyPr wrap="square" lIns="0" tIns="0" rIns="0" bIns="0" rtlCol="0"/>
          <a:lstStyle/>
          <a:p>
            <a:endParaRPr/>
          </a:p>
        </p:txBody>
      </p:sp>
      <p:sp>
        <p:nvSpPr>
          <p:cNvPr id="141" name="object 141"/>
          <p:cNvSpPr/>
          <p:nvPr/>
        </p:nvSpPr>
        <p:spPr>
          <a:xfrm>
            <a:off x="6855955" y="509057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2" name="object 142"/>
          <p:cNvSpPr/>
          <p:nvPr/>
        </p:nvSpPr>
        <p:spPr>
          <a:xfrm>
            <a:off x="6883577" y="509057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3" name="object 143"/>
          <p:cNvSpPr/>
          <p:nvPr/>
        </p:nvSpPr>
        <p:spPr>
          <a:xfrm>
            <a:off x="6855955" y="5068989"/>
            <a:ext cx="5080" cy="18415"/>
          </a:xfrm>
          <a:custGeom>
            <a:avLst/>
            <a:gdLst/>
            <a:ahLst/>
            <a:cxnLst/>
            <a:rect l="l" t="t" r="r" b="b"/>
            <a:pathLst>
              <a:path w="5079" h="18414">
                <a:moveTo>
                  <a:pt x="4508" y="0"/>
                </a:moveTo>
                <a:lnTo>
                  <a:pt x="0" y="0"/>
                </a:lnTo>
                <a:lnTo>
                  <a:pt x="0" y="17945"/>
                </a:lnTo>
                <a:lnTo>
                  <a:pt x="4508" y="17945"/>
                </a:lnTo>
                <a:lnTo>
                  <a:pt x="4508" y="0"/>
                </a:lnTo>
                <a:close/>
              </a:path>
            </a:pathLst>
          </a:custGeom>
          <a:solidFill>
            <a:srgbClr val="FFFFFF"/>
          </a:solidFill>
        </p:spPr>
        <p:txBody>
          <a:bodyPr wrap="square" lIns="0" tIns="0" rIns="0" bIns="0" rtlCol="0"/>
          <a:lstStyle/>
          <a:p>
            <a:endParaRPr/>
          </a:p>
        </p:txBody>
      </p:sp>
      <p:sp>
        <p:nvSpPr>
          <p:cNvPr id="144" name="object 144"/>
          <p:cNvSpPr/>
          <p:nvPr/>
        </p:nvSpPr>
        <p:spPr>
          <a:xfrm>
            <a:off x="6883577" y="5068989"/>
            <a:ext cx="19685" cy="18415"/>
          </a:xfrm>
          <a:custGeom>
            <a:avLst/>
            <a:gdLst/>
            <a:ahLst/>
            <a:cxnLst/>
            <a:rect l="l" t="t" r="r" b="b"/>
            <a:pathLst>
              <a:path w="19684" h="18414">
                <a:moveTo>
                  <a:pt x="19646" y="0"/>
                </a:moveTo>
                <a:lnTo>
                  <a:pt x="0" y="0"/>
                </a:lnTo>
                <a:lnTo>
                  <a:pt x="0" y="17945"/>
                </a:lnTo>
                <a:lnTo>
                  <a:pt x="19646" y="17945"/>
                </a:lnTo>
                <a:lnTo>
                  <a:pt x="19646" y="0"/>
                </a:lnTo>
                <a:close/>
              </a:path>
            </a:pathLst>
          </a:custGeom>
          <a:solidFill>
            <a:srgbClr val="FFFFFF"/>
          </a:solidFill>
        </p:spPr>
        <p:txBody>
          <a:bodyPr wrap="square" lIns="0" tIns="0" rIns="0" bIns="0" rtlCol="0"/>
          <a:lstStyle/>
          <a:p>
            <a:endParaRPr/>
          </a:p>
        </p:txBody>
      </p:sp>
      <p:sp>
        <p:nvSpPr>
          <p:cNvPr id="145" name="object 145"/>
          <p:cNvSpPr/>
          <p:nvPr/>
        </p:nvSpPr>
        <p:spPr>
          <a:xfrm>
            <a:off x="5569724" y="5126024"/>
            <a:ext cx="126364" cy="0"/>
          </a:xfrm>
          <a:custGeom>
            <a:avLst/>
            <a:gdLst/>
            <a:ahLst/>
            <a:cxnLst/>
            <a:rect l="l" t="t" r="r" b="b"/>
            <a:pathLst>
              <a:path w="126364">
                <a:moveTo>
                  <a:pt x="0" y="0"/>
                </a:moveTo>
                <a:lnTo>
                  <a:pt x="126225" y="0"/>
                </a:lnTo>
              </a:path>
            </a:pathLst>
          </a:custGeom>
          <a:ln w="49529">
            <a:solidFill>
              <a:srgbClr val="FFFFFF"/>
            </a:solidFill>
          </a:ln>
        </p:spPr>
        <p:txBody>
          <a:bodyPr wrap="square" lIns="0" tIns="0" rIns="0" bIns="0" rtlCol="0"/>
          <a:lstStyle/>
          <a:p>
            <a:endParaRPr/>
          </a:p>
        </p:txBody>
      </p:sp>
      <p:sp>
        <p:nvSpPr>
          <p:cNvPr id="146" name="object 146"/>
          <p:cNvSpPr/>
          <p:nvPr/>
        </p:nvSpPr>
        <p:spPr>
          <a:xfrm>
            <a:off x="5584069" y="4955209"/>
            <a:ext cx="0" cy="146050"/>
          </a:xfrm>
          <a:custGeom>
            <a:avLst/>
            <a:gdLst/>
            <a:ahLst/>
            <a:cxnLst/>
            <a:rect l="l" t="t" r="r" b="b"/>
            <a:pathLst>
              <a:path h="146050">
                <a:moveTo>
                  <a:pt x="0" y="0"/>
                </a:moveTo>
                <a:lnTo>
                  <a:pt x="0" y="146049"/>
                </a:lnTo>
              </a:path>
            </a:pathLst>
          </a:custGeom>
          <a:ln w="28689">
            <a:solidFill>
              <a:srgbClr val="FFFFFF"/>
            </a:solidFill>
          </a:ln>
        </p:spPr>
        <p:txBody>
          <a:bodyPr wrap="square" lIns="0" tIns="0" rIns="0" bIns="0" rtlCol="0"/>
          <a:lstStyle/>
          <a:p>
            <a:endParaRPr/>
          </a:p>
        </p:txBody>
      </p:sp>
      <p:sp>
        <p:nvSpPr>
          <p:cNvPr id="147" name="object 147"/>
          <p:cNvSpPr/>
          <p:nvPr/>
        </p:nvSpPr>
        <p:spPr>
          <a:xfrm>
            <a:off x="5569724" y="4939334"/>
            <a:ext cx="126364" cy="0"/>
          </a:xfrm>
          <a:custGeom>
            <a:avLst/>
            <a:gdLst/>
            <a:ahLst/>
            <a:cxnLst/>
            <a:rect l="l" t="t" r="r" b="b"/>
            <a:pathLst>
              <a:path w="126364">
                <a:moveTo>
                  <a:pt x="0" y="0"/>
                </a:moveTo>
                <a:lnTo>
                  <a:pt x="126225" y="0"/>
                </a:lnTo>
              </a:path>
            </a:pathLst>
          </a:custGeom>
          <a:ln w="31750">
            <a:solidFill>
              <a:srgbClr val="FFFFFF"/>
            </a:solidFill>
          </a:ln>
        </p:spPr>
        <p:txBody>
          <a:bodyPr wrap="square" lIns="0" tIns="0" rIns="0" bIns="0" rtlCol="0"/>
          <a:lstStyle/>
          <a:p>
            <a:endParaRPr/>
          </a:p>
        </p:txBody>
      </p:sp>
      <p:sp>
        <p:nvSpPr>
          <p:cNvPr id="148" name="object 148"/>
          <p:cNvSpPr/>
          <p:nvPr/>
        </p:nvSpPr>
        <p:spPr>
          <a:xfrm>
            <a:off x="5613291"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49" name="object 149"/>
          <p:cNvSpPr/>
          <p:nvPr/>
        </p:nvSpPr>
        <p:spPr>
          <a:xfrm>
            <a:off x="5632843" y="4954968"/>
            <a:ext cx="0" cy="146050"/>
          </a:xfrm>
          <a:custGeom>
            <a:avLst/>
            <a:gdLst/>
            <a:ahLst/>
            <a:cxnLst/>
            <a:rect l="l" t="t" r="r" b="b"/>
            <a:pathLst>
              <a:path h="146050">
                <a:moveTo>
                  <a:pt x="0" y="0"/>
                </a:moveTo>
                <a:lnTo>
                  <a:pt x="0" y="145961"/>
                </a:lnTo>
              </a:path>
            </a:pathLst>
          </a:custGeom>
          <a:ln w="9347">
            <a:solidFill>
              <a:srgbClr val="FFFFFF"/>
            </a:solidFill>
          </a:ln>
        </p:spPr>
        <p:txBody>
          <a:bodyPr wrap="square" lIns="0" tIns="0" rIns="0" bIns="0" rtlCol="0"/>
          <a:lstStyle/>
          <a:p>
            <a:endParaRPr/>
          </a:p>
        </p:txBody>
      </p:sp>
      <p:sp>
        <p:nvSpPr>
          <p:cNvPr id="150" name="object 150"/>
          <p:cNvSpPr/>
          <p:nvPr/>
        </p:nvSpPr>
        <p:spPr>
          <a:xfrm>
            <a:off x="5652395" y="4954968"/>
            <a:ext cx="0" cy="146050"/>
          </a:xfrm>
          <a:custGeom>
            <a:avLst/>
            <a:gdLst/>
            <a:ahLst/>
            <a:cxnLst/>
            <a:rect l="l" t="t" r="r" b="b"/>
            <a:pathLst>
              <a:path h="146050">
                <a:moveTo>
                  <a:pt x="0" y="0"/>
                </a:moveTo>
                <a:lnTo>
                  <a:pt x="0" y="145961"/>
                </a:lnTo>
              </a:path>
            </a:pathLst>
          </a:custGeom>
          <a:ln w="9359">
            <a:solidFill>
              <a:srgbClr val="FFFFFF"/>
            </a:solidFill>
          </a:ln>
        </p:spPr>
        <p:txBody>
          <a:bodyPr wrap="square" lIns="0" tIns="0" rIns="0" bIns="0" rtlCol="0"/>
          <a:lstStyle/>
          <a:p>
            <a:endParaRPr/>
          </a:p>
        </p:txBody>
      </p:sp>
      <p:sp>
        <p:nvSpPr>
          <p:cNvPr id="151" name="object 151"/>
          <p:cNvSpPr/>
          <p:nvPr/>
        </p:nvSpPr>
        <p:spPr>
          <a:xfrm>
            <a:off x="5681611" y="4954968"/>
            <a:ext cx="0" cy="146050"/>
          </a:xfrm>
          <a:custGeom>
            <a:avLst/>
            <a:gdLst/>
            <a:ahLst/>
            <a:cxnLst/>
            <a:rect l="l" t="t" r="r" b="b"/>
            <a:pathLst>
              <a:path h="146050">
                <a:moveTo>
                  <a:pt x="0" y="0"/>
                </a:moveTo>
                <a:lnTo>
                  <a:pt x="0" y="145961"/>
                </a:lnTo>
              </a:path>
            </a:pathLst>
          </a:custGeom>
          <a:ln w="28676">
            <a:solidFill>
              <a:srgbClr val="FFFFFF"/>
            </a:solidFill>
          </a:ln>
        </p:spPr>
        <p:txBody>
          <a:bodyPr wrap="square" lIns="0" tIns="0" rIns="0" bIns="0" rtlCol="0"/>
          <a:lstStyle/>
          <a:p>
            <a:endParaRPr/>
          </a:p>
        </p:txBody>
      </p:sp>
      <p:sp>
        <p:nvSpPr>
          <p:cNvPr id="152" name="object 152"/>
          <p:cNvSpPr/>
          <p:nvPr/>
        </p:nvSpPr>
        <p:spPr>
          <a:xfrm>
            <a:off x="6294501" y="5127929"/>
            <a:ext cx="126364" cy="0"/>
          </a:xfrm>
          <a:custGeom>
            <a:avLst/>
            <a:gdLst/>
            <a:ahLst/>
            <a:cxnLst/>
            <a:rect l="l" t="t" r="r" b="b"/>
            <a:pathLst>
              <a:path w="126364">
                <a:moveTo>
                  <a:pt x="0" y="0"/>
                </a:moveTo>
                <a:lnTo>
                  <a:pt x="126225" y="0"/>
                </a:lnTo>
              </a:path>
            </a:pathLst>
          </a:custGeom>
          <a:ln w="45720">
            <a:solidFill>
              <a:srgbClr val="FFFFFF"/>
            </a:solidFill>
          </a:ln>
        </p:spPr>
        <p:txBody>
          <a:bodyPr wrap="square" lIns="0" tIns="0" rIns="0" bIns="0" rtlCol="0"/>
          <a:lstStyle/>
          <a:p>
            <a:endParaRPr/>
          </a:p>
        </p:txBody>
      </p:sp>
      <p:sp>
        <p:nvSpPr>
          <p:cNvPr id="153" name="object 153"/>
          <p:cNvSpPr/>
          <p:nvPr/>
        </p:nvSpPr>
        <p:spPr>
          <a:xfrm>
            <a:off x="6294501" y="5087289"/>
            <a:ext cx="25400" cy="17780"/>
          </a:xfrm>
          <a:custGeom>
            <a:avLst/>
            <a:gdLst/>
            <a:ahLst/>
            <a:cxnLst/>
            <a:rect l="l" t="t" r="r" b="b"/>
            <a:pathLst>
              <a:path w="25400" h="17779">
                <a:moveTo>
                  <a:pt x="0" y="17780"/>
                </a:moveTo>
                <a:lnTo>
                  <a:pt x="25311" y="17780"/>
                </a:lnTo>
                <a:lnTo>
                  <a:pt x="25311" y="0"/>
                </a:lnTo>
                <a:lnTo>
                  <a:pt x="0" y="0"/>
                </a:lnTo>
                <a:lnTo>
                  <a:pt x="0" y="17780"/>
                </a:lnTo>
                <a:close/>
              </a:path>
            </a:pathLst>
          </a:custGeom>
          <a:solidFill>
            <a:srgbClr val="FFFFFF"/>
          </a:solidFill>
        </p:spPr>
        <p:txBody>
          <a:bodyPr wrap="square" lIns="0" tIns="0" rIns="0" bIns="0" rtlCol="0"/>
          <a:lstStyle/>
          <a:p>
            <a:endParaRPr/>
          </a:p>
        </p:txBody>
      </p:sp>
      <p:sp>
        <p:nvSpPr>
          <p:cNvPr id="154" name="object 154"/>
          <p:cNvSpPr/>
          <p:nvPr/>
        </p:nvSpPr>
        <p:spPr>
          <a:xfrm>
            <a:off x="6294501" y="5075859"/>
            <a:ext cx="126364" cy="0"/>
          </a:xfrm>
          <a:custGeom>
            <a:avLst/>
            <a:gdLst/>
            <a:ahLst/>
            <a:cxnLst/>
            <a:rect l="l" t="t" r="r" b="b"/>
            <a:pathLst>
              <a:path w="126364">
                <a:moveTo>
                  <a:pt x="0" y="0"/>
                </a:moveTo>
                <a:lnTo>
                  <a:pt x="126225" y="0"/>
                </a:lnTo>
              </a:path>
            </a:pathLst>
          </a:custGeom>
          <a:ln w="22859">
            <a:solidFill>
              <a:srgbClr val="FFFFFF"/>
            </a:solidFill>
          </a:ln>
        </p:spPr>
        <p:txBody>
          <a:bodyPr wrap="square" lIns="0" tIns="0" rIns="0" bIns="0" rtlCol="0"/>
          <a:lstStyle/>
          <a:p>
            <a:endParaRPr/>
          </a:p>
        </p:txBody>
      </p:sp>
      <p:sp>
        <p:nvSpPr>
          <p:cNvPr id="155" name="object 155"/>
          <p:cNvSpPr/>
          <p:nvPr/>
        </p:nvSpPr>
        <p:spPr>
          <a:xfrm>
            <a:off x="6294501" y="5046649"/>
            <a:ext cx="25400" cy="17780"/>
          </a:xfrm>
          <a:custGeom>
            <a:avLst/>
            <a:gdLst/>
            <a:ahLst/>
            <a:cxnLst/>
            <a:rect l="l" t="t" r="r" b="b"/>
            <a:pathLst>
              <a:path w="25400" h="17779">
                <a:moveTo>
                  <a:pt x="0" y="17779"/>
                </a:moveTo>
                <a:lnTo>
                  <a:pt x="25311" y="17779"/>
                </a:lnTo>
                <a:lnTo>
                  <a:pt x="25311" y="0"/>
                </a:lnTo>
                <a:lnTo>
                  <a:pt x="0" y="0"/>
                </a:lnTo>
                <a:lnTo>
                  <a:pt x="0" y="17779"/>
                </a:lnTo>
                <a:close/>
              </a:path>
            </a:pathLst>
          </a:custGeom>
          <a:solidFill>
            <a:srgbClr val="FFFFFF"/>
          </a:solidFill>
        </p:spPr>
        <p:txBody>
          <a:bodyPr wrap="square" lIns="0" tIns="0" rIns="0" bIns="0" rtlCol="0"/>
          <a:lstStyle/>
          <a:p>
            <a:endParaRPr/>
          </a:p>
        </p:txBody>
      </p:sp>
      <p:sp>
        <p:nvSpPr>
          <p:cNvPr id="156" name="object 156"/>
          <p:cNvSpPr/>
          <p:nvPr/>
        </p:nvSpPr>
        <p:spPr>
          <a:xfrm>
            <a:off x="6294501" y="5032679"/>
            <a:ext cx="126364" cy="0"/>
          </a:xfrm>
          <a:custGeom>
            <a:avLst/>
            <a:gdLst/>
            <a:ahLst/>
            <a:cxnLst/>
            <a:rect l="l" t="t" r="r" b="b"/>
            <a:pathLst>
              <a:path w="126364">
                <a:moveTo>
                  <a:pt x="0" y="0"/>
                </a:moveTo>
                <a:lnTo>
                  <a:pt x="126225" y="0"/>
                </a:lnTo>
              </a:path>
            </a:pathLst>
          </a:custGeom>
          <a:ln w="27940">
            <a:solidFill>
              <a:srgbClr val="FFFFFF"/>
            </a:solidFill>
          </a:ln>
        </p:spPr>
        <p:txBody>
          <a:bodyPr wrap="square" lIns="0" tIns="0" rIns="0" bIns="0" rtlCol="0"/>
          <a:lstStyle/>
          <a:p>
            <a:endParaRPr/>
          </a:p>
        </p:txBody>
      </p:sp>
      <p:sp>
        <p:nvSpPr>
          <p:cNvPr id="157" name="object 157"/>
          <p:cNvSpPr/>
          <p:nvPr/>
        </p:nvSpPr>
        <p:spPr>
          <a:xfrm>
            <a:off x="6342926" y="5086680"/>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58" name="object 158"/>
          <p:cNvSpPr/>
          <p:nvPr/>
        </p:nvSpPr>
        <p:spPr>
          <a:xfrm>
            <a:off x="6395415" y="5086680"/>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59" name="object 159"/>
          <p:cNvSpPr/>
          <p:nvPr/>
        </p:nvSpPr>
        <p:spPr>
          <a:xfrm>
            <a:off x="6342926" y="5046078"/>
            <a:ext cx="29845" cy="18415"/>
          </a:xfrm>
          <a:custGeom>
            <a:avLst/>
            <a:gdLst/>
            <a:ahLst/>
            <a:cxnLst/>
            <a:rect l="l" t="t" r="r" b="b"/>
            <a:pathLst>
              <a:path w="29845" h="18414">
                <a:moveTo>
                  <a:pt x="29375" y="0"/>
                </a:moveTo>
                <a:lnTo>
                  <a:pt x="0" y="0"/>
                </a:lnTo>
                <a:lnTo>
                  <a:pt x="0" y="17945"/>
                </a:lnTo>
                <a:lnTo>
                  <a:pt x="29375" y="17945"/>
                </a:lnTo>
                <a:lnTo>
                  <a:pt x="29375" y="0"/>
                </a:lnTo>
                <a:close/>
              </a:path>
            </a:pathLst>
          </a:custGeom>
          <a:solidFill>
            <a:srgbClr val="FFFFFF"/>
          </a:solidFill>
        </p:spPr>
        <p:txBody>
          <a:bodyPr wrap="square" lIns="0" tIns="0" rIns="0" bIns="0" rtlCol="0"/>
          <a:lstStyle/>
          <a:p>
            <a:endParaRPr/>
          </a:p>
        </p:txBody>
      </p:sp>
      <p:sp>
        <p:nvSpPr>
          <p:cNvPr id="160" name="object 160"/>
          <p:cNvSpPr/>
          <p:nvPr/>
        </p:nvSpPr>
        <p:spPr>
          <a:xfrm>
            <a:off x="6395415" y="5046078"/>
            <a:ext cx="25400" cy="18415"/>
          </a:xfrm>
          <a:custGeom>
            <a:avLst/>
            <a:gdLst/>
            <a:ahLst/>
            <a:cxnLst/>
            <a:rect l="l" t="t" r="r" b="b"/>
            <a:pathLst>
              <a:path w="25400" h="18414">
                <a:moveTo>
                  <a:pt x="25311" y="0"/>
                </a:moveTo>
                <a:lnTo>
                  <a:pt x="0" y="0"/>
                </a:lnTo>
                <a:lnTo>
                  <a:pt x="0" y="17945"/>
                </a:lnTo>
                <a:lnTo>
                  <a:pt x="25311" y="17945"/>
                </a:lnTo>
                <a:lnTo>
                  <a:pt x="25311" y="0"/>
                </a:lnTo>
                <a:close/>
              </a:path>
            </a:pathLst>
          </a:custGeom>
          <a:solidFill>
            <a:srgbClr val="FFFFFF"/>
          </a:solidFill>
        </p:spPr>
        <p:txBody>
          <a:bodyPr wrap="square" lIns="0" tIns="0" rIns="0" bIns="0" rtlCol="0"/>
          <a:lstStyle/>
          <a:p>
            <a:endParaRPr/>
          </a:p>
        </p:txBody>
      </p:sp>
      <p:sp>
        <p:nvSpPr>
          <p:cNvPr id="161" name="object 161"/>
          <p:cNvSpPr/>
          <p:nvPr/>
        </p:nvSpPr>
        <p:spPr>
          <a:xfrm>
            <a:off x="5877890" y="5131104"/>
            <a:ext cx="126364" cy="0"/>
          </a:xfrm>
          <a:custGeom>
            <a:avLst/>
            <a:gdLst/>
            <a:ahLst/>
            <a:cxnLst/>
            <a:rect l="l" t="t" r="r" b="b"/>
            <a:pathLst>
              <a:path w="126364">
                <a:moveTo>
                  <a:pt x="0" y="0"/>
                </a:moveTo>
                <a:lnTo>
                  <a:pt x="126225" y="0"/>
                </a:lnTo>
              </a:path>
            </a:pathLst>
          </a:custGeom>
          <a:ln w="39370">
            <a:solidFill>
              <a:srgbClr val="FFFFFF"/>
            </a:solidFill>
          </a:ln>
        </p:spPr>
        <p:txBody>
          <a:bodyPr wrap="square" lIns="0" tIns="0" rIns="0" bIns="0" rtlCol="0"/>
          <a:lstStyle/>
          <a:p>
            <a:endParaRPr/>
          </a:p>
        </p:txBody>
      </p:sp>
      <p:sp>
        <p:nvSpPr>
          <p:cNvPr id="162" name="object 162"/>
          <p:cNvSpPr/>
          <p:nvPr/>
        </p:nvSpPr>
        <p:spPr>
          <a:xfrm>
            <a:off x="5877890" y="5093639"/>
            <a:ext cx="31750" cy="17780"/>
          </a:xfrm>
          <a:custGeom>
            <a:avLst/>
            <a:gdLst/>
            <a:ahLst/>
            <a:cxnLst/>
            <a:rect l="l" t="t" r="r" b="b"/>
            <a:pathLst>
              <a:path w="31750" h="17779">
                <a:moveTo>
                  <a:pt x="0" y="17780"/>
                </a:moveTo>
                <a:lnTo>
                  <a:pt x="31521" y="17780"/>
                </a:lnTo>
                <a:lnTo>
                  <a:pt x="31521" y="0"/>
                </a:lnTo>
                <a:lnTo>
                  <a:pt x="0" y="0"/>
                </a:lnTo>
                <a:lnTo>
                  <a:pt x="0" y="17780"/>
                </a:lnTo>
                <a:close/>
              </a:path>
            </a:pathLst>
          </a:custGeom>
          <a:solidFill>
            <a:srgbClr val="FFFFFF"/>
          </a:solidFill>
        </p:spPr>
        <p:txBody>
          <a:bodyPr wrap="square" lIns="0" tIns="0" rIns="0" bIns="0" rtlCol="0"/>
          <a:lstStyle/>
          <a:p>
            <a:endParaRPr/>
          </a:p>
        </p:txBody>
      </p:sp>
      <p:sp>
        <p:nvSpPr>
          <p:cNvPr id="163" name="object 163"/>
          <p:cNvSpPr/>
          <p:nvPr/>
        </p:nvSpPr>
        <p:spPr>
          <a:xfrm>
            <a:off x="5877890" y="5079034"/>
            <a:ext cx="126364" cy="0"/>
          </a:xfrm>
          <a:custGeom>
            <a:avLst/>
            <a:gdLst/>
            <a:ahLst/>
            <a:cxnLst/>
            <a:rect l="l" t="t" r="r" b="b"/>
            <a:pathLst>
              <a:path w="126364">
                <a:moveTo>
                  <a:pt x="0" y="0"/>
                </a:moveTo>
                <a:lnTo>
                  <a:pt x="126225" y="0"/>
                </a:lnTo>
              </a:path>
            </a:pathLst>
          </a:custGeom>
          <a:ln w="29209">
            <a:solidFill>
              <a:srgbClr val="FFFFFF"/>
            </a:solidFill>
          </a:ln>
        </p:spPr>
        <p:txBody>
          <a:bodyPr wrap="square" lIns="0" tIns="0" rIns="0" bIns="0" rtlCol="0"/>
          <a:lstStyle/>
          <a:p>
            <a:endParaRPr/>
          </a:p>
        </p:txBody>
      </p:sp>
      <p:sp>
        <p:nvSpPr>
          <p:cNvPr id="164" name="object 164"/>
          <p:cNvSpPr/>
          <p:nvPr/>
        </p:nvSpPr>
        <p:spPr>
          <a:xfrm>
            <a:off x="5922619"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5" name="object 165"/>
          <p:cNvSpPr/>
          <p:nvPr/>
        </p:nvSpPr>
        <p:spPr>
          <a:xfrm>
            <a:off x="5947600" y="5093169"/>
            <a:ext cx="12065" cy="18415"/>
          </a:xfrm>
          <a:custGeom>
            <a:avLst/>
            <a:gdLst/>
            <a:ahLst/>
            <a:cxnLst/>
            <a:rect l="l" t="t" r="r" b="b"/>
            <a:pathLst>
              <a:path w="12064" h="18414">
                <a:moveTo>
                  <a:pt x="11772" y="0"/>
                </a:moveTo>
                <a:lnTo>
                  <a:pt x="0" y="0"/>
                </a:lnTo>
                <a:lnTo>
                  <a:pt x="0" y="17945"/>
                </a:lnTo>
                <a:lnTo>
                  <a:pt x="11772" y="17945"/>
                </a:lnTo>
                <a:lnTo>
                  <a:pt x="11772" y="0"/>
                </a:lnTo>
                <a:close/>
              </a:path>
            </a:pathLst>
          </a:custGeom>
          <a:solidFill>
            <a:srgbClr val="FFFFFF"/>
          </a:solidFill>
        </p:spPr>
        <p:txBody>
          <a:bodyPr wrap="square" lIns="0" tIns="0" rIns="0" bIns="0" rtlCol="0"/>
          <a:lstStyle/>
          <a:p>
            <a:endParaRPr/>
          </a:p>
        </p:txBody>
      </p:sp>
      <p:sp>
        <p:nvSpPr>
          <p:cNvPr id="166" name="object 166"/>
          <p:cNvSpPr/>
          <p:nvPr/>
        </p:nvSpPr>
        <p:spPr>
          <a:xfrm>
            <a:off x="5972581" y="5093169"/>
            <a:ext cx="31750" cy="18415"/>
          </a:xfrm>
          <a:custGeom>
            <a:avLst/>
            <a:gdLst/>
            <a:ahLst/>
            <a:cxnLst/>
            <a:rect l="l" t="t" r="r" b="b"/>
            <a:pathLst>
              <a:path w="31750" h="18414">
                <a:moveTo>
                  <a:pt x="31534" y="0"/>
                </a:moveTo>
                <a:lnTo>
                  <a:pt x="0" y="0"/>
                </a:lnTo>
                <a:lnTo>
                  <a:pt x="0" y="17945"/>
                </a:lnTo>
                <a:lnTo>
                  <a:pt x="31534" y="17945"/>
                </a:lnTo>
                <a:lnTo>
                  <a:pt x="31534" y="0"/>
                </a:lnTo>
                <a:close/>
              </a:path>
            </a:pathLst>
          </a:custGeom>
          <a:solidFill>
            <a:srgbClr val="FFFFFF"/>
          </a:solidFill>
        </p:spPr>
        <p:txBody>
          <a:bodyPr wrap="square" lIns="0" tIns="0" rIns="0" bIns="0" rtlCol="0"/>
          <a:lstStyle/>
          <a:p>
            <a:endParaRPr/>
          </a:p>
        </p:txBody>
      </p:sp>
      <p:sp>
        <p:nvSpPr>
          <p:cNvPr id="167" name="object 167"/>
          <p:cNvSpPr/>
          <p:nvPr/>
        </p:nvSpPr>
        <p:spPr>
          <a:xfrm>
            <a:off x="5298557" y="5036407"/>
            <a:ext cx="191135" cy="114935"/>
          </a:xfrm>
          <a:custGeom>
            <a:avLst/>
            <a:gdLst/>
            <a:ahLst/>
            <a:cxnLst/>
            <a:rect l="l" t="t" r="r" b="b"/>
            <a:pathLst>
              <a:path w="191135" h="114935">
                <a:moveTo>
                  <a:pt x="157670" y="56362"/>
                </a:moveTo>
                <a:lnTo>
                  <a:pt x="32283" y="56362"/>
                </a:lnTo>
                <a:lnTo>
                  <a:pt x="32283" y="114465"/>
                </a:lnTo>
                <a:lnTo>
                  <a:pt x="157670" y="114465"/>
                </a:lnTo>
                <a:lnTo>
                  <a:pt x="157670" y="80454"/>
                </a:lnTo>
                <a:lnTo>
                  <a:pt x="57175" y="80454"/>
                </a:lnTo>
                <a:lnTo>
                  <a:pt x="57175" y="62509"/>
                </a:lnTo>
                <a:lnTo>
                  <a:pt x="157670" y="62509"/>
                </a:lnTo>
                <a:lnTo>
                  <a:pt x="157670" y="56362"/>
                </a:lnTo>
                <a:close/>
              </a:path>
              <a:path w="191135" h="114935">
                <a:moveTo>
                  <a:pt x="109664" y="62509"/>
                </a:moveTo>
                <a:lnTo>
                  <a:pt x="80289" y="62509"/>
                </a:lnTo>
                <a:lnTo>
                  <a:pt x="80289" y="80454"/>
                </a:lnTo>
                <a:lnTo>
                  <a:pt x="109664" y="80454"/>
                </a:lnTo>
                <a:lnTo>
                  <a:pt x="109664" y="62509"/>
                </a:lnTo>
                <a:close/>
              </a:path>
              <a:path w="191135" h="114935">
                <a:moveTo>
                  <a:pt x="157670" y="62509"/>
                </a:moveTo>
                <a:lnTo>
                  <a:pt x="132778" y="62509"/>
                </a:lnTo>
                <a:lnTo>
                  <a:pt x="132778" y="80454"/>
                </a:lnTo>
                <a:lnTo>
                  <a:pt x="157670" y="80454"/>
                </a:lnTo>
                <a:lnTo>
                  <a:pt x="157670" y="62509"/>
                </a:lnTo>
                <a:close/>
              </a:path>
              <a:path w="191135" h="114935">
                <a:moveTo>
                  <a:pt x="157670" y="36309"/>
                </a:moveTo>
                <a:lnTo>
                  <a:pt x="32283" y="36309"/>
                </a:lnTo>
                <a:lnTo>
                  <a:pt x="32283" y="37287"/>
                </a:lnTo>
                <a:lnTo>
                  <a:pt x="0" y="56362"/>
                </a:lnTo>
                <a:lnTo>
                  <a:pt x="190830" y="56362"/>
                </a:lnTo>
                <a:lnTo>
                  <a:pt x="157670" y="36779"/>
                </a:lnTo>
                <a:lnTo>
                  <a:pt x="157670" y="36309"/>
                </a:lnTo>
                <a:close/>
              </a:path>
              <a:path w="191135" h="114935">
                <a:moveTo>
                  <a:pt x="95415" y="0"/>
                </a:moveTo>
                <a:lnTo>
                  <a:pt x="33934" y="36309"/>
                </a:lnTo>
                <a:lnTo>
                  <a:pt x="156895" y="36309"/>
                </a:lnTo>
                <a:lnTo>
                  <a:pt x="95415" y="0"/>
                </a:lnTo>
                <a:close/>
              </a:path>
            </a:pathLst>
          </a:custGeom>
          <a:solidFill>
            <a:srgbClr val="FFFFFF"/>
          </a:solidFill>
        </p:spPr>
        <p:txBody>
          <a:bodyPr wrap="square" lIns="0" tIns="0" rIns="0" bIns="0" rtlCol="0"/>
          <a:lstStyle/>
          <a:p>
            <a:endParaRPr/>
          </a:p>
        </p:txBody>
      </p:sp>
      <p:sp>
        <p:nvSpPr>
          <p:cNvPr id="168" name="object 168"/>
          <p:cNvSpPr/>
          <p:nvPr/>
        </p:nvSpPr>
        <p:spPr>
          <a:xfrm>
            <a:off x="6946276" y="5019333"/>
            <a:ext cx="191135" cy="132080"/>
          </a:xfrm>
          <a:custGeom>
            <a:avLst/>
            <a:gdLst/>
            <a:ahLst/>
            <a:cxnLst/>
            <a:rect l="l" t="t" r="r" b="b"/>
            <a:pathLst>
              <a:path w="191134" h="132079">
                <a:moveTo>
                  <a:pt x="158114" y="64769"/>
                </a:moveTo>
                <a:lnTo>
                  <a:pt x="32727" y="64769"/>
                </a:lnTo>
                <a:lnTo>
                  <a:pt x="32727" y="131546"/>
                </a:lnTo>
                <a:lnTo>
                  <a:pt x="158114" y="131546"/>
                </a:lnTo>
                <a:lnTo>
                  <a:pt x="158114" y="90512"/>
                </a:lnTo>
                <a:lnTo>
                  <a:pt x="57607" y="90512"/>
                </a:lnTo>
                <a:lnTo>
                  <a:pt x="57607" y="72567"/>
                </a:lnTo>
                <a:lnTo>
                  <a:pt x="158114" y="72567"/>
                </a:lnTo>
                <a:lnTo>
                  <a:pt x="158114" y="64769"/>
                </a:lnTo>
                <a:close/>
              </a:path>
              <a:path w="191134" h="132079">
                <a:moveTo>
                  <a:pt x="110096" y="72567"/>
                </a:moveTo>
                <a:lnTo>
                  <a:pt x="80721" y="72567"/>
                </a:lnTo>
                <a:lnTo>
                  <a:pt x="80721" y="90512"/>
                </a:lnTo>
                <a:lnTo>
                  <a:pt x="110096" y="90512"/>
                </a:lnTo>
                <a:lnTo>
                  <a:pt x="110096" y="72567"/>
                </a:lnTo>
                <a:close/>
              </a:path>
              <a:path w="191134" h="132079">
                <a:moveTo>
                  <a:pt x="158114" y="72567"/>
                </a:moveTo>
                <a:lnTo>
                  <a:pt x="133210" y="72567"/>
                </a:lnTo>
                <a:lnTo>
                  <a:pt x="133210" y="90512"/>
                </a:lnTo>
                <a:lnTo>
                  <a:pt x="158114" y="90512"/>
                </a:lnTo>
                <a:lnTo>
                  <a:pt x="158114" y="72567"/>
                </a:lnTo>
                <a:close/>
              </a:path>
              <a:path w="191134" h="132079">
                <a:moveTo>
                  <a:pt x="158114" y="41732"/>
                </a:moveTo>
                <a:lnTo>
                  <a:pt x="32727" y="41732"/>
                </a:lnTo>
                <a:lnTo>
                  <a:pt x="32727" y="42557"/>
                </a:lnTo>
                <a:lnTo>
                  <a:pt x="0" y="64769"/>
                </a:lnTo>
                <a:lnTo>
                  <a:pt x="190830" y="64769"/>
                </a:lnTo>
                <a:lnTo>
                  <a:pt x="158114" y="42557"/>
                </a:lnTo>
                <a:lnTo>
                  <a:pt x="158114" y="41732"/>
                </a:lnTo>
                <a:close/>
              </a:path>
              <a:path w="191134" h="132079">
                <a:moveTo>
                  <a:pt x="95415" y="0"/>
                </a:moveTo>
                <a:lnTo>
                  <a:pt x="33934" y="41732"/>
                </a:lnTo>
                <a:lnTo>
                  <a:pt x="156895" y="41732"/>
                </a:lnTo>
                <a:lnTo>
                  <a:pt x="95415" y="0"/>
                </a:lnTo>
                <a:close/>
              </a:path>
            </a:pathLst>
          </a:custGeom>
          <a:solidFill>
            <a:srgbClr val="FFFFFF"/>
          </a:solidFill>
        </p:spPr>
        <p:txBody>
          <a:bodyPr wrap="square" lIns="0" tIns="0" rIns="0" bIns="0" rtlCol="0"/>
          <a:lstStyle/>
          <a:p>
            <a:endParaRPr/>
          </a:p>
        </p:txBody>
      </p:sp>
      <p:sp>
        <p:nvSpPr>
          <p:cNvPr id="169" name="object 169"/>
          <p:cNvSpPr/>
          <p:nvPr/>
        </p:nvSpPr>
        <p:spPr>
          <a:xfrm>
            <a:off x="6105434" y="4954000"/>
            <a:ext cx="191135" cy="197485"/>
          </a:xfrm>
          <a:custGeom>
            <a:avLst/>
            <a:gdLst/>
            <a:ahLst/>
            <a:cxnLst/>
            <a:rect l="l" t="t" r="r" b="b"/>
            <a:pathLst>
              <a:path w="191135" h="197485">
                <a:moveTo>
                  <a:pt x="158115" y="34175"/>
                </a:moveTo>
                <a:lnTo>
                  <a:pt x="32727" y="34175"/>
                </a:lnTo>
                <a:lnTo>
                  <a:pt x="32727" y="196875"/>
                </a:lnTo>
                <a:lnTo>
                  <a:pt x="158115" y="196875"/>
                </a:lnTo>
                <a:lnTo>
                  <a:pt x="158115" y="163131"/>
                </a:lnTo>
                <a:lnTo>
                  <a:pt x="61531" y="163131"/>
                </a:lnTo>
                <a:lnTo>
                  <a:pt x="61531" y="117652"/>
                </a:lnTo>
                <a:lnTo>
                  <a:pt x="158115" y="117652"/>
                </a:lnTo>
                <a:lnTo>
                  <a:pt x="158115" y="94729"/>
                </a:lnTo>
                <a:lnTo>
                  <a:pt x="61531" y="94729"/>
                </a:lnTo>
                <a:lnTo>
                  <a:pt x="61531" y="49237"/>
                </a:lnTo>
                <a:lnTo>
                  <a:pt x="158115" y="49237"/>
                </a:lnTo>
                <a:lnTo>
                  <a:pt x="158115" y="34175"/>
                </a:lnTo>
                <a:close/>
              </a:path>
              <a:path w="191135" h="197485">
                <a:moveTo>
                  <a:pt x="88976" y="117652"/>
                </a:moveTo>
                <a:lnTo>
                  <a:pt x="75196" y="117652"/>
                </a:lnTo>
                <a:lnTo>
                  <a:pt x="75196" y="163131"/>
                </a:lnTo>
                <a:lnTo>
                  <a:pt x="88976" y="163131"/>
                </a:lnTo>
                <a:lnTo>
                  <a:pt x="88976" y="117652"/>
                </a:lnTo>
                <a:close/>
              </a:path>
              <a:path w="191135" h="197485">
                <a:moveTo>
                  <a:pt x="115646" y="117652"/>
                </a:moveTo>
                <a:lnTo>
                  <a:pt x="102641" y="117652"/>
                </a:lnTo>
                <a:lnTo>
                  <a:pt x="102641" y="163131"/>
                </a:lnTo>
                <a:lnTo>
                  <a:pt x="115646" y="163131"/>
                </a:lnTo>
                <a:lnTo>
                  <a:pt x="115646" y="117652"/>
                </a:lnTo>
                <a:close/>
              </a:path>
              <a:path w="191135" h="197485">
                <a:moveTo>
                  <a:pt x="158115" y="117652"/>
                </a:moveTo>
                <a:lnTo>
                  <a:pt x="129311" y="117652"/>
                </a:lnTo>
                <a:lnTo>
                  <a:pt x="129311" y="163131"/>
                </a:lnTo>
                <a:lnTo>
                  <a:pt x="158115" y="163131"/>
                </a:lnTo>
                <a:lnTo>
                  <a:pt x="158115" y="117652"/>
                </a:lnTo>
                <a:close/>
              </a:path>
              <a:path w="191135" h="197485">
                <a:moveTo>
                  <a:pt x="88976" y="49237"/>
                </a:moveTo>
                <a:lnTo>
                  <a:pt x="75196" y="49237"/>
                </a:lnTo>
                <a:lnTo>
                  <a:pt x="75196" y="94729"/>
                </a:lnTo>
                <a:lnTo>
                  <a:pt x="88976" y="94729"/>
                </a:lnTo>
                <a:lnTo>
                  <a:pt x="88976" y="49237"/>
                </a:lnTo>
                <a:close/>
              </a:path>
              <a:path w="191135" h="197485">
                <a:moveTo>
                  <a:pt x="115646" y="49237"/>
                </a:moveTo>
                <a:lnTo>
                  <a:pt x="102641" y="49237"/>
                </a:lnTo>
                <a:lnTo>
                  <a:pt x="102641" y="94729"/>
                </a:lnTo>
                <a:lnTo>
                  <a:pt x="115646" y="94729"/>
                </a:lnTo>
                <a:lnTo>
                  <a:pt x="115646" y="49237"/>
                </a:lnTo>
                <a:close/>
              </a:path>
              <a:path w="191135" h="197485">
                <a:moveTo>
                  <a:pt x="158115" y="49237"/>
                </a:moveTo>
                <a:lnTo>
                  <a:pt x="129311" y="49237"/>
                </a:lnTo>
                <a:lnTo>
                  <a:pt x="129311" y="94729"/>
                </a:lnTo>
                <a:lnTo>
                  <a:pt x="158115" y="94729"/>
                </a:lnTo>
                <a:lnTo>
                  <a:pt x="158115" y="49237"/>
                </a:lnTo>
                <a:close/>
              </a:path>
              <a:path w="191135"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0" name="object 170"/>
          <p:cNvSpPr/>
          <p:nvPr/>
        </p:nvSpPr>
        <p:spPr>
          <a:xfrm>
            <a:off x="7348627" y="4954000"/>
            <a:ext cx="191135" cy="197485"/>
          </a:xfrm>
          <a:custGeom>
            <a:avLst/>
            <a:gdLst/>
            <a:ahLst/>
            <a:cxnLst/>
            <a:rect l="l" t="t" r="r" b="b"/>
            <a:pathLst>
              <a:path w="191134" h="197485">
                <a:moveTo>
                  <a:pt x="158114" y="34175"/>
                </a:moveTo>
                <a:lnTo>
                  <a:pt x="32727" y="34175"/>
                </a:lnTo>
                <a:lnTo>
                  <a:pt x="32727" y="196875"/>
                </a:lnTo>
                <a:lnTo>
                  <a:pt x="158114" y="196875"/>
                </a:lnTo>
                <a:lnTo>
                  <a:pt x="158114" y="178638"/>
                </a:lnTo>
                <a:lnTo>
                  <a:pt x="64960" y="178638"/>
                </a:lnTo>
                <a:lnTo>
                  <a:pt x="64960" y="160693"/>
                </a:lnTo>
                <a:lnTo>
                  <a:pt x="158114" y="160693"/>
                </a:lnTo>
                <a:lnTo>
                  <a:pt x="158114" y="151333"/>
                </a:lnTo>
                <a:lnTo>
                  <a:pt x="64960" y="151333"/>
                </a:lnTo>
                <a:lnTo>
                  <a:pt x="64960" y="133388"/>
                </a:lnTo>
                <a:lnTo>
                  <a:pt x="158114" y="133388"/>
                </a:lnTo>
                <a:lnTo>
                  <a:pt x="158114" y="124231"/>
                </a:lnTo>
                <a:lnTo>
                  <a:pt x="64960" y="124231"/>
                </a:lnTo>
                <a:lnTo>
                  <a:pt x="64960" y="106286"/>
                </a:lnTo>
                <a:lnTo>
                  <a:pt x="158114" y="106286"/>
                </a:lnTo>
                <a:lnTo>
                  <a:pt x="158114" y="96748"/>
                </a:lnTo>
                <a:lnTo>
                  <a:pt x="64960" y="96748"/>
                </a:lnTo>
                <a:lnTo>
                  <a:pt x="64960" y="78803"/>
                </a:lnTo>
                <a:lnTo>
                  <a:pt x="158114" y="78803"/>
                </a:lnTo>
                <a:lnTo>
                  <a:pt x="158114" y="69443"/>
                </a:lnTo>
                <a:lnTo>
                  <a:pt x="64960" y="69443"/>
                </a:lnTo>
                <a:lnTo>
                  <a:pt x="64960" y="51498"/>
                </a:lnTo>
                <a:lnTo>
                  <a:pt x="158114" y="51498"/>
                </a:lnTo>
                <a:lnTo>
                  <a:pt x="158114" y="34175"/>
                </a:lnTo>
                <a:close/>
              </a:path>
              <a:path w="191134" h="197485">
                <a:moveTo>
                  <a:pt x="102755" y="160693"/>
                </a:moveTo>
                <a:lnTo>
                  <a:pt x="88074" y="160693"/>
                </a:lnTo>
                <a:lnTo>
                  <a:pt x="88074" y="178638"/>
                </a:lnTo>
                <a:lnTo>
                  <a:pt x="102755" y="178638"/>
                </a:lnTo>
                <a:lnTo>
                  <a:pt x="102755" y="160693"/>
                </a:lnTo>
                <a:close/>
              </a:path>
              <a:path w="191134" h="197485">
                <a:moveTo>
                  <a:pt x="158114" y="160693"/>
                </a:moveTo>
                <a:lnTo>
                  <a:pt x="125869" y="160693"/>
                </a:lnTo>
                <a:lnTo>
                  <a:pt x="125869" y="178638"/>
                </a:lnTo>
                <a:lnTo>
                  <a:pt x="158114" y="178638"/>
                </a:lnTo>
                <a:lnTo>
                  <a:pt x="158114" y="160693"/>
                </a:lnTo>
                <a:close/>
              </a:path>
              <a:path w="191134" h="197485">
                <a:moveTo>
                  <a:pt x="102755" y="133388"/>
                </a:moveTo>
                <a:lnTo>
                  <a:pt x="88074" y="133388"/>
                </a:lnTo>
                <a:lnTo>
                  <a:pt x="88074" y="151333"/>
                </a:lnTo>
                <a:lnTo>
                  <a:pt x="102755" y="151333"/>
                </a:lnTo>
                <a:lnTo>
                  <a:pt x="102755" y="133388"/>
                </a:lnTo>
                <a:close/>
              </a:path>
              <a:path w="191134" h="197485">
                <a:moveTo>
                  <a:pt x="158114" y="133388"/>
                </a:moveTo>
                <a:lnTo>
                  <a:pt x="125869" y="133388"/>
                </a:lnTo>
                <a:lnTo>
                  <a:pt x="125869" y="151333"/>
                </a:lnTo>
                <a:lnTo>
                  <a:pt x="158114" y="151333"/>
                </a:lnTo>
                <a:lnTo>
                  <a:pt x="158114" y="133388"/>
                </a:lnTo>
                <a:close/>
              </a:path>
              <a:path w="191134" h="197485">
                <a:moveTo>
                  <a:pt x="102755" y="106286"/>
                </a:moveTo>
                <a:lnTo>
                  <a:pt x="88074" y="106286"/>
                </a:lnTo>
                <a:lnTo>
                  <a:pt x="88074" y="124231"/>
                </a:lnTo>
                <a:lnTo>
                  <a:pt x="102755" y="124231"/>
                </a:lnTo>
                <a:lnTo>
                  <a:pt x="102755" y="106286"/>
                </a:lnTo>
                <a:close/>
              </a:path>
              <a:path w="191134" h="197485">
                <a:moveTo>
                  <a:pt x="158114" y="106286"/>
                </a:moveTo>
                <a:lnTo>
                  <a:pt x="125869" y="106286"/>
                </a:lnTo>
                <a:lnTo>
                  <a:pt x="125869" y="124231"/>
                </a:lnTo>
                <a:lnTo>
                  <a:pt x="158114" y="124231"/>
                </a:lnTo>
                <a:lnTo>
                  <a:pt x="158114" y="106286"/>
                </a:lnTo>
                <a:close/>
              </a:path>
              <a:path w="191134" h="197485">
                <a:moveTo>
                  <a:pt x="102755" y="78803"/>
                </a:moveTo>
                <a:lnTo>
                  <a:pt x="88074" y="78803"/>
                </a:lnTo>
                <a:lnTo>
                  <a:pt x="88074" y="96748"/>
                </a:lnTo>
                <a:lnTo>
                  <a:pt x="102755" y="96748"/>
                </a:lnTo>
                <a:lnTo>
                  <a:pt x="102755" y="78803"/>
                </a:lnTo>
                <a:close/>
              </a:path>
              <a:path w="191134" h="197485">
                <a:moveTo>
                  <a:pt x="158114" y="78803"/>
                </a:moveTo>
                <a:lnTo>
                  <a:pt x="125869" y="78803"/>
                </a:lnTo>
                <a:lnTo>
                  <a:pt x="125869" y="96748"/>
                </a:lnTo>
                <a:lnTo>
                  <a:pt x="158114" y="96748"/>
                </a:lnTo>
                <a:lnTo>
                  <a:pt x="158114" y="78803"/>
                </a:lnTo>
                <a:close/>
              </a:path>
              <a:path w="191134" h="197485">
                <a:moveTo>
                  <a:pt x="102755" y="51498"/>
                </a:moveTo>
                <a:lnTo>
                  <a:pt x="88074" y="51498"/>
                </a:lnTo>
                <a:lnTo>
                  <a:pt x="88074" y="69443"/>
                </a:lnTo>
                <a:lnTo>
                  <a:pt x="102755" y="69443"/>
                </a:lnTo>
                <a:lnTo>
                  <a:pt x="102755" y="51498"/>
                </a:lnTo>
                <a:close/>
              </a:path>
              <a:path w="191134" h="197485">
                <a:moveTo>
                  <a:pt x="158114" y="51498"/>
                </a:moveTo>
                <a:lnTo>
                  <a:pt x="125869" y="51498"/>
                </a:lnTo>
                <a:lnTo>
                  <a:pt x="125869" y="69443"/>
                </a:lnTo>
                <a:lnTo>
                  <a:pt x="158114" y="69443"/>
                </a:lnTo>
                <a:lnTo>
                  <a:pt x="158114" y="51498"/>
                </a:lnTo>
                <a:close/>
              </a:path>
              <a:path w="191134" h="197485">
                <a:moveTo>
                  <a:pt x="95415" y="0"/>
                </a:moveTo>
                <a:lnTo>
                  <a:pt x="0" y="34175"/>
                </a:lnTo>
                <a:lnTo>
                  <a:pt x="190830" y="34175"/>
                </a:lnTo>
                <a:lnTo>
                  <a:pt x="95415" y="0"/>
                </a:lnTo>
                <a:close/>
              </a:path>
            </a:pathLst>
          </a:custGeom>
          <a:solidFill>
            <a:srgbClr val="FFFFFF"/>
          </a:solidFill>
        </p:spPr>
        <p:txBody>
          <a:bodyPr wrap="square" lIns="0" tIns="0" rIns="0" bIns="0" rtlCol="0"/>
          <a:lstStyle/>
          <a:p>
            <a:endParaRPr/>
          </a:p>
        </p:txBody>
      </p:sp>
      <p:sp>
        <p:nvSpPr>
          <p:cNvPr id="171" name="object 171"/>
          <p:cNvSpPr/>
          <p:nvPr/>
        </p:nvSpPr>
        <p:spPr>
          <a:xfrm>
            <a:off x="5991042" y="4994475"/>
            <a:ext cx="126364" cy="156845"/>
          </a:xfrm>
          <a:custGeom>
            <a:avLst/>
            <a:gdLst/>
            <a:ahLst/>
            <a:cxnLst/>
            <a:rect l="l" t="t" r="r" b="b"/>
            <a:pathLst>
              <a:path w="126364" h="156845">
                <a:moveTo>
                  <a:pt x="63119" y="0"/>
                </a:moveTo>
                <a:lnTo>
                  <a:pt x="0" y="24853"/>
                </a:lnTo>
                <a:lnTo>
                  <a:pt x="0" y="156400"/>
                </a:lnTo>
                <a:lnTo>
                  <a:pt x="126225" y="156400"/>
                </a:lnTo>
                <a:lnTo>
                  <a:pt x="126225" y="115277"/>
                </a:lnTo>
                <a:lnTo>
                  <a:pt x="25311" y="115277"/>
                </a:lnTo>
                <a:lnTo>
                  <a:pt x="25311" y="97332"/>
                </a:lnTo>
                <a:lnTo>
                  <a:pt x="126225" y="97332"/>
                </a:lnTo>
                <a:lnTo>
                  <a:pt x="126225" y="74676"/>
                </a:lnTo>
                <a:lnTo>
                  <a:pt x="25311" y="74676"/>
                </a:lnTo>
                <a:lnTo>
                  <a:pt x="25311" y="56730"/>
                </a:lnTo>
                <a:lnTo>
                  <a:pt x="126225" y="56730"/>
                </a:lnTo>
                <a:lnTo>
                  <a:pt x="126225" y="24853"/>
                </a:lnTo>
                <a:lnTo>
                  <a:pt x="63119" y="0"/>
                </a:lnTo>
                <a:close/>
              </a:path>
              <a:path w="126364" h="156845">
                <a:moveTo>
                  <a:pt x="77800" y="97332"/>
                </a:moveTo>
                <a:lnTo>
                  <a:pt x="48425" y="97332"/>
                </a:lnTo>
                <a:lnTo>
                  <a:pt x="48425" y="115277"/>
                </a:lnTo>
                <a:lnTo>
                  <a:pt x="77800" y="115277"/>
                </a:lnTo>
                <a:lnTo>
                  <a:pt x="77800" y="97332"/>
                </a:lnTo>
                <a:close/>
              </a:path>
              <a:path w="126364" h="156845">
                <a:moveTo>
                  <a:pt x="126225" y="97332"/>
                </a:moveTo>
                <a:lnTo>
                  <a:pt x="100914" y="97332"/>
                </a:lnTo>
                <a:lnTo>
                  <a:pt x="100914" y="115277"/>
                </a:lnTo>
                <a:lnTo>
                  <a:pt x="126225" y="115277"/>
                </a:lnTo>
                <a:lnTo>
                  <a:pt x="126225" y="97332"/>
                </a:lnTo>
                <a:close/>
              </a:path>
              <a:path w="126364" h="156845">
                <a:moveTo>
                  <a:pt x="77800" y="56730"/>
                </a:moveTo>
                <a:lnTo>
                  <a:pt x="48425" y="56730"/>
                </a:lnTo>
                <a:lnTo>
                  <a:pt x="48425" y="74676"/>
                </a:lnTo>
                <a:lnTo>
                  <a:pt x="77800" y="74676"/>
                </a:lnTo>
                <a:lnTo>
                  <a:pt x="77800" y="56730"/>
                </a:lnTo>
                <a:close/>
              </a:path>
              <a:path w="126364" h="156845">
                <a:moveTo>
                  <a:pt x="126225" y="56730"/>
                </a:moveTo>
                <a:lnTo>
                  <a:pt x="100914" y="56730"/>
                </a:lnTo>
                <a:lnTo>
                  <a:pt x="100914" y="74676"/>
                </a:lnTo>
                <a:lnTo>
                  <a:pt x="126225" y="74676"/>
                </a:lnTo>
                <a:lnTo>
                  <a:pt x="126225" y="56730"/>
                </a:lnTo>
                <a:close/>
              </a:path>
            </a:pathLst>
          </a:custGeom>
          <a:solidFill>
            <a:srgbClr val="FFFFFF"/>
          </a:solidFill>
        </p:spPr>
        <p:txBody>
          <a:bodyPr wrap="square" lIns="0" tIns="0" rIns="0" bIns="0" rtlCol="0"/>
          <a:lstStyle/>
          <a:p>
            <a:endParaRPr/>
          </a:p>
        </p:txBody>
      </p:sp>
      <p:sp>
        <p:nvSpPr>
          <p:cNvPr id="172" name="object 172"/>
          <p:cNvSpPr/>
          <p:nvPr/>
        </p:nvSpPr>
        <p:spPr>
          <a:xfrm>
            <a:off x="7137103" y="4994475"/>
            <a:ext cx="126364" cy="156845"/>
          </a:xfrm>
          <a:custGeom>
            <a:avLst/>
            <a:gdLst/>
            <a:ahLst/>
            <a:cxnLst/>
            <a:rect l="l" t="t" r="r" b="b"/>
            <a:pathLst>
              <a:path w="126365" h="156845">
                <a:moveTo>
                  <a:pt x="63118" y="0"/>
                </a:moveTo>
                <a:lnTo>
                  <a:pt x="0" y="24853"/>
                </a:lnTo>
                <a:lnTo>
                  <a:pt x="0" y="156400"/>
                </a:lnTo>
                <a:lnTo>
                  <a:pt x="126225" y="156400"/>
                </a:lnTo>
                <a:lnTo>
                  <a:pt x="126225" y="107264"/>
                </a:lnTo>
                <a:lnTo>
                  <a:pt x="25311" y="107264"/>
                </a:lnTo>
                <a:lnTo>
                  <a:pt x="25311" y="89319"/>
                </a:lnTo>
                <a:lnTo>
                  <a:pt x="126225" y="89319"/>
                </a:lnTo>
                <a:lnTo>
                  <a:pt x="126225" y="66662"/>
                </a:lnTo>
                <a:lnTo>
                  <a:pt x="25311" y="66662"/>
                </a:lnTo>
                <a:lnTo>
                  <a:pt x="25311" y="48717"/>
                </a:lnTo>
                <a:lnTo>
                  <a:pt x="126225" y="48717"/>
                </a:lnTo>
                <a:lnTo>
                  <a:pt x="126225" y="24853"/>
                </a:lnTo>
                <a:lnTo>
                  <a:pt x="63118" y="0"/>
                </a:lnTo>
                <a:close/>
              </a:path>
              <a:path w="126365" h="156845">
                <a:moveTo>
                  <a:pt x="77800" y="89319"/>
                </a:moveTo>
                <a:lnTo>
                  <a:pt x="48425" y="89319"/>
                </a:lnTo>
                <a:lnTo>
                  <a:pt x="48425" y="107264"/>
                </a:lnTo>
                <a:lnTo>
                  <a:pt x="77800" y="107264"/>
                </a:lnTo>
                <a:lnTo>
                  <a:pt x="77800" y="89319"/>
                </a:lnTo>
                <a:close/>
              </a:path>
              <a:path w="126365" h="156845">
                <a:moveTo>
                  <a:pt x="126225" y="89319"/>
                </a:moveTo>
                <a:lnTo>
                  <a:pt x="100914" y="89319"/>
                </a:lnTo>
                <a:lnTo>
                  <a:pt x="100914" y="107264"/>
                </a:lnTo>
                <a:lnTo>
                  <a:pt x="126225" y="107264"/>
                </a:lnTo>
                <a:lnTo>
                  <a:pt x="126225" y="89319"/>
                </a:lnTo>
                <a:close/>
              </a:path>
              <a:path w="126365" h="156845">
                <a:moveTo>
                  <a:pt x="77800" y="48717"/>
                </a:moveTo>
                <a:lnTo>
                  <a:pt x="48425" y="48717"/>
                </a:lnTo>
                <a:lnTo>
                  <a:pt x="48425" y="66662"/>
                </a:lnTo>
                <a:lnTo>
                  <a:pt x="77800" y="66662"/>
                </a:lnTo>
                <a:lnTo>
                  <a:pt x="77800" y="48717"/>
                </a:lnTo>
                <a:close/>
              </a:path>
              <a:path w="126365" h="156845">
                <a:moveTo>
                  <a:pt x="126225" y="48717"/>
                </a:moveTo>
                <a:lnTo>
                  <a:pt x="100914" y="48717"/>
                </a:lnTo>
                <a:lnTo>
                  <a:pt x="100914" y="66662"/>
                </a:lnTo>
                <a:lnTo>
                  <a:pt x="126225" y="66662"/>
                </a:lnTo>
                <a:lnTo>
                  <a:pt x="126225" y="48717"/>
                </a:lnTo>
                <a:close/>
              </a:path>
            </a:pathLst>
          </a:custGeom>
          <a:solidFill>
            <a:srgbClr val="FFFFFF"/>
          </a:solidFill>
        </p:spPr>
        <p:txBody>
          <a:bodyPr wrap="square" lIns="0" tIns="0" rIns="0" bIns="0" rtlCol="0"/>
          <a:lstStyle/>
          <a:p>
            <a:endParaRPr/>
          </a:p>
        </p:txBody>
      </p:sp>
      <p:sp>
        <p:nvSpPr>
          <p:cNvPr id="173" name="object 173"/>
          <p:cNvSpPr/>
          <p:nvPr/>
        </p:nvSpPr>
        <p:spPr>
          <a:xfrm>
            <a:off x="7255427" y="5030289"/>
            <a:ext cx="126364" cy="120650"/>
          </a:xfrm>
          <a:custGeom>
            <a:avLst/>
            <a:gdLst/>
            <a:ahLst/>
            <a:cxnLst/>
            <a:rect l="l" t="t" r="r" b="b"/>
            <a:pathLst>
              <a:path w="126365" h="120650">
                <a:moveTo>
                  <a:pt x="63118" y="0"/>
                </a:moveTo>
                <a:lnTo>
                  <a:pt x="0" y="19164"/>
                </a:lnTo>
                <a:lnTo>
                  <a:pt x="0" y="120586"/>
                </a:lnTo>
                <a:lnTo>
                  <a:pt x="126225" y="120586"/>
                </a:lnTo>
                <a:lnTo>
                  <a:pt x="126225" y="70853"/>
                </a:lnTo>
                <a:lnTo>
                  <a:pt x="33210" y="70853"/>
                </a:lnTo>
                <a:lnTo>
                  <a:pt x="33210" y="60286"/>
                </a:lnTo>
                <a:lnTo>
                  <a:pt x="126225" y="60286"/>
                </a:lnTo>
                <a:lnTo>
                  <a:pt x="126225" y="43980"/>
                </a:lnTo>
                <a:lnTo>
                  <a:pt x="33210" y="43980"/>
                </a:lnTo>
                <a:lnTo>
                  <a:pt x="33210" y="33413"/>
                </a:lnTo>
                <a:lnTo>
                  <a:pt x="126225" y="33413"/>
                </a:lnTo>
                <a:lnTo>
                  <a:pt x="126225" y="19164"/>
                </a:lnTo>
                <a:lnTo>
                  <a:pt x="63118" y="0"/>
                </a:lnTo>
                <a:close/>
              </a:path>
              <a:path w="126365" h="120650">
                <a:moveTo>
                  <a:pt x="126225" y="60286"/>
                </a:moveTo>
                <a:lnTo>
                  <a:pt x="93014" y="60286"/>
                </a:lnTo>
                <a:lnTo>
                  <a:pt x="93014" y="70853"/>
                </a:lnTo>
                <a:lnTo>
                  <a:pt x="126225" y="70853"/>
                </a:lnTo>
                <a:lnTo>
                  <a:pt x="126225" y="60286"/>
                </a:lnTo>
                <a:close/>
              </a:path>
              <a:path w="126365" h="120650">
                <a:moveTo>
                  <a:pt x="126225" y="33413"/>
                </a:moveTo>
                <a:lnTo>
                  <a:pt x="93014" y="33413"/>
                </a:lnTo>
                <a:lnTo>
                  <a:pt x="93014" y="43980"/>
                </a:lnTo>
                <a:lnTo>
                  <a:pt x="126225" y="43980"/>
                </a:lnTo>
                <a:lnTo>
                  <a:pt x="126225" y="33413"/>
                </a:lnTo>
                <a:close/>
              </a:path>
            </a:pathLst>
          </a:custGeom>
          <a:solidFill>
            <a:srgbClr val="FFFFFF"/>
          </a:solidFill>
        </p:spPr>
        <p:txBody>
          <a:bodyPr wrap="square" lIns="0" tIns="0" rIns="0" bIns="0" rtlCol="0"/>
          <a:lstStyle/>
          <a:p>
            <a:endParaRPr/>
          </a:p>
        </p:txBody>
      </p:sp>
      <p:sp>
        <p:nvSpPr>
          <p:cNvPr id="174" name="object 174"/>
          <p:cNvSpPr/>
          <p:nvPr/>
        </p:nvSpPr>
        <p:spPr>
          <a:xfrm>
            <a:off x="5723806" y="4969609"/>
            <a:ext cx="126225" cy="181267"/>
          </a:xfrm>
          <a:prstGeom prst="rect">
            <a:avLst/>
          </a:prstGeom>
          <a:blipFill>
            <a:blip r:embed="rId5" cstate="print"/>
            <a:stretch>
              <a:fillRect/>
            </a:stretch>
          </a:blipFill>
        </p:spPr>
        <p:txBody>
          <a:bodyPr wrap="square" lIns="0" tIns="0" rIns="0" bIns="0" rtlCol="0"/>
          <a:lstStyle/>
          <a:p>
            <a:endParaRPr/>
          </a:p>
        </p:txBody>
      </p:sp>
      <p:sp>
        <p:nvSpPr>
          <p:cNvPr id="175" name="object 175"/>
          <p:cNvSpPr/>
          <p:nvPr/>
        </p:nvSpPr>
        <p:spPr>
          <a:xfrm>
            <a:off x="6551669" y="5019329"/>
            <a:ext cx="126364" cy="132080"/>
          </a:xfrm>
          <a:custGeom>
            <a:avLst/>
            <a:gdLst/>
            <a:ahLst/>
            <a:cxnLst/>
            <a:rect l="l" t="t" r="r" b="b"/>
            <a:pathLst>
              <a:path w="126365" h="132079">
                <a:moveTo>
                  <a:pt x="126225" y="0"/>
                </a:moveTo>
                <a:lnTo>
                  <a:pt x="0" y="36080"/>
                </a:lnTo>
                <a:lnTo>
                  <a:pt x="0" y="131546"/>
                </a:lnTo>
                <a:lnTo>
                  <a:pt x="126225" y="131546"/>
                </a:lnTo>
                <a:lnTo>
                  <a:pt x="126225" y="97447"/>
                </a:lnTo>
                <a:lnTo>
                  <a:pt x="32651" y="97447"/>
                </a:lnTo>
                <a:lnTo>
                  <a:pt x="32651" y="79502"/>
                </a:lnTo>
                <a:lnTo>
                  <a:pt x="126225" y="79502"/>
                </a:lnTo>
                <a:lnTo>
                  <a:pt x="126225" y="70142"/>
                </a:lnTo>
                <a:lnTo>
                  <a:pt x="32651" y="70142"/>
                </a:lnTo>
                <a:lnTo>
                  <a:pt x="32651" y="52197"/>
                </a:lnTo>
                <a:lnTo>
                  <a:pt x="126225" y="52197"/>
                </a:lnTo>
                <a:lnTo>
                  <a:pt x="126225" y="0"/>
                </a:lnTo>
                <a:close/>
              </a:path>
              <a:path w="126365" h="132079">
                <a:moveTo>
                  <a:pt x="70459" y="79502"/>
                </a:moveTo>
                <a:lnTo>
                  <a:pt x="55765" y="79502"/>
                </a:lnTo>
                <a:lnTo>
                  <a:pt x="55765" y="97447"/>
                </a:lnTo>
                <a:lnTo>
                  <a:pt x="70459" y="97447"/>
                </a:lnTo>
                <a:lnTo>
                  <a:pt x="70459" y="79502"/>
                </a:lnTo>
                <a:close/>
              </a:path>
              <a:path w="126365" h="132079">
                <a:moveTo>
                  <a:pt x="126225" y="79502"/>
                </a:moveTo>
                <a:lnTo>
                  <a:pt x="93573" y="79502"/>
                </a:lnTo>
                <a:lnTo>
                  <a:pt x="93573" y="97447"/>
                </a:lnTo>
                <a:lnTo>
                  <a:pt x="126225" y="97447"/>
                </a:lnTo>
                <a:lnTo>
                  <a:pt x="126225" y="79502"/>
                </a:lnTo>
                <a:close/>
              </a:path>
              <a:path w="126365" h="132079">
                <a:moveTo>
                  <a:pt x="70459" y="52197"/>
                </a:moveTo>
                <a:lnTo>
                  <a:pt x="55765" y="52197"/>
                </a:lnTo>
                <a:lnTo>
                  <a:pt x="55765" y="70142"/>
                </a:lnTo>
                <a:lnTo>
                  <a:pt x="70459" y="70142"/>
                </a:lnTo>
                <a:lnTo>
                  <a:pt x="70459" y="52197"/>
                </a:lnTo>
                <a:close/>
              </a:path>
              <a:path w="126365" h="132079">
                <a:moveTo>
                  <a:pt x="126225" y="52197"/>
                </a:moveTo>
                <a:lnTo>
                  <a:pt x="93573" y="52197"/>
                </a:lnTo>
                <a:lnTo>
                  <a:pt x="93573" y="70142"/>
                </a:lnTo>
                <a:lnTo>
                  <a:pt x="126225" y="70142"/>
                </a:lnTo>
                <a:lnTo>
                  <a:pt x="126225" y="52197"/>
                </a:lnTo>
                <a:close/>
              </a:path>
            </a:pathLst>
          </a:custGeom>
          <a:solidFill>
            <a:srgbClr val="FFFFFF"/>
          </a:solidFill>
        </p:spPr>
        <p:txBody>
          <a:bodyPr wrap="square" lIns="0" tIns="0" rIns="0" bIns="0" rtlCol="0"/>
          <a:lstStyle/>
          <a:p>
            <a:endParaRPr/>
          </a:p>
        </p:txBody>
      </p:sp>
      <p:sp>
        <p:nvSpPr>
          <p:cNvPr id="176" name="object 176"/>
          <p:cNvSpPr/>
          <p:nvPr/>
        </p:nvSpPr>
        <p:spPr>
          <a:xfrm>
            <a:off x="6691895" y="4961836"/>
            <a:ext cx="126364" cy="189230"/>
          </a:xfrm>
          <a:custGeom>
            <a:avLst/>
            <a:gdLst/>
            <a:ahLst/>
            <a:cxnLst/>
            <a:rect l="l" t="t" r="r" b="b"/>
            <a:pathLst>
              <a:path w="126365" h="189229">
                <a:moveTo>
                  <a:pt x="0" y="0"/>
                </a:moveTo>
                <a:lnTo>
                  <a:pt x="0" y="189039"/>
                </a:lnTo>
                <a:lnTo>
                  <a:pt x="126225" y="189039"/>
                </a:lnTo>
                <a:lnTo>
                  <a:pt x="126225" y="148018"/>
                </a:lnTo>
                <a:lnTo>
                  <a:pt x="16611" y="148018"/>
                </a:lnTo>
                <a:lnTo>
                  <a:pt x="16611" y="135953"/>
                </a:lnTo>
                <a:lnTo>
                  <a:pt x="126225" y="135953"/>
                </a:lnTo>
                <a:lnTo>
                  <a:pt x="126225" y="122516"/>
                </a:lnTo>
                <a:lnTo>
                  <a:pt x="16611" y="122516"/>
                </a:lnTo>
                <a:lnTo>
                  <a:pt x="16611" y="110451"/>
                </a:lnTo>
                <a:lnTo>
                  <a:pt x="126225" y="110451"/>
                </a:lnTo>
                <a:lnTo>
                  <a:pt x="126225" y="97015"/>
                </a:lnTo>
                <a:lnTo>
                  <a:pt x="16611" y="97015"/>
                </a:lnTo>
                <a:lnTo>
                  <a:pt x="16611" y="84950"/>
                </a:lnTo>
                <a:lnTo>
                  <a:pt x="126225" y="84950"/>
                </a:lnTo>
                <a:lnTo>
                  <a:pt x="126225" y="71513"/>
                </a:lnTo>
                <a:lnTo>
                  <a:pt x="16611" y="71513"/>
                </a:lnTo>
                <a:lnTo>
                  <a:pt x="16611" y="59448"/>
                </a:lnTo>
                <a:lnTo>
                  <a:pt x="126225" y="59448"/>
                </a:lnTo>
                <a:lnTo>
                  <a:pt x="126225" y="51854"/>
                </a:lnTo>
                <a:lnTo>
                  <a:pt x="0" y="0"/>
                </a:lnTo>
                <a:close/>
              </a:path>
              <a:path w="126365" h="189229">
                <a:moveTo>
                  <a:pt x="126225" y="135953"/>
                </a:moveTo>
                <a:lnTo>
                  <a:pt x="109626" y="135953"/>
                </a:lnTo>
                <a:lnTo>
                  <a:pt x="109626" y="148018"/>
                </a:lnTo>
                <a:lnTo>
                  <a:pt x="126225" y="148018"/>
                </a:lnTo>
                <a:lnTo>
                  <a:pt x="126225" y="135953"/>
                </a:lnTo>
                <a:close/>
              </a:path>
              <a:path w="126365" h="189229">
                <a:moveTo>
                  <a:pt x="126225" y="110451"/>
                </a:moveTo>
                <a:lnTo>
                  <a:pt x="109626" y="110451"/>
                </a:lnTo>
                <a:lnTo>
                  <a:pt x="109626" y="122516"/>
                </a:lnTo>
                <a:lnTo>
                  <a:pt x="126225" y="122516"/>
                </a:lnTo>
                <a:lnTo>
                  <a:pt x="126225" y="110451"/>
                </a:lnTo>
                <a:close/>
              </a:path>
              <a:path w="126365" h="189229">
                <a:moveTo>
                  <a:pt x="126225" y="84950"/>
                </a:moveTo>
                <a:lnTo>
                  <a:pt x="109626" y="84950"/>
                </a:lnTo>
                <a:lnTo>
                  <a:pt x="109626" y="97015"/>
                </a:lnTo>
                <a:lnTo>
                  <a:pt x="126225" y="97015"/>
                </a:lnTo>
                <a:lnTo>
                  <a:pt x="126225" y="84950"/>
                </a:lnTo>
                <a:close/>
              </a:path>
              <a:path w="126365" h="189229">
                <a:moveTo>
                  <a:pt x="126225" y="59448"/>
                </a:moveTo>
                <a:lnTo>
                  <a:pt x="109626" y="59448"/>
                </a:lnTo>
                <a:lnTo>
                  <a:pt x="109626" y="71513"/>
                </a:lnTo>
                <a:lnTo>
                  <a:pt x="126225" y="71513"/>
                </a:lnTo>
                <a:lnTo>
                  <a:pt x="126225" y="59448"/>
                </a:lnTo>
                <a:close/>
              </a:path>
            </a:pathLst>
          </a:custGeom>
          <a:solidFill>
            <a:srgbClr val="FFFFFF"/>
          </a:solidFill>
        </p:spPr>
        <p:txBody>
          <a:bodyPr wrap="square" lIns="0" tIns="0" rIns="0" bIns="0" rtlCol="0"/>
          <a:lstStyle/>
          <a:p>
            <a:endParaRPr/>
          </a:p>
        </p:txBody>
      </p:sp>
      <p:sp>
        <p:nvSpPr>
          <p:cNvPr id="181" name="object 181"/>
          <p:cNvSpPr txBox="1"/>
          <p:nvPr/>
        </p:nvSpPr>
        <p:spPr>
          <a:xfrm>
            <a:off x="361950" y="1016000"/>
            <a:ext cx="7239000" cy="4020588"/>
          </a:xfrm>
          <a:prstGeom prst="rect">
            <a:avLst/>
          </a:prstGeom>
        </p:spPr>
        <p:txBody>
          <a:bodyPr vert="horz" wrap="square" lIns="0" tIns="25400" rIns="0" bIns="0" rtlCol="0">
            <a:spAutoFit/>
          </a:bodyPr>
          <a:lstStyle/>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Сприяння створенню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Надання консультацій щодо створення та функціонування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Організація проведення навчань, семінарів, тренінгів для діючих ОСББ та ініціативних груп</a:t>
            </a:r>
            <a:r>
              <a:rPr lang="uk-UA" sz="1200" b="1" dirty="0" smtClean="0">
                <a:solidFill>
                  <a:schemeClr val="bg1"/>
                </a:solidFill>
                <a:latin typeface="Times New Roman" pitchFamily="18" charset="0"/>
                <a:cs typeface="Times New Roman" pitchFamily="18" charset="0"/>
              </a:rPr>
              <a:t>, які </a:t>
            </a:r>
            <a:r>
              <a:rPr lang="uk-UA" sz="1200" b="1" dirty="0">
                <a:solidFill>
                  <a:schemeClr val="bg1"/>
                </a:solidFill>
                <a:latin typeface="Times New Roman" pitchFamily="18" charset="0"/>
                <a:cs typeface="Times New Roman" pitchFamily="18" charset="0"/>
              </a:rPr>
              <a:t>виявили бажання створити ОСББ;</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Проведення інформаційних, установчих та загальних зборів для співвласників багатоквартирних будинків;</a:t>
            </a:r>
          </a:p>
          <a:p>
            <a:pPr marL="342900" lvl="0" indent="-342900" fontAlgn="auto">
              <a:spcBef>
                <a:spcPct val="20000"/>
              </a:spcBef>
              <a:spcAft>
                <a:spcPts val="0"/>
              </a:spcAft>
              <a:buFont typeface="Arial" pitchFamily="34" charset="0"/>
              <a:buChar char="•"/>
            </a:pPr>
            <a:r>
              <a:rPr lang="uk-UA" sz="1200" b="1" dirty="0" smtClean="0">
                <a:solidFill>
                  <a:schemeClr val="bg1"/>
                </a:solidFill>
                <a:latin typeface="Times New Roman" pitchFamily="18" charset="0"/>
                <a:cs typeface="Times New Roman" pitchFamily="18" charset="0"/>
              </a:rPr>
              <a:t>Координація процесу передачі багатоквартирних будинків в управління ОСББ</a:t>
            </a:r>
            <a:r>
              <a:rPr lang="uk-UA" sz="1200" b="1" dirty="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Координація роботи ОСББ  з комунальними підприємствами щодо підготовки та сталого проходження зимово-опалювального періоду;</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Супровід діяльності ОСББ та надання роз'яснень з актуальних питань, які стосуються функціонування та ведення ними господарської та управлінської діяльності;</a:t>
            </a:r>
          </a:p>
          <a:p>
            <a:pPr marL="342900" lvl="0" indent="-342900">
              <a:spcBef>
                <a:spcPct val="20000"/>
              </a:spcBef>
              <a:buFont typeface="Arial" pitchFamily="34" charset="0"/>
              <a:buChar char="•"/>
              <a:defRPr/>
            </a:pPr>
            <a:r>
              <a:rPr lang="uk-UA" sz="1200" b="1" dirty="0">
                <a:solidFill>
                  <a:schemeClr val="bg1"/>
                </a:solidFill>
                <a:latin typeface="Times New Roman" pitchFamily="18" charset="0"/>
                <a:cs typeface="Times New Roman" pitchFamily="18" charset="0"/>
              </a:rPr>
              <a:t>Координація роботи між </a:t>
            </a:r>
            <a:r>
              <a:rPr lang="uk-UA" sz="1200" b="1" dirty="0" smtClean="0">
                <a:solidFill>
                  <a:schemeClr val="bg1"/>
                </a:solidFill>
                <a:latin typeface="Times New Roman" pitchFamily="18" charset="0"/>
                <a:cs typeface="Times New Roman" pitchFamily="18" charset="0"/>
              </a:rPr>
              <a:t>районними управліннями департаменту соціальної політики міської ради та </a:t>
            </a:r>
            <a:r>
              <a:rPr lang="uk-UA" sz="1200" b="1" dirty="0">
                <a:solidFill>
                  <a:schemeClr val="bg1"/>
                </a:solidFill>
                <a:latin typeface="Times New Roman" pitchFamily="18" charset="0"/>
                <a:cs typeface="Times New Roman" pitchFamily="18" charset="0"/>
              </a:rPr>
              <a:t>ОСББ щодо безперебійного отримання пільг та субсидій</a:t>
            </a:r>
            <a:r>
              <a:rPr lang="uk-UA" sz="1200" b="1" dirty="0" smtClean="0">
                <a:solidFill>
                  <a:schemeClr val="bg1"/>
                </a:solidFill>
                <a:latin typeface="Times New Roman" pitchFamily="18" charset="0"/>
                <a:cs typeface="Times New Roman" pitchFamily="18" charset="0"/>
              </a:rPr>
              <a:t>.</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рішення виконкому </a:t>
            </a:r>
            <a:r>
              <a:rPr lang="uk-UA" sz="1200" b="1" dirty="0" err="1" smtClean="0">
                <a:solidFill>
                  <a:schemeClr val="bg1"/>
                </a:solidFill>
                <a:latin typeface="Times New Roman" pitchFamily="18" charset="0"/>
                <a:cs typeface="Times New Roman" pitchFamily="18" charset="0"/>
              </a:rPr>
              <a:t>“Про</a:t>
            </a:r>
            <a:r>
              <a:rPr lang="uk-UA" sz="1200" b="1" dirty="0" smtClean="0">
                <a:solidFill>
                  <a:schemeClr val="bg1"/>
                </a:solidFill>
                <a:latin typeface="Times New Roman" pitchFamily="18" charset="0"/>
                <a:cs typeface="Times New Roman" pitchFamily="18" charset="0"/>
              </a:rPr>
              <a:t> стимулювання впровадження </a:t>
            </a:r>
            <a:r>
              <a:rPr lang="uk-UA" sz="1200" b="1" dirty="0" err="1" smtClean="0">
                <a:solidFill>
                  <a:schemeClr val="bg1"/>
                </a:solidFill>
                <a:latin typeface="Times New Roman" pitchFamily="18" charset="0"/>
                <a:cs typeface="Times New Roman" pitchFamily="18" charset="0"/>
              </a:rPr>
              <a:t>енергоефективних</a:t>
            </a:r>
            <a:r>
              <a:rPr lang="uk-UA" sz="1200" b="1" dirty="0" smtClean="0">
                <a:solidFill>
                  <a:schemeClr val="bg1"/>
                </a:solidFill>
                <a:latin typeface="Times New Roman" pitchFamily="18" charset="0"/>
                <a:cs typeface="Times New Roman" pitchFamily="18" charset="0"/>
              </a:rPr>
              <a:t> </a:t>
            </a:r>
            <a:r>
              <a:rPr lang="uk-UA" sz="1200" b="1" dirty="0" err="1" smtClean="0">
                <a:solidFill>
                  <a:schemeClr val="bg1"/>
                </a:solidFill>
                <a:latin typeface="Times New Roman" pitchFamily="18" charset="0"/>
                <a:cs typeface="Times New Roman" pitchFamily="18" charset="0"/>
              </a:rPr>
              <a:t>заходів”</a:t>
            </a:r>
            <a:r>
              <a:rPr lang="uk-UA" sz="1200" b="1" dirty="0" smtClean="0">
                <a:solidFill>
                  <a:schemeClr val="bg1"/>
                </a:solidFill>
                <a:latin typeface="Times New Roman" pitchFamily="18" charset="0"/>
                <a:cs typeface="Times New Roman" pitchFamily="18" charset="0"/>
              </a:rPr>
              <a:t> шляхом відшкодування ОСББ відсотків або 30% тіла кредиту за залученими у фінансових установах кредитів на впровадження </a:t>
            </a:r>
            <a:r>
              <a:rPr lang="uk-UA" sz="1200" b="1" dirty="0" err="1" smtClean="0">
                <a:solidFill>
                  <a:schemeClr val="bg1"/>
                </a:solidFill>
                <a:latin typeface="Times New Roman" pitchFamily="18" charset="0"/>
                <a:cs typeface="Times New Roman" pitchFamily="18" charset="0"/>
              </a:rPr>
              <a:t>енергоефективних</a:t>
            </a:r>
            <a:r>
              <a:rPr lang="uk-UA" sz="1200" b="1" dirty="0" smtClean="0">
                <a:solidFill>
                  <a:schemeClr val="bg1"/>
                </a:solidFill>
                <a:latin typeface="Times New Roman" pitchFamily="18" charset="0"/>
                <a:cs typeface="Times New Roman" pitchFamily="18" charset="0"/>
              </a:rPr>
              <a:t> заходів у будинках ОСББ </a:t>
            </a:r>
          </a:p>
          <a:p>
            <a:pPr marL="342900" lvl="0" indent="-342900">
              <a:spcBef>
                <a:spcPct val="20000"/>
              </a:spcBef>
              <a:buFont typeface="Arial" pitchFamily="34" charset="0"/>
              <a:buChar char="•"/>
              <a:defRPr/>
            </a:pPr>
            <a:r>
              <a:rPr lang="uk-UA" sz="1200" b="1" dirty="0" smtClean="0">
                <a:solidFill>
                  <a:schemeClr val="bg1"/>
                </a:solidFill>
                <a:latin typeface="Times New Roman" pitchFamily="18" charset="0"/>
                <a:cs typeface="Times New Roman" pitchFamily="18" charset="0"/>
              </a:rPr>
              <a:t>Виконання Порядку відшкодування з бюджету ЖМОТГ відсотків за кредитами, залученими ОСББ, які беруть участь у програмі підтримки </a:t>
            </a:r>
            <a:r>
              <a:rPr lang="uk-UA" sz="1200" b="1" dirty="0" err="1" smtClean="0">
                <a:solidFill>
                  <a:schemeClr val="bg1"/>
                </a:solidFill>
                <a:latin typeface="Times New Roman" pitchFamily="18" charset="0"/>
                <a:cs typeface="Times New Roman" pitchFamily="18" charset="0"/>
              </a:rPr>
              <a:t>енергомодернізації</a:t>
            </a:r>
            <a:r>
              <a:rPr lang="uk-UA" sz="1200" b="1" dirty="0" smtClean="0">
                <a:solidFill>
                  <a:schemeClr val="bg1"/>
                </a:solidFill>
                <a:latin typeface="Times New Roman" pitchFamily="18" charset="0"/>
                <a:cs typeface="Times New Roman" pitchFamily="18" charset="0"/>
              </a:rPr>
              <a:t> багатоквартирних будинків </a:t>
            </a:r>
            <a:r>
              <a:rPr lang="uk-UA" sz="1200" b="1" dirty="0" err="1" smtClean="0">
                <a:solidFill>
                  <a:schemeClr val="bg1"/>
                </a:solidFill>
                <a:latin typeface="Times New Roman" pitchFamily="18" charset="0"/>
                <a:cs typeface="Times New Roman" pitchFamily="18" charset="0"/>
              </a:rPr>
              <a:t>“Енергодім”</a:t>
            </a:r>
            <a:r>
              <a:rPr lang="uk-UA" sz="1200" b="1" dirty="0" smtClean="0">
                <a:solidFill>
                  <a:schemeClr val="bg1"/>
                </a:solidFill>
                <a:latin typeface="Times New Roman" pitchFamily="18" charset="0"/>
                <a:cs typeface="Times New Roman" pitchFamily="18" charset="0"/>
              </a:rPr>
              <a:t> державної установи </a:t>
            </a:r>
            <a:r>
              <a:rPr lang="uk-UA" sz="1200" b="1" dirty="0" err="1" smtClean="0">
                <a:solidFill>
                  <a:schemeClr val="bg1"/>
                </a:solidFill>
                <a:latin typeface="Times New Roman" pitchFamily="18" charset="0"/>
                <a:cs typeface="Times New Roman" pitchFamily="18" charset="0"/>
              </a:rPr>
              <a:t>“Фонд</a:t>
            </a:r>
            <a:r>
              <a:rPr lang="uk-UA" sz="1200" b="1" dirty="0" smtClean="0">
                <a:solidFill>
                  <a:schemeClr val="bg1"/>
                </a:solidFill>
                <a:latin typeface="Times New Roman" pitchFamily="18" charset="0"/>
                <a:cs typeface="Times New Roman" pitchFamily="18" charset="0"/>
              </a:rPr>
              <a:t> </a:t>
            </a:r>
            <a:r>
              <a:rPr lang="uk-UA" sz="1200" b="1" dirty="0" err="1" smtClean="0">
                <a:solidFill>
                  <a:schemeClr val="bg1"/>
                </a:solidFill>
                <a:latin typeface="Times New Roman" pitchFamily="18" charset="0"/>
                <a:cs typeface="Times New Roman" pitchFamily="18" charset="0"/>
              </a:rPr>
              <a:t>енергоефективності”</a:t>
            </a:r>
            <a:r>
              <a:rPr lang="uk-UA" sz="1200" b="1" dirty="0" smtClean="0">
                <a:solidFill>
                  <a:schemeClr val="bg1"/>
                </a:solidFill>
                <a:latin typeface="Times New Roman" pitchFamily="18" charset="0"/>
                <a:cs typeface="Times New Roman" pitchFamily="18" charset="0"/>
              </a:rPr>
              <a:t>.</a:t>
            </a:r>
          </a:p>
          <a:p>
            <a:pPr marL="12700" marR="5715" algn="just">
              <a:lnSpc>
                <a:spcPts val="1000"/>
              </a:lnSpc>
              <a:spcBef>
                <a:spcPts val="200"/>
              </a:spcBef>
            </a:pPr>
            <a:endParaRPr sz="900" dirty="0">
              <a:latin typeface="Calibri"/>
              <a:cs typeface="Calibri"/>
            </a:endParaRPr>
          </a:p>
        </p:txBody>
      </p:sp>
      <p:sp>
        <p:nvSpPr>
          <p:cNvPr id="182" name="object 2"/>
          <p:cNvSpPr txBox="1">
            <a:spLocks/>
          </p:cNvSpPr>
          <p:nvPr/>
        </p:nvSpPr>
        <p:spPr>
          <a:xfrm>
            <a:off x="209550" y="101600"/>
            <a:ext cx="6858000" cy="695061"/>
          </a:xfrm>
          <a:prstGeom prst="rect">
            <a:avLst/>
          </a:prstGeom>
        </p:spPr>
        <p:txBody>
          <a:bodyPr vert="horz" wrap="square" lIns="0" tIns="27939" rIns="0" bIns="0" rtlCol="0">
            <a:spAutoFit/>
          </a:bodyPr>
          <a:lstStyle/>
          <a:p>
            <a:pPr marL="12700" marR="5080" lvl="0" indent="0" algn="ctr" defTabSz="914400" eaLnBrk="1" fontAlgn="auto" latinLnBrk="0" hangingPunct="1">
              <a:lnSpc>
                <a:spcPts val="2600"/>
              </a:lnSpc>
              <a:spcBef>
                <a:spcPts val="219"/>
              </a:spcBef>
              <a:spcAft>
                <a:spcPts val="0"/>
              </a:spcAft>
              <a:buClrTx/>
              <a:buSzTx/>
              <a:buFontTx/>
              <a:buNone/>
              <a:tabLst/>
              <a:defRPr/>
            </a:pPr>
            <a:r>
              <a:rPr kumimoji="0" lang="uk-UA" sz="2200" b="1" i="0" u="none" strike="noStrike" kern="0" cap="none" spc="10" normalizeH="0" baseline="0" dirty="0" smtClean="0">
                <a:ln>
                  <a:noFill/>
                </a:ln>
                <a:solidFill>
                  <a:srgbClr val="FFFFFF"/>
                </a:solidFill>
                <a:effectLst/>
                <a:uLnTx/>
                <a:uFillTx/>
                <a:latin typeface="+mj-lt"/>
                <a:ea typeface="+mj-ea"/>
                <a:cs typeface="+mj-cs"/>
              </a:rPr>
              <a:t>Основні завдання управління муніципального розвитку</a:t>
            </a:r>
            <a:endParaRPr kumimoji="0" lang="uk-UA" sz="2200" b="1" i="0" u="none" strike="noStrike" kern="0" cap="none" spc="0" normalizeH="0" baseline="0" dirty="0">
              <a:ln>
                <a:noFill/>
              </a:ln>
              <a:solidFill>
                <a:sysClr val="windowText" lastClr="000000"/>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5160593"/>
            <a:ext cx="7740015" cy="527685"/>
          </a:xfrm>
          <a:custGeom>
            <a:avLst/>
            <a:gdLst/>
            <a:ahLst/>
            <a:cxnLst/>
            <a:rect l="l" t="t" r="r" b="b"/>
            <a:pathLst>
              <a:path w="7740015" h="527685">
                <a:moveTo>
                  <a:pt x="0" y="527405"/>
                </a:moveTo>
                <a:lnTo>
                  <a:pt x="7740001" y="527405"/>
                </a:lnTo>
                <a:lnTo>
                  <a:pt x="7740001" y="0"/>
                </a:lnTo>
                <a:lnTo>
                  <a:pt x="0" y="0"/>
                </a:lnTo>
                <a:lnTo>
                  <a:pt x="0" y="527405"/>
                </a:lnTo>
                <a:close/>
              </a:path>
            </a:pathLst>
          </a:custGeom>
          <a:solidFill>
            <a:srgbClr val="095F56"/>
          </a:solidFill>
        </p:spPr>
        <p:txBody>
          <a:bodyPr wrap="square" lIns="0" tIns="0" rIns="0" bIns="0" rtlCol="0"/>
          <a:lstStyle/>
          <a:p>
            <a:endParaRPr/>
          </a:p>
        </p:txBody>
      </p:sp>
      <p:sp>
        <p:nvSpPr>
          <p:cNvPr id="3" name="object 3"/>
          <p:cNvSpPr txBox="1"/>
          <p:nvPr/>
        </p:nvSpPr>
        <p:spPr>
          <a:xfrm>
            <a:off x="7241133" y="5225524"/>
            <a:ext cx="83820" cy="162560"/>
          </a:xfrm>
          <a:prstGeom prst="rect">
            <a:avLst/>
          </a:prstGeom>
        </p:spPr>
        <p:txBody>
          <a:bodyPr vert="horz" wrap="square" lIns="0" tIns="12700" rIns="0" bIns="0" rtlCol="0">
            <a:spAutoFit/>
          </a:bodyPr>
          <a:lstStyle/>
          <a:p>
            <a:pPr marL="12700">
              <a:lnSpc>
                <a:spcPct val="100000"/>
              </a:lnSpc>
              <a:spcBef>
                <a:spcPts val="100"/>
              </a:spcBef>
            </a:pPr>
            <a:r>
              <a:rPr sz="900" b="1" dirty="0">
                <a:solidFill>
                  <a:srgbClr val="FFFFFF"/>
                </a:solidFill>
                <a:latin typeface="Calibri"/>
                <a:cs typeface="Calibri"/>
              </a:rPr>
              <a:t>1</a:t>
            </a:r>
            <a:endParaRPr sz="900">
              <a:latin typeface="Calibri"/>
              <a:cs typeface="Calibri"/>
            </a:endParaRPr>
          </a:p>
        </p:txBody>
      </p:sp>
      <p:sp>
        <p:nvSpPr>
          <p:cNvPr id="4" name="object 4"/>
          <p:cNvSpPr/>
          <p:nvPr/>
        </p:nvSpPr>
        <p:spPr>
          <a:xfrm>
            <a:off x="3538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5" name="object 5"/>
          <p:cNvSpPr/>
          <p:nvPr/>
        </p:nvSpPr>
        <p:spPr>
          <a:xfrm>
            <a:off x="3538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6" name="object 6"/>
          <p:cNvSpPr/>
          <p:nvPr/>
        </p:nvSpPr>
        <p:spPr>
          <a:xfrm>
            <a:off x="3538753"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 name="object 7"/>
          <p:cNvSpPr/>
          <p:nvPr/>
        </p:nvSpPr>
        <p:spPr>
          <a:xfrm>
            <a:off x="3538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8" name="object 8"/>
          <p:cNvSpPr/>
          <p:nvPr/>
        </p:nvSpPr>
        <p:spPr>
          <a:xfrm>
            <a:off x="3538753"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9" name="object 9"/>
          <p:cNvSpPr/>
          <p:nvPr/>
        </p:nvSpPr>
        <p:spPr>
          <a:xfrm>
            <a:off x="3580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0" name="object 10"/>
          <p:cNvSpPr/>
          <p:nvPr/>
        </p:nvSpPr>
        <p:spPr>
          <a:xfrm>
            <a:off x="3611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1" name="object 11"/>
          <p:cNvSpPr/>
          <p:nvPr/>
        </p:nvSpPr>
        <p:spPr>
          <a:xfrm>
            <a:off x="3641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2" name="object 12"/>
          <p:cNvSpPr/>
          <p:nvPr/>
        </p:nvSpPr>
        <p:spPr>
          <a:xfrm>
            <a:off x="3580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3" name="object 13"/>
          <p:cNvSpPr/>
          <p:nvPr/>
        </p:nvSpPr>
        <p:spPr>
          <a:xfrm>
            <a:off x="3611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4" name="object 14"/>
          <p:cNvSpPr/>
          <p:nvPr/>
        </p:nvSpPr>
        <p:spPr>
          <a:xfrm>
            <a:off x="3641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 name="object 15"/>
          <p:cNvSpPr/>
          <p:nvPr/>
        </p:nvSpPr>
        <p:spPr>
          <a:xfrm>
            <a:off x="5847207" y="496992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508"/>
                </a:lnTo>
                <a:lnTo>
                  <a:pt x="63309" y="54508"/>
                </a:lnTo>
                <a:lnTo>
                  <a:pt x="57543" y="48463"/>
                </a:lnTo>
                <a:lnTo>
                  <a:pt x="57543" y="33578"/>
                </a:lnTo>
                <a:lnTo>
                  <a:pt x="63309" y="27546"/>
                </a:lnTo>
                <a:close/>
              </a:path>
              <a:path w="102870"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16" name="object 16"/>
          <p:cNvSpPr/>
          <p:nvPr/>
        </p:nvSpPr>
        <p:spPr>
          <a:xfrm>
            <a:off x="4583912" y="5137454"/>
            <a:ext cx="100330" cy="0"/>
          </a:xfrm>
          <a:custGeom>
            <a:avLst/>
            <a:gdLst/>
            <a:ahLst/>
            <a:cxnLst/>
            <a:rect l="l" t="t" r="r" b="b"/>
            <a:pathLst>
              <a:path w="100329">
                <a:moveTo>
                  <a:pt x="0" y="0"/>
                </a:moveTo>
                <a:lnTo>
                  <a:pt x="100291" y="0"/>
                </a:lnTo>
              </a:path>
            </a:pathLst>
          </a:custGeom>
          <a:ln w="46990">
            <a:solidFill>
              <a:srgbClr val="F04C23"/>
            </a:solidFill>
          </a:ln>
        </p:spPr>
        <p:txBody>
          <a:bodyPr wrap="square" lIns="0" tIns="0" rIns="0" bIns="0" rtlCol="0"/>
          <a:lstStyle/>
          <a:p>
            <a:endParaRPr/>
          </a:p>
        </p:txBody>
      </p:sp>
      <p:sp>
        <p:nvSpPr>
          <p:cNvPr id="17" name="object 17"/>
          <p:cNvSpPr/>
          <p:nvPr/>
        </p:nvSpPr>
        <p:spPr>
          <a:xfrm>
            <a:off x="4583912"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F04C23"/>
          </a:solidFill>
        </p:spPr>
        <p:txBody>
          <a:bodyPr wrap="square" lIns="0" tIns="0" rIns="0" bIns="0" rtlCol="0"/>
          <a:lstStyle/>
          <a:p>
            <a:endParaRPr/>
          </a:p>
        </p:txBody>
      </p:sp>
      <p:sp>
        <p:nvSpPr>
          <p:cNvPr id="18" name="object 18"/>
          <p:cNvSpPr/>
          <p:nvPr/>
        </p:nvSpPr>
        <p:spPr>
          <a:xfrm>
            <a:off x="4583912" y="5092369"/>
            <a:ext cx="100330" cy="0"/>
          </a:xfrm>
          <a:custGeom>
            <a:avLst/>
            <a:gdLst/>
            <a:ahLst/>
            <a:cxnLst/>
            <a:rect l="l" t="t" r="r" b="b"/>
            <a:pathLst>
              <a:path w="100329">
                <a:moveTo>
                  <a:pt x="0" y="0"/>
                </a:moveTo>
                <a:lnTo>
                  <a:pt x="100291" y="0"/>
                </a:lnTo>
              </a:path>
            </a:pathLst>
          </a:custGeom>
          <a:ln w="5079">
            <a:solidFill>
              <a:srgbClr val="F04C23"/>
            </a:solidFill>
          </a:ln>
        </p:spPr>
        <p:txBody>
          <a:bodyPr wrap="square" lIns="0" tIns="0" rIns="0" bIns="0" rtlCol="0"/>
          <a:lstStyle/>
          <a:p>
            <a:endParaRPr/>
          </a:p>
        </p:txBody>
      </p:sp>
      <p:sp>
        <p:nvSpPr>
          <p:cNvPr id="19" name="object 19"/>
          <p:cNvSpPr/>
          <p:nvPr/>
        </p:nvSpPr>
        <p:spPr>
          <a:xfrm>
            <a:off x="4583912"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F04C23"/>
          </a:solidFill>
        </p:spPr>
        <p:txBody>
          <a:bodyPr wrap="square" lIns="0" tIns="0" rIns="0" bIns="0" rtlCol="0"/>
          <a:lstStyle/>
          <a:p>
            <a:endParaRPr/>
          </a:p>
        </p:txBody>
      </p:sp>
      <p:sp>
        <p:nvSpPr>
          <p:cNvPr id="20" name="object 20"/>
          <p:cNvSpPr/>
          <p:nvPr/>
        </p:nvSpPr>
        <p:spPr>
          <a:xfrm>
            <a:off x="4583912" y="5060619"/>
            <a:ext cx="100330" cy="0"/>
          </a:xfrm>
          <a:custGeom>
            <a:avLst/>
            <a:gdLst/>
            <a:ahLst/>
            <a:cxnLst/>
            <a:rect l="l" t="t" r="r" b="b"/>
            <a:pathLst>
              <a:path w="100329">
                <a:moveTo>
                  <a:pt x="0" y="0"/>
                </a:moveTo>
                <a:lnTo>
                  <a:pt x="100291" y="0"/>
                </a:lnTo>
              </a:path>
            </a:pathLst>
          </a:custGeom>
          <a:ln w="20320">
            <a:solidFill>
              <a:srgbClr val="F04C23"/>
            </a:solidFill>
          </a:ln>
        </p:spPr>
        <p:txBody>
          <a:bodyPr wrap="square" lIns="0" tIns="0" rIns="0" bIns="0" rtlCol="0"/>
          <a:lstStyle/>
          <a:p>
            <a:endParaRPr/>
          </a:p>
        </p:txBody>
      </p:sp>
      <p:sp>
        <p:nvSpPr>
          <p:cNvPr id="21" name="object 21"/>
          <p:cNvSpPr/>
          <p:nvPr/>
        </p:nvSpPr>
        <p:spPr>
          <a:xfrm>
            <a:off x="4631550"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2" name="object 22"/>
          <p:cNvSpPr/>
          <p:nvPr/>
        </p:nvSpPr>
        <p:spPr>
          <a:xfrm>
            <a:off x="4662322"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3" name="object 23"/>
          <p:cNvSpPr/>
          <p:nvPr/>
        </p:nvSpPr>
        <p:spPr>
          <a:xfrm>
            <a:off x="4631550"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24" name="object 24"/>
          <p:cNvSpPr/>
          <p:nvPr/>
        </p:nvSpPr>
        <p:spPr>
          <a:xfrm>
            <a:off x="4662322"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F04C23"/>
          </a:solidFill>
        </p:spPr>
        <p:txBody>
          <a:bodyPr wrap="square" lIns="0" tIns="0" rIns="0" bIns="0" rtlCol="0"/>
          <a:lstStyle/>
          <a:p>
            <a:endParaRPr/>
          </a:p>
        </p:txBody>
      </p:sp>
      <p:sp>
        <p:nvSpPr>
          <p:cNvPr id="25" name="object 25"/>
          <p:cNvSpPr/>
          <p:nvPr/>
        </p:nvSpPr>
        <p:spPr>
          <a:xfrm>
            <a:off x="5026456" y="5137454"/>
            <a:ext cx="100330" cy="0"/>
          </a:xfrm>
          <a:custGeom>
            <a:avLst/>
            <a:gdLst/>
            <a:ahLst/>
            <a:cxnLst/>
            <a:rect l="l" t="t" r="r" b="b"/>
            <a:pathLst>
              <a:path w="100329">
                <a:moveTo>
                  <a:pt x="0" y="0"/>
                </a:moveTo>
                <a:lnTo>
                  <a:pt x="100291" y="0"/>
                </a:lnTo>
              </a:path>
            </a:pathLst>
          </a:custGeom>
          <a:ln w="46990">
            <a:solidFill>
              <a:srgbClr val="095F56"/>
            </a:solidFill>
          </a:ln>
        </p:spPr>
        <p:txBody>
          <a:bodyPr wrap="square" lIns="0" tIns="0" rIns="0" bIns="0" rtlCol="0"/>
          <a:lstStyle/>
          <a:p>
            <a:endParaRPr/>
          </a:p>
        </p:txBody>
      </p:sp>
      <p:sp>
        <p:nvSpPr>
          <p:cNvPr id="26" name="object 26"/>
          <p:cNvSpPr/>
          <p:nvPr/>
        </p:nvSpPr>
        <p:spPr>
          <a:xfrm>
            <a:off x="5026456" y="5094909"/>
            <a:ext cx="22225" cy="19050"/>
          </a:xfrm>
          <a:custGeom>
            <a:avLst/>
            <a:gdLst/>
            <a:ahLst/>
            <a:cxnLst/>
            <a:rect l="l" t="t" r="r" b="b"/>
            <a:pathLst>
              <a:path w="22225" h="19050">
                <a:moveTo>
                  <a:pt x="0" y="19049"/>
                </a:moveTo>
                <a:lnTo>
                  <a:pt x="21894" y="19049"/>
                </a:lnTo>
                <a:lnTo>
                  <a:pt x="21894" y="0"/>
                </a:lnTo>
                <a:lnTo>
                  <a:pt x="0" y="0"/>
                </a:lnTo>
                <a:lnTo>
                  <a:pt x="0" y="19049"/>
                </a:lnTo>
                <a:close/>
              </a:path>
            </a:pathLst>
          </a:custGeom>
          <a:solidFill>
            <a:srgbClr val="095F56"/>
          </a:solidFill>
        </p:spPr>
        <p:txBody>
          <a:bodyPr wrap="square" lIns="0" tIns="0" rIns="0" bIns="0" rtlCol="0"/>
          <a:lstStyle/>
          <a:p>
            <a:endParaRPr/>
          </a:p>
        </p:txBody>
      </p:sp>
      <p:sp>
        <p:nvSpPr>
          <p:cNvPr id="27" name="object 27"/>
          <p:cNvSpPr/>
          <p:nvPr/>
        </p:nvSpPr>
        <p:spPr>
          <a:xfrm>
            <a:off x="5026456" y="5092369"/>
            <a:ext cx="100330" cy="0"/>
          </a:xfrm>
          <a:custGeom>
            <a:avLst/>
            <a:gdLst/>
            <a:ahLst/>
            <a:cxnLst/>
            <a:rect l="l" t="t" r="r" b="b"/>
            <a:pathLst>
              <a:path w="100329">
                <a:moveTo>
                  <a:pt x="0" y="0"/>
                </a:moveTo>
                <a:lnTo>
                  <a:pt x="100291" y="0"/>
                </a:lnTo>
              </a:path>
            </a:pathLst>
          </a:custGeom>
          <a:ln w="5079">
            <a:solidFill>
              <a:srgbClr val="095F56"/>
            </a:solidFill>
          </a:ln>
        </p:spPr>
        <p:txBody>
          <a:bodyPr wrap="square" lIns="0" tIns="0" rIns="0" bIns="0" rtlCol="0"/>
          <a:lstStyle/>
          <a:p>
            <a:endParaRPr/>
          </a:p>
        </p:txBody>
      </p:sp>
      <p:sp>
        <p:nvSpPr>
          <p:cNvPr id="28" name="object 28"/>
          <p:cNvSpPr/>
          <p:nvPr/>
        </p:nvSpPr>
        <p:spPr>
          <a:xfrm>
            <a:off x="5026456" y="5070779"/>
            <a:ext cx="22225" cy="19050"/>
          </a:xfrm>
          <a:custGeom>
            <a:avLst/>
            <a:gdLst/>
            <a:ahLst/>
            <a:cxnLst/>
            <a:rect l="l" t="t" r="r" b="b"/>
            <a:pathLst>
              <a:path w="22225" h="19050">
                <a:moveTo>
                  <a:pt x="0" y="19050"/>
                </a:moveTo>
                <a:lnTo>
                  <a:pt x="21894" y="19050"/>
                </a:lnTo>
                <a:lnTo>
                  <a:pt x="21894" y="0"/>
                </a:lnTo>
                <a:lnTo>
                  <a:pt x="0" y="0"/>
                </a:lnTo>
                <a:lnTo>
                  <a:pt x="0" y="19050"/>
                </a:lnTo>
                <a:close/>
              </a:path>
            </a:pathLst>
          </a:custGeom>
          <a:solidFill>
            <a:srgbClr val="095F56"/>
          </a:solidFill>
        </p:spPr>
        <p:txBody>
          <a:bodyPr wrap="square" lIns="0" tIns="0" rIns="0" bIns="0" rtlCol="0"/>
          <a:lstStyle/>
          <a:p>
            <a:endParaRPr/>
          </a:p>
        </p:txBody>
      </p:sp>
      <p:sp>
        <p:nvSpPr>
          <p:cNvPr id="29" name="object 29"/>
          <p:cNvSpPr/>
          <p:nvPr/>
        </p:nvSpPr>
        <p:spPr>
          <a:xfrm>
            <a:off x="5026456" y="5060619"/>
            <a:ext cx="100330" cy="0"/>
          </a:xfrm>
          <a:custGeom>
            <a:avLst/>
            <a:gdLst/>
            <a:ahLst/>
            <a:cxnLst/>
            <a:rect l="l" t="t" r="r" b="b"/>
            <a:pathLst>
              <a:path w="100329">
                <a:moveTo>
                  <a:pt x="0" y="0"/>
                </a:moveTo>
                <a:lnTo>
                  <a:pt x="100291" y="0"/>
                </a:lnTo>
              </a:path>
            </a:pathLst>
          </a:custGeom>
          <a:ln w="20320">
            <a:solidFill>
              <a:srgbClr val="095F56"/>
            </a:solidFill>
          </a:ln>
        </p:spPr>
        <p:txBody>
          <a:bodyPr wrap="square" lIns="0" tIns="0" rIns="0" bIns="0" rtlCol="0"/>
          <a:lstStyle/>
          <a:p>
            <a:endParaRPr/>
          </a:p>
        </p:txBody>
      </p:sp>
      <p:sp>
        <p:nvSpPr>
          <p:cNvPr id="30" name="object 30"/>
          <p:cNvSpPr/>
          <p:nvPr/>
        </p:nvSpPr>
        <p:spPr>
          <a:xfrm>
            <a:off x="5074094" y="5094312"/>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1" name="object 31"/>
          <p:cNvSpPr/>
          <p:nvPr/>
        </p:nvSpPr>
        <p:spPr>
          <a:xfrm>
            <a:off x="5104866" y="5094312"/>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2" name="object 32"/>
          <p:cNvSpPr/>
          <p:nvPr/>
        </p:nvSpPr>
        <p:spPr>
          <a:xfrm>
            <a:off x="5074094" y="5070259"/>
            <a:ext cx="5080" cy="20320"/>
          </a:xfrm>
          <a:custGeom>
            <a:avLst/>
            <a:gdLst/>
            <a:ahLst/>
            <a:cxnLst/>
            <a:rect l="l" t="t" r="r" b="b"/>
            <a:pathLst>
              <a:path w="5079"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33" name="object 33"/>
          <p:cNvSpPr/>
          <p:nvPr/>
        </p:nvSpPr>
        <p:spPr>
          <a:xfrm>
            <a:off x="5104866" y="5070259"/>
            <a:ext cx="22225" cy="20320"/>
          </a:xfrm>
          <a:custGeom>
            <a:avLst/>
            <a:gdLst/>
            <a:ahLst/>
            <a:cxnLst/>
            <a:rect l="l" t="t" r="r" b="b"/>
            <a:pathLst>
              <a:path w="22225" h="20320">
                <a:moveTo>
                  <a:pt x="21882" y="0"/>
                </a:moveTo>
                <a:lnTo>
                  <a:pt x="0" y="0"/>
                </a:lnTo>
                <a:lnTo>
                  <a:pt x="0" y="19989"/>
                </a:lnTo>
                <a:lnTo>
                  <a:pt x="21882" y="19989"/>
                </a:lnTo>
                <a:lnTo>
                  <a:pt x="21882" y="0"/>
                </a:lnTo>
                <a:close/>
              </a:path>
            </a:pathLst>
          </a:custGeom>
          <a:solidFill>
            <a:srgbClr val="095F56"/>
          </a:solidFill>
        </p:spPr>
        <p:txBody>
          <a:bodyPr wrap="square" lIns="0" tIns="0" rIns="0" bIns="0" rtlCol="0"/>
          <a:lstStyle/>
          <a:p>
            <a:endParaRPr/>
          </a:p>
        </p:txBody>
      </p:sp>
      <p:sp>
        <p:nvSpPr>
          <p:cNvPr id="34" name="object 34"/>
          <p:cNvSpPr/>
          <p:nvPr/>
        </p:nvSpPr>
        <p:spPr>
          <a:xfrm>
            <a:off x="3641102"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35" name="object 35"/>
          <p:cNvSpPr/>
          <p:nvPr/>
        </p:nvSpPr>
        <p:spPr>
          <a:xfrm>
            <a:off x="3657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36" name="object 36"/>
          <p:cNvSpPr/>
          <p:nvPr/>
        </p:nvSpPr>
        <p:spPr>
          <a:xfrm>
            <a:off x="3641102"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37" name="object 37"/>
          <p:cNvSpPr/>
          <p:nvPr/>
        </p:nvSpPr>
        <p:spPr>
          <a:xfrm>
            <a:off x="368964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38" name="object 38"/>
          <p:cNvSpPr/>
          <p:nvPr/>
        </p:nvSpPr>
        <p:spPr>
          <a:xfrm>
            <a:off x="3711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39" name="object 39"/>
          <p:cNvSpPr/>
          <p:nvPr/>
        </p:nvSpPr>
        <p:spPr>
          <a:xfrm>
            <a:off x="3733203"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40" name="object 40"/>
          <p:cNvSpPr/>
          <p:nvPr/>
        </p:nvSpPr>
        <p:spPr>
          <a:xfrm>
            <a:off x="3765753"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41" name="object 41"/>
          <p:cNvSpPr/>
          <p:nvPr/>
        </p:nvSpPr>
        <p:spPr>
          <a:xfrm>
            <a:off x="5944082" y="4907610"/>
            <a:ext cx="140970" cy="254000"/>
          </a:xfrm>
          <a:custGeom>
            <a:avLst/>
            <a:gdLst/>
            <a:ahLst/>
            <a:cxnLst/>
            <a:rect l="l" t="t" r="r" b="b"/>
            <a:pathLst>
              <a:path w="140970" h="254000">
                <a:moveTo>
                  <a:pt x="140627" y="0"/>
                </a:moveTo>
                <a:lnTo>
                  <a:pt x="0" y="0"/>
                </a:lnTo>
                <a:lnTo>
                  <a:pt x="0" y="253872"/>
                </a:lnTo>
                <a:lnTo>
                  <a:pt x="140627" y="253872"/>
                </a:lnTo>
                <a:lnTo>
                  <a:pt x="140627" y="218058"/>
                </a:lnTo>
                <a:lnTo>
                  <a:pt x="19900" y="218058"/>
                </a:lnTo>
                <a:lnTo>
                  <a:pt x="19900" y="198069"/>
                </a:lnTo>
                <a:lnTo>
                  <a:pt x="140627" y="198069"/>
                </a:lnTo>
                <a:lnTo>
                  <a:pt x="140627" y="192849"/>
                </a:lnTo>
                <a:lnTo>
                  <a:pt x="19900" y="192849"/>
                </a:lnTo>
                <a:lnTo>
                  <a:pt x="19900" y="172859"/>
                </a:lnTo>
                <a:lnTo>
                  <a:pt x="140627" y="172859"/>
                </a:lnTo>
                <a:lnTo>
                  <a:pt x="140627" y="168567"/>
                </a:lnTo>
                <a:lnTo>
                  <a:pt x="19900" y="168567"/>
                </a:lnTo>
                <a:lnTo>
                  <a:pt x="19900" y="148577"/>
                </a:lnTo>
                <a:lnTo>
                  <a:pt x="140627" y="148577"/>
                </a:lnTo>
                <a:lnTo>
                  <a:pt x="140627" y="143903"/>
                </a:lnTo>
                <a:lnTo>
                  <a:pt x="19900" y="143903"/>
                </a:lnTo>
                <a:lnTo>
                  <a:pt x="19900" y="123913"/>
                </a:lnTo>
                <a:lnTo>
                  <a:pt x="140627" y="123913"/>
                </a:lnTo>
                <a:lnTo>
                  <a:pt x="140627" y="117284"/>
                </a:lnTo>
                <a:lnTo>
                  <a:pt x="19900" y="117284"/>
                </a:lnTo>
                <a:lnTo>
                  <a:pt x="19900" y="97294"/>
                </a:lnTo>
                <a:lnTo>
                  <a:pt x="140627" y="97294"/>
                </a:lnTo>
                <a:lnTo>
                  <a:pt x="140627" y="91617"/>
                </a:lnTo>
                <a:lnTo>
                  <a:pt x="19900" y="91617"/>
                </a:lnTo>
                <a:lnTo>
                  <a:pt x="19900" y="71627"/>
                </a:lnTo>
                <a:lnTo>
                  <a:pt x="140627" y="71627"/>
                </a:lnTo>
                <a:lnTo>
                  <a:pt x="140627" y="65938"/>
                </a:lnTo>
                <a:lnTo>
                  <a:pt x="19900" y="65938"/>
                </a:lnTo>
                <a:lnTo>
                  <a:pt x="19900" y="45948"/>
                </a:lnTo>
                <a:lnTo>
                  <a:pt x="140627" y="45948"/>
                </a:lnTo>
                <a:lnTo>
                  <a:pt x="140627" y="38620"/>
                </a:lnTo>
                <a:lnTo>
                  <a:pt x="19900" y="38620"/>
                </a:lnTo>
                <a:lnTo>
                  <a:pt x="19900" y="18630"/>
                </a:lnTo>
                <a:lnTo>
                  <a:pt x="140627" y="18630"/>
                </a:lnTo>
                <a:lnTo>
                  <a:pt x="140627" y="0"/>
                </a:lnTo>
                <a:close/>
              </a:path>
              <a:path w="140970" h="254000">
                <a:moveTo>
                  <a:pt x="47269" y="198069"/>
                </a:moveTo>
                <a:lnTo>
                  <a:pt x="38633" y="198069"/>
                </a:lnTo>
                <a:lnTo>
                  <a:pt x="38633" y="218058"/>
                </a:lnTo>
                <a:lnTo>
                  <a:pt x="47269" y="218058"/>
                </a:lnTo>
                <a:lnTo>
                  <a:pt x="47269" y="198069"/>
                </a:lnTo>
                <a:close/>
              </a:path>
              <a:path w="140970" h="254000">
                <a:moveTo>
                  <a:pt x="74625" y="198069"/>
                </a:moveTo>
                <a:lnTo>
                  <a:pt x="66001" y="198069"/>
                </a:lnTo>
                <a:lnTo>
                  <a:pt x="66001" y="218058"/>
                </a:lnTo>
                <a:lnTo>
                  <a:pt x="74625" y="218058"/>
                </a:lnTo>
                <a:lnTo>
                  <a:pt x="74625" y="198069"/>
                </a:lnTo>
                <a:close/>
              </a:path>
              <a:path w="140970" h="254000">
                <a:moveTo>
                  <a:pt x="101993" y="198069"/>
                </a:moveTo>
                <a:lnTo>
                  <a:pt x="93357" y="198069"/>
                </a:lnTo>
                <a:lnTo>
                  <a:pt x="93357" y="218058"/>
                </a:lnTo>
                <a:lnTo>
                  <a:pt x="101993" y="218058"/>
                </a:lnTo>
                <a:lnTo>
                  <a:pt x="101993" y="198069"/>
                </a:lnTo>
                <a:close/>
              </a:path>
              <a:path w="140970" h="254000">
                <a:moveTo>
                  <a:pt x="140627" y="198069"/>
                </a:moveTo>
                <a:lnTo>
                  <a:pt x="120726" y="198069"/>
                </a:lnTo>
                <a:lnTo>
                  <a:pt x="120726" y="218058"/>
                </a:lnTo>
                <a:lnTo>
                  <a:pt x="140627" y="218058"/>
                </a:lnTo>
                <a:lnTo>
                  <a:pt x="140627" y="198069"/>
                </a:lnTo>
                <a:close/>
              </a:path>
              <a:path w="140970" h="254000">
                <a:moveTo>
                  <a:pt x="47269" y="172859"/>
                </a:moveTo>
                <a:lnTo>
                  <a:pt x="38633" y="172859"/>
                </a:lnTo>
                <a:lnTo>
                  <a:pt x="38633" y="192849"/>
                </a:lnTo>
                <a:lnTo>
                  <a:pt x="47269" y="192849"/>
                </a:lnTo>
                <a:lnTo>
                  <a:pt x="47269" y="172859"/>
                </a:lnTo>
                <a:close/>
              </a:path>
              <a:path w="140970" h="254000">
                <a:moveTo>
                  <a:pt x="74625" y="172859"/>
                </a:moveTo>
                <a:lnTo>
                  <a:pt x="66001" y="172859"/>
                </a:lnTo>
                <a:lnTo>
                  <a:pt x="66001" y="192849"/>
                </a:lnTo>
                <a:lnTo>
                  <a:pt x="74625" y="192849"/>
                </a:lnTo>
                <a:lnTo>
                  <a:pt x="74625" y="172859"/>
                </a:lnTo>
                <a:close/>
              </a:path>
              <a:path w="140970" h="254000">
                <a:moveTo>
                  <a:pt x="101993" y="172859"/>
                </a:moveTo>
                <a:lnTo>
                  <a:pt x="93357" y="172859"/>
                </a:lnTo>
                <a:lnTo>
                  <a:pt x="93357" y="192849"/>
                </a:lnTo>
                <a:lnTo>
                  <a:pt x="101993" y="192849"/>
                </a:lnTo>
                <a:lnTo>
                  <a:pt x="101993" y="172859"/>
                </a:lnTo>
                <a:close/>
              </a:path>
              <a:path w="140970" h="254000">
                <a:moveTo>
                  <a:pt x="140627" y="172859"/>
                </a:moveTo>
                <a:lnTo>
                  <a:pt x="120726" y="172859"/>
                </a:lnTo>
                <a:lnTo>
                  <a:pt x="120726" y="192849"/>
                </a:lnTo>
                <a:lnTo>
                  <a:pt x="140627" y="192849"/>
                </a:lnTo>
                <a:lnTo>
                  <a:pt x="140627" y="172859"/>
                </a:lnTo>
                <a:close/>
              </a:path>
              <a:path w="140970" h="254000">
                <a:moveTo>
                  <a:pt x="47269" y="148577"/>
                </a:moveTo>
                <a:lnTo>
                  <a:pt x="38633" y="148577"/>
                </a:lnTo>
                <a:lnTo>
                  <a:pt x="38633" y="168567"/>
                </a:lnTo>
                <a:lnTo>
                  <a:pt x="47269" y="168567"/>
                </a:lnTo>
                <a:lnTo>
                  <a:pt x="47269" y="148577"/>
                </a:lnTo>
                <a:close/>
              </a:path>
              <a:path w="140970" h="254000">
                <a:moveTo>
                  <a:pt x="74625" y="148577"/>
                </a:moveTo>
                <a:lnTo>
                  <a:pt x="66001" y="148577"/>
                </a:lnTo>
                <a:lnTo>
                  <a:pt x="66001" y="168567"/>
                </a:lnTo>
                <a:lnTo>
                  <a:pt x="74625" y="168567"/>
                </a:lnTo>
                <a:lnTo>
                  <a:pt x="74625" y="148577"/>
                </a:lnTo>
                <a:close/>
              </a:path>
              <a:path w="140970" h="254000">
                <a:moveTo>
                  <a:pt x="101993" y="148577"/>
                </a:moveTo>
                <a:lnTo>
                  <a:pt x="93357" y="148577"/>
                </a:lnTo>
                <a:lnTo>
                  <a:pt x="93357" y="168567"/>
                </a:lnTo>
                <a:lnTo>
                  <a:pt x="101993" y="168567"/>
                </a:lnTo>
                <a:lnTo>
                  <a:pt x="101993" y="148577"/>
                </a:lnTo>
                <a:close/>
              </a:path>
              <a:path w="140970" h="254000">
                <a:moveTo>
                  <a:pt x="140627" y="148577"/>
                </a:moveTo>
                <a:lnTo>
                  <a:pt x="120726" y="148577"/>
                </a:lnTo>
                <a:lnTo>
                  <a:pt x="120726" y="168567"/>
                </a:lnTo>
                <a:lnTo>
                  <a:pt x="140627" y="168567"/>
                </a:lnTo>
                <a:lnTo>
                  <a:pt x="140627" y="148577"/>
                </a:lnTo>
                <a:close/>
              </a:path>
              <a:path w="140970" h="254000">
                <a:moveTo>
                  <a:pt x="47269" y="123913"/>
                </a:moveTo>
                <a:lnTo>
                  <a:pt x="38633" y="123913"/>
                </a:lnTo>
                <a:lnTo>
                  <a:pt x="38633" y="143903"/>
                </a:lnTo>
                <a:lnTo>
                  <a:pt x="47269" y="143903"/>
                </a:lnTo>
                <a:lnTo>
                  <a:pt x="47269" y="123913"/>
                </a:lnTo>
                <a:close/>
              </a:path>
              <a:path w="140970" h="254000">
                <a:moveTo>
                  <a:pt x="74625" y="123913"/>
                </a:moveTo>
                <a:lnTo>
                  <a:pt x="66001" y="123913"/>
                </a:lnTo>
                <a:lnTo>
                  <a:pt x="66001" y="143903"/>
                </a:lnTo>
                <a:lnTo>
                  <a:pt x="74625" y="143903"/>
                </a:lnTo>
                <a:lnTo>
                  <a:pt x="74625" y="123913"/>
                </a:lnTo>
                <a:close/>
              </a:path>
              <a:path w="140970" h="254000">
                <a:moveTo>
                  <a:pt x="101993" y="123913"/>
                </a:moveTo>
                <a:lnTo>
                  <a:pt x="93357" y="123913"/>
                </a:lnTo>
                <a:lnTo>
                  <a:pt x="93357" y="143903"/>
                </a:lnTo>
                <a:lnTo>
                  <a:pt x="101993" y="143903"/>
                </a:lnTo>
                <a:lnTo>
                  <a:pt x="101993" y="123913"/>
                </a:lnTo>
                <a:close/>
              </a:path>
              <a:path w="140970" h="254000">
                <a:moveTo>
                  <a:pt x="140627" y="123913"/>
                </a:moveTo>
                <a:lnTo>
                  <a:pt x="120726" y="123913"/>
                </a:lnTo>
                <a:lnTo>
                  <a:pt x="120726" y="143903"/>
                </a:lnTo>
                <a:lnTo>
                  <a:pt x="140627" y="143903"/>
                </a:lnTo>
                <a:lnTo>
                  <a:pt x="140627" y="123913"/>
                </a:lnTo>
                <a:close/>
              </a:path>
              <a:path w="140970" h="254000">
                <a:moveTo>
                  <a:pt x="47269" y="97294"/>
                </a:moveTo>
                <a:lnTo>
                  <a:pt x="38633" y="97294"/>
                </a:lnTo>
                <a:lnTo>
                  <a:pt x="38633" y="117284"/>
                </a:lnTo>
                <a:lnTo>
                  <a:pt x="47269" y="117284"/>
                </a:lnTo>
                <a:lnTo>
                  <a:pt x="47269" y="97294"/>
                </a:lnTo>
                <a:close/>
              </a:path>
              <a:path w="140970" h="254000">
                <a:moveTo>
                  <a:pt x="74625" y="97294"/>
                </a:moveTo>
                <a:lnTo>
                  <a:pt x="66001" y="97294"/>
                </a:lnTo>
                <a:lnTo>
                  <a:pt x="66001" y="117284"/>
                </a:lnTo>
                <a:lnTo>
                  <a:pt x="74625" y="117284"/>
                </a:lnTo>
                <a:lnTo>
                  <a:pt x="74625" y="97294"/>
                </a:lnTo>
                <a:close/>
              </a:path>
              <a:path w="140970" h="254000">
                <a:moveTo>
                  <a:pt x="101993" y="97294"/>
                </a:moveTo>
                <a:lnTo>
                  <a:pt x="93357" y="97294"/>
                </a:lnTo>
                <a:lnTo>
                  <a:pt x="93357" y="117284"/>
                </a:lnTo>
                <a:lnTo>
                  <a:pt x="101993" y="117284"/>
                </a:lnTo>
                <a:lnTo>
                  <a:pt x="101993" y="97294"/>
                </a:lnTo>
                <a:close/>
              </a:path>
              <a:path w="140970" h="254000">
                <a:moveTo>
                  <a:pt x="140627" y="97294"/>
                </a:moveTo>
                <a:lnTo>
                  <a:pt x="120726" y="97294"/>
                </a:lnTo>
                <a:lnTo>
                  <a:pt x="120726" y="117284"/>
                </a:lnTo>
                <a:lnTo>
                  <a:pt x="140627" y="117284"/>
                </a:lnTo>
                <a:lnTo>
                  <a:pt x="140627" y="97294"/>
                </a:lnTo>
                <a:close/>
              </a:path>
              <a:path w="140970" h="254000">
                <a:moveTo>
                  <a:pt x="47269" y="71627"/>
                </a:moveTo>
                <a:lnTo>
                  <a:pt x="38633" y="71627"/>
                </a:lnTo>
                <a:lnTo>
                  <a:pt x="38633" y="91617"/>
                </a:lnTo>
                <a:lnTo>
                  <a:pt x="47269" y="91617"/>
                </a:lnTo>
                <a:lnTo>
                  <a:pt x="47269" y="71627"/>
                </a:lnTo>
                <a:close/>
              </a:path>
              <a:path w="140970" h="254000">
                <a:moveTo>
                  <a:pt x="74625" y="71627"/>
                </a:moveTo>
                <a:lnTo>
                  <a:pt x="66001" y="71627"/>
                </a:lnTo>
                <a:lnTo>
                  <a:pt x="66001" y="91617"/>
                </a:lnTo>
                <a:lnTo>
                  <a:pt x="74625" y="91617"/>
                </a:lnTo>
                <a:lnTo>
                  <a:pt x="74625" y="71627"/>
                </a:lnTo>
                <a:close/>
              </a:path>
              <a:path w="140970" h="254000">
                <a:moveTo>
                  <a:pt x="101993" y="71627"/>
                </a:moveTo>
                <a:lnTo>
                  <a:pt x="93357" y="71627"/>
                </a:lnTo>
                <a:lnTo>
                  <a:pt x="93357" y="91617"/>
                </a:lnTo>
                <a:lnTo>
                  <a:pt x="101993" y="91617"/>
                </a:lnTo>
                <a:lnTo>
                  <a:pt x="101993" y="71627"/>
                </a:lnTo>
                <a:close/>
              </a:path>
              <a:path w="140970" h="254000">
                <a:moveTo>
                  <a:pt x="140627" y="71627"/>
                </a:moveTo>
                <a:lnTo>
                  <a:pt x="120726" y="71627"/>
                </a:lnTo>
                <a:lnTo>
                  <a:pt x="120726" y="91617"/>
                </a:lnTo>
                <a:lnTo>
                  <a:pt x="140627" y="91617"/>
                </a:lnTo>
                <a:lnTo>
                  <a:pt x="140627" y="71627"/>
                </a:lnTo>
                <a:close/>
              </a:path>
              <a:path w="140970" h="254000">
                <a:moveTo>
                  <a:pt x="47269" y="45948"/>
                </a:moveTo>
                <a:lnTo>
                  <a:pt x="38633" y="45948"/>
                </a:lnTo>
                <a:lnTo>
                  <a:pt x="38633" y="65938"/>
                </a:lnTo>
                <a:lnTo>
                  <a:pt x="47269" y="65938"/>
                </a:lnTo>
                <a:lnTo>
                  <a:pt x="47269" y="45948"/>
                </a:lnTo>
                <a:close/>
              </a:path>
              <a:path w="140970" h="254000">
                <a:moveTo>
                  <a:pt x="74625" y="45948"/>
                </a:moveTo>
                <a:lnTo>
                  <a:pt x="66001" y="45948"/>
                </a:lnTo>
                <a:lnTo>
                  <a:pt x="66001" y="65938"/>
                </a:lnTo>
                <a:lnTo>
                  <a:pt x="74625" y="65938"/>
                </a:lnTo>
                <a:lnTo>
                  <a:pt x="74625" y="45948"/>
                </a:lnTo>
                <a:close/>
              </a:path>
              <a:path w="140970" h="254000">
                <a:moveTo>
                  <a:pt x="101993" y="45948"/>
                </a:moveTo>
                <a:lnTo>
                  <a:pt x="93357" y="45948"/>
                </a:lnTo>
                <a:lnTo>
                  <a:pt x="93357" y="65938"/>
                </a:lnTo>
                <a:lnTo>
                  <a:pt x="101993" y="65938"/>
                </a:lnTo>
                <a:lnTo>
                  <a:pt x="101993" y="45948"/>
                </a:lnTo>
                <a:close/>
              </a:path>
              <a:path w="140970" h="254000">
                <a:moveTo>
                  <a:pt x="140627" y="45948"/>
                </a:moveTo>
                <a:lnTo>
                  <a:pt x="120726" y="45948"/>
                </a:lnTo>
                <a:lnTo>
                  <a:pt x="120726" y="65938"/>
                </a:lnTo>
                <a:lnTo>
                  <a:pt x="140627" y="65938"/>
                </a:lnTo>
                <a:lnTo>
                  <a:pt x="140627" y="45948"/>
                </a:lnTo>
                <a:close/>
              </a:path>
              <a:path w="140970" h="254000">
                <a:moveTo>
                  <a:pt x="47269" y="18630"/>
                </a:moveTo>
                <a:lnTo>
                  <a:pt x="38633" y="18630"/>
                </a:lnTo>
                <a:lnTo>
                  <a:pt x="38633" y="38620"/>
                </a:lnTo>
                <a:lnTo>
                  <a:pt x="47269" y="38620"/>
                </a:lnTo>
                <a:lnTo>
                  <a:pt x="47269" y="18630"/>
                </a:lnTo>
                <a:close/>
              </a:path>
              <a:path w="140970" h="254000">
                <a:moveTo>
                  <a:pt x="74625" y="18630"/>
                </a:moveTo>
                <a:lnTo>
                  <a:pt x="66001" y="18630"/>
                </a:lnTo>
                <a:lnTo>
                  <a:pt x="66001" y="38620"/>
                </a:lnTo>
                <a:lnTo>
                  <a:pt x="74625" y="38620"/>
                </a:lnTo>
                <a:lnTo>
                  <a:pt x="74625" y="18630"/>
                </a:lnTo>
                <a:close/>
              </a:path>
              <a:path w="140970" h="254000">
                <a:moveTo>
                  <a:pt x="101993" y="18630"/>
                </a:moveTo>
                <a:lnTo>
                  <a:pt x="93357" y="18630"/>
                </a:lnTo>
                <a:lnTo>
                  <a:pt x="93357" y="38620"/>
                </a:lnTo>
                <a:lnTo>
                  <a:pt x="101993" y="38620"/>
                </a:lnTo>
                <a:lnTo>
                  <a:pt x="101993" y="18630"/>
                </a:lnTo>
                <a:close/>
              </a:path>
              <a:path w="140970" h="254000">
                <a:moveTo>
                  <a:pt x="140627" y="18630"/>
                </a:moveTo>
                <a:lnTo>
                  <a:pt x="120726" y="18630"/>
                </a:lnTo>
                <a:lnTo>
                  <a:pt x="120726" y="38620"/>
                </a:lnTo>
                <a:lnTo>
                  <a:pt x="140627" y="38620"/>
                </a:lnTo>
                <a:lnTo>
                  <a:pt x="140627" y="18630"/>
                </a:lnTo>
                <a:close/>
              </a:path>
            </a:pathLst>
          </a:custGeom>
          <a:solidFill>
            <a:srgbClr val="77B743"/>
          </a:solidFill>
        </p:spPr>
        <p:txBody>
          <a:bodyPr wrap="square" lIns="0" tIns="0" rIns="0" bIns="0" rtlCol="0"/>
          <a:lstStyle/>
          <a:p>
            <a:endParaRPr/>
          </a:p>
        </p:txBody>
      </p:sp>
      <p:sp>
        <p:nvSpPr>
          <p:cNvPr id="42" name="object 42"/>
          <p:cNvSpPr/>
          <p:nvPr/>
        </p:nvSpPr>
        <p:spPr>
          <a:xfrm>
            <a:off x="4448568" y="5135549"/>
            <a:ext cx="140970" cy="0"/>
          </a:xfrm>
          <a:custGeom>
            <a:avLst/>
            <a:gdLst/>
            <a:ahLst/>
            <a:cxnLst/>
            <a:rect l="l" t="t" r="r" b="b"/>
            <a:pathLst>
              <a:path w="140970">
                <a:moveTo>
                  <a:pt x="0" y="0"/>
                </a:moveTo>
                <a:lnTo>
                  <a:pt x="140627" y="0"/>
                </a:lnTo>
              </a:path>
            </a:pathLst>
          </a:custGeom>
          <a:ln w="50800">
            <a:solidFill>
              <a:srgbClr val="77B743"/>
            </a:solidFill>
          </a:ln>
        </p:spPr>
        <p:txBody>
          <a:bodyPr wrap="square" lIns="0" tIns="0" rIns="0" bIns="0" rtlCol="0"/>
          <a:lstStyle/>
          <a:p>
            <a:endParaRPr/>
          </a:p>
        </p:txBody>
      </p:sp>
      <p:sp>
        <p:nvSpPr>
          <p:cNvPr id="43" name="object 43"/>
          <p:cNvSpPr/>
          <p:nvPr/>
        </p:nvSpPr>
        <p:spPr>
          <a:xfrm>
            <a:off x="4448568"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44" name="object 44"/>
          <p:cNvSpPr/>
          <p:nvPr/>
        </p:nvSpPr>
        <p:spPr>
          <a:xfrm>
            <a:off x="4448568" y="5077129"/>
            <a:ext cx="140970" cy="0"/>
          </a:xfrm>
          <a:custGeom>
            <a:avLst/>
            <a:gdLst/>
            <a:ahLst/>
            <a:cxnLst/>
            <a:rect l="l" t="t" r="r" b="b"/>
            <a:pathLst>
              <a:path w="140970">
                <a:moveTo>
                  <a:pt x="0" y="0"/>
                </a:moveTo>
                <a:lnTo>
                  <a:pt x="140627" y="0"/>
                </a:lnTo>
              </a:path>
            </a:pathLst>
          </a:custGeom>
          <a:ln w="25400">
            <a:solidFill>
              <a:srgbClr val="77B743"/>
            </a:solidFill>
          </a:ln>
        </p:spPr>
        <p:txBody>
          <a:bodyPr wrap="square" lIns="0" tIns="0" rIns="0" bIns="0" rtlCol="0"/>
          <a:lstStyle/>
          <a:p>
            <a:endParaRPr/>
          </a:p>
        </p:txBody>
      </p:sp>
      <p:sp>
        <p:nvSpPr>
          <p:cNvPr id="45" name="object 45"/>
          <p:cNvSpPr/>
          <p:nvPr/>
        </p:nvSpPr>
        <p:spPr>
          <a:xfrm>
            <a:off x="4448568"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46" name="object 46"/>
          <p:cNvSpPr/>
          <p:nvPr/>
        </p:nvSpPr>
        <p:spPr>
          <a:xfrm>
            <a:off x="4448568" y="5029504"/>
            <a:ext cx="140970" cy="0"/>
          </a:xfrm>
          <a:custGeom>
            <a:avLst/>
            <a:gdLst/>
            <a:ahLst/>
            <a:cxnLst/>
            <a:rect l="l" t="t" r="r" b="b"/>
            <a:pathLst>
              <a:path w="140970">
                <a:moveTo>
                  <a:pt x="0" y="0"/>
                </a:moveTo>
                <a:lnTo>
                  <a:pt x="140627" y="0"/>
                </a:lnTo>
              </a:path>
            </a:pathLst>
          </a:custGeom>
          <a:ln w="29209">
            <a:solidFill>
              <a:srgbClr val="77B743"/>
            </a:solidFill>
          </a:ln>
        </p:spPr>
        <p:txBody>
          <a:bodyPr wrap="square" lIns="0" tIns="0" rIns="0" bIns="0" rtlCol="0"/>
          <a:lstStyle/>
          <a:p>
            <a:endParaRPr/>
          </a:p>
        </p:txBody>
      </p:sp>
      <p:sp>
        <p:nvSpPr>
          <p:cNvPr id="47" name="object 47"/>
          <p:cNvSpPr/>
          <p:nvPr/>
        </p:nvSpPr>
        <p:spPr>
          <a:xfrm>
            <a:off x="4502518" y="5089969"/>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48" name="object 48"/>
          <p:cNvSpPr/>
          <p:nvPr/>
        </p:nvSpPr>
        <p:spPr>
          <a:xfrm>
            <a:off x="4561001" y="5089969"/>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49" name="object 49"/>
          <p:cNvSpPr/>
          <p:nvPr/>
        </p:nvSpPr>
        <p:spPr>
          <a:xfrm>
            <a:off x="4502518" y="5044731"/>
            <a:ext cx="33020" cy="20320"/>
          </a:xfrm>
          <a:custGeom>
            <a:avLst/>
            <a:gdLst/>
            <a:ahLst/>
            <a:cxnLst/>
            <a:rect l="l" t="t" r="r" b="b"/>
            <a:pathLst>
              <a:path w="33020" h="20320">
                <a:moveTo>
                  <a:pt x="32740" y="0"/>
                </a:moveTo>
                <a:lnTo>
                  <a:pt x="0" y="0"/>
                </a:lnTo>
                <a:lnTo>
                  <a:pt x="0" y="19989"/>
                </a:lnTo>
                <a:lnTo>
                  <a:pt x="32740" y="19989"/>
                </a:lnTo>
                <a:lnTo>
                  <a:pt x="32740" y="0"/>
                </a:lnTo>
                <a:close/>
              </a:path>
            </a:pathLst>
          </a:custGeom>
          <a:solidFill>
            <a:srgbClr val="77B743"/>
          </a:solidFill>
        </p:spPr>
        <p:txBody>
          <a:bodyPr wrap="square" lIns="0" tIns="0" rIns="0" bIns="0" rtlCol="0"/>
          <a:lstStyle/>
          <a:p>
            <a:endParaRPr/>
          </a:p>
        </p:txBody>
      </p:sp>
      <p:sp>
        <p:nvSpPr>
          <p:cNvPr id="50" name="object 50"/>
          <p:cNvSpPr/>
          <p:nvPr/>
        </p:nvSpPr>
        <p:spPr>
          <a:xfrm>
            <a:off x="4561001" y="5044731"/>
            <a:ext cx="28575" cy="20320"/>
          </a:xfrm>
          <a:custGeom>
            <a:avLst/>
            <a:gdLst/>
            <a:ahLst/>
            <a:cxnLst/>
            <a:rect l="l" t="t" r="r" b="b"/>
            <a:pathLst>
              <a:path w="28575" h="20320">
                <a:moveTo>
                  <a:pt x="28193" y="0"/>
                </a:moveTo>
                <a:lnTo>
                  <a:pt x="0" y="0"/>
                </a:lnTo>
                <a:lnTo>
                  <a:pt x="0" y="19989"/>
                </a:lnTo>
                <a:lnTo>
                  <a:pt x="28193" y="19989"/>
                </a:lnTo>
                <a:lnTo>
                  <a:pt x="28193" y="0"/>
                </a:lnTo>
                <a:close/>
              </a:path>
            </a:pathLst>
          </a:custGeom>
          <a:solidFill>
            <a:srgbClr val="77B743"/>
          </a:solidFill>
        </p:spPr>
        <p:txBody>
          <a:bodyPr wrap="square" lIns="0" tIns="0" rIns="0" bIns="0" rtlCol="0"/>
          <a:lstStyle/>
          <a:p>
            <a:endParaRPr/>
          </a:p>
        </p:txBody>
      </p:sp>
      <p:sp>
        <p:nvSpPr>
          <p:cNvPr id="51" name="object 51"/>
          <p:cNvSpPr/>
          <p:nvPr/>
        </p:nvSpPr>
        <p:spPr>
          <a:xfrm>
            <a:off x="3984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52" name="object 52"/>
          <p:cNvSpPr/>
          <p:nvPr/>
        </p:nvSpPr>
        <p:spPr>
          <a:xfrm>
            <a:off x="3984421" y="5097449"/>
            <a:ext cx="35560" cy="20320"/>
          </a:xfrm>
          <a:custGeom>
            <a:avLst/>
            <a:gdLst/>
            <a:ahLst/>
            <a:cxnLst/>
            <a:rect l="l" t="t" r="r" b="b"/>
            <a:pathLst>
              <a:path w="35560"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53" name="object 53"/>
          <p:cNvSpPr/>
          <p:nvPr/>
        </p:nvSpPr>
        <p:spPr>
          <a:xfrm>
            <a:off x="3984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54" name="object 54"/>
          <p:cNvSpPr/>
          <p:nvPr/>
        </p:nvSpPr>
        <p:spPr>
          <a:xfrm>
            <a:off x="4034269" y="5097195"/>
            <a:ext cx="13335" cy="20320"/>
          </a:xfrm>
          <a:custGeom>
            <a:avLst/>
            <a:gdLst/>
            <a:ahLst/>
            <a:cxnLst/>
            <a:rect l="l" t="t" r="r" b="b"/>
            <a:pathLst>
              <a:path w="13335"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55" name="object 55"/>
          <p:cNvSpPr/>
          <p:nvPr/>
        </p:nvSpPr>
        <p:spPr>
          <a:xfrm>
            <a:off x="4062095" y="5097195"/>
            <a:ext cx="13335" cy="20320"/>
          </a:xfrm>
          <a:custGeom>
            <a:avLst/>
            <a:gdLst/>
            <a:ahLst/>
            <a:cxnLst/>
            <a:rect l="l" t="t" r="r" b="b"/>
            <a:pathLst>
              <a:path w="13335"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56" name="object 56"/>
          <p:cNvSpPr/>
          <p:nvPr/>
        </p:nvSpPr>
        <p:spPr>
          <a:xfrm>
            <a:off x="4089933" y="5097195"/>
            <a:ext cx="35560" cy="20320"/>
          </a:xfrm>
          <a:custGeom>
            <a:avLst/>
            <a:gdLst/>
            <a:ahLst/>
            <a:cxnLst/>
            <a:rect l="l" t="t" r="r" b="b"/>
            <a:pathLst>
              <a:path w="35560" h="20320">
                <a:moveTo>
                  <a:pt x="35115" y="0"/>
                </a:moveTo>
                <a:lnTo>
                  <a:pt x="0" y="0"/>
                </a:lnTo>
                <a:lnTo>
                  <a:pt x="0" y="19989"/>
                </a:lnTo>
                <a:lnTo>
                  <a:pt x="35115" y="19989"/>
                </a:lnTo>
                <a:lnTo>
                  <a:pt x="35115" y="0"/>
                </a:lnTo>
                <a:close/>
              </a:path>
            </a:pathLst>
          </a:custGeom>
          <a:solidFill>
            <a:srgbClr val="095F56"/>
          </a:solidFill>
        </p:spPr>
        <p:txBody>
          <a:bodyPr wrap="square" lIns="0" tIns="0" rIns="0" bIns="0" rtlCol="0"/>
          <a:lstStyle/>
          <a:p>
            <a:endParaRPr/>
          </a:p>
        </p:txBody>
      </p:sp>
      <p:sp>
        <p:nvSpPr>
          <p:cNvPr id="57" name="object 57"/>
          <p:cNvSpPr/>
          <p:nvPr/>
        </p:nvSpPr>
        <p:spPr>
          <a:xfrm>
            <a:off x="6292887" y="5140629"/>
            <a:ext cx="140970" cy="0"/>
          </a:xfrm>
          <a:custGeom>
            <a:avLst/>
            <a:gdLst/>
            <a:ahLst/>
            <a:cxnLst/>
            <a:rect l="l" t="t" r="r" b="b"/>
            <a:pathLst>
              <a:path w="140970">
                <a:moveTo>
                  <a:pt x="0" y="0"/>
                </a:moveTo>
                <a:lnTo>
                  <a:pt x="140627" y="0"/>
                </a:lnTo>
              </a:path>
            </a:pathLst>
          </a:custGeom>
          <a:ln w="40640">
            <a:solidFill>
              <a:srgbClr val="F04C23"/>
            </a:solidFill>
          </a:ln>
        </p:spPr>
        <p:txBody>
          <a:bodyPr wrap="square" lIns="0" tIns="0" rIns="0" bIns="0" rtlCol="0"/>
          <a:lstStyle/>
          <a:p>
            <a:endParaRPr/>
          </a:p>
        </p:txBody>
      </p:sp>
      <p:sp>
        <p:nvSpPr>
          <p:cNvPr id="58" name="object 58"/>
          <p:cNvSpPr/>
          <p:nvPr/>
        </p:nvSpPr>
        <p:spPr>
          <a:xfrm>
            <a:off x="6292887"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59" name="object 59"/>
          <p:cNvSpPr/>
          <p:nvPr/>
        </p:nvSpPr>
        <p:spPr>
          <a:xfrm>
            <a:off x="6292887" y="5082209"/>
            <a:ext cx="140970" cy="0"/>
          </a:xfrm>
          <a:custGeom>
            <a:avLst/>
            <a:gdLst/>
            <a:ahLst/>
            <a:cxnLst/>
            <a:rect l="l" t="t" r="r" b="b"/>
            <a:pathLst>
              <a:path w="140970">
                <a:moveTo>
                  <a:pt x="0" y="0"/>
                </a:moveTo>
                <a:lnTo>
                  <a:pt x="140627" y="0"/>
                </a:lnTo>
              </a:path>
            </a:pathLst>
          </a:custGeom>
          <a:ln w="33019">
            <a:solidFill>
              <a:srgbClr val="F04C23"/>
            </a:solidFill>
          </a:ln>
        </p:spPr>
        <p:txBody>
          <a:bodyPr wrap="square" lIns="0" tIns="0" rIns="0" bIns="0" rtlCol="0"/>
          <a:lstStyle/>
          <a:p>
            <a:endParaRPr/>
          </a:p>
        </p:txBody>
      </p:sp>
      <p:sp>
        <p:nvSpPr>
          <p:cNvPr id="60" name="object 60"/>
          <p:cNvSpPr/>
          <p:nvPr/>
        </p:nvSpPr>
        <p:spPr>
          <a:xfrm>
            <a:off x="6351689"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61" name="object 61"/>
          <p:cNvSpPr/>
          <p:nvPr/>
        </p:nvSpPr>
        <p:spPr>
          <a:xfrm>
            <a:off x="6395377"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62" name="object 62"/>
          <p:cNvSpPr/>
          <p:nvPr/>
        </p:nvSpPr>
        <p:spPr>
          <a:xfrm>
            <a:off x="3339001"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63" name="object 63"/>
          <p:cNvSpPr/>
          <p:nvPr/>
        </p:nvSpPr>
        <p:spPr>
          <a:xfrm>
            <a:off x="5174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64" name="object 64"/>
          <p:cNvSpPr/>
          <p:nvPr/>
        </p:nvSpPr>
        <p:spPr>
          <a:xfrm>
            <a:off x="4237944"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5" name="object 65"/>
          <p:cNvSpPr/>
          <p:nvPr/>
        </p:nvSpPr>
        <p:spPr>
          <a:xfrm>
            <a:off x="6546402"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6" name="object 66"/>
          <p:cNvSpPr/>
          <p:nvPr/>
        </p:nvSpPr>
        <p:spPr>
          <a:xfrm>
            <a:off x="5622988"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67" name="object 67"/>
          <p:cNvSpPr/>
          <p:nvPr/>
        </p:nvSpPr>
        <p:spPr>
          <a:xfrm>
            <a:off x="4110493"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68" name="object 68"/>
          <p:cNvSpPr/>
          <p:nvPr/>
        </p:nvSpPr>
        <p:spPr>
          <a:xfrm>
            <a:off x="6418950" y="4987232"/>
            <a:ext cx="140970" cy="174625"/>
          </a:xfrm>
          <a:custGeom>
            <a:avLst/>
            <a:gdLst/>
            <a:ahLst/>
            <a:cxnLst/>
            <a:rect l="l" t="t" r="r" b="b"/>
            <a:pathLst>
              <a:path w="140970"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70" h="174625">
                <a:moveTo>
                  <a:pt x="78498" y="106375"/>
                </a:moveTo>
                <a:lnTo>
                  <a:pt x="62128" y="106375"/>
                </a:lnTo>
                <a:lnTo>
                  <a:pt x="62128" y="126364"/>
                </a:lnTo>
                <a:lnTo>
                  <a:pt x="78498" y="126364"/>
                </a:lnTo>
                <a:lnTo>
                  <a:pt x="78498" y="106375"/>
                </a:lnTo>
                <a:close/>
              </a:path>
              <a:path w="140970" h="174625">
                <a:moveTo>
                  <a:pt x="140627" y="106375"/>
                </a:moveTo>
                <a:lnTo>
                  <a:pt x="104241" y="106375"/>
                </a:lnTo>
                <a:lnTo>
                  <a:pt x="104241" y="126364"/>
                </a:lnTo>
                <a:lnTo>
                  <a:pt x="140627" y="126364"/>
                </a:lnTo>
                <a:lnTo>
                  <a:pt x="140627" y="106375"/>
                </a:lnTo>
                <a:close/>
              </a:path>
              <a:path w="140970" h="174625">
                <a:moveTo>
                  <a:pt x="78498" y="75768"/>
                </a:moveTo>
                <a:lnTo>
                  <a:pt x="62128" y="75768"/>
                </a:lnTo>
                <a:lnTo>
                  <a:pt x="62128" y="95757"/>
                </a:lnTo>
                <a:lnTo>
                  <a:pt x="78498" y="95757"/>
                </a:lnTo>
                <a:lnTo>
                  <a:pt x="78498" y="75768"/>
                </a:lnTo>
                <a:close/>
              </a:path>
              <a:path w="140970" h="174625">
                <a:moveTo>
                  <a:pt x="140627" y="75768"/>
                </a:moveTo>
                <a:lnTo>
                  <a:pt x="104241" y="75768"/>
                </a:lnTo>
                <a:lnTo>
                  <a:pt x="104241" y="95757"/>
                </a:lnTo>
                <a:lnTo>
                  <a:pt x="140627" y="95757"/>
                </a:lnTo>
                <a:lnTo>
                  <a:pt x="140627" y="75768"/>
                </a:lnTo>
                <a:close/>
              </a:path>
              <a:path w="140970" h="174625">
                <a:moveTo>
                  <a:pt x="78498" y="45338"/>
                </a:moveTo>
                <a:lnTo>
                  <a:pt x="62128" y="45338"/>
                </a:lnTo>
                <a:lnTo>
                  <a:pt x="62128" y="65328"/>
                </a:lnTo>
                <a:lnTo>
                  <a:pt x="78498" y="65328"/>
                </a:lnTo>
                <a:lnTo>
                  <a:pt x="78498" y="45338"/>
                </a:lnTo>
                <a:close/>
              </a:path>
              <a:path w="140970"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69" name="object 69"/>
          <p:cNvSpPr/>
          <p:nvPr/>
        </p:nvSpPr>
        <p:spPr>
          <a:xfrm>
            <a:off x="5387322" y="4987232"/>
            <a:ext cx="140970" cy="174625"/>
          </a:xfrm>
          <a:custGeom>
            <a:avLst/>
            <a:gdLst/>
            <a:ahLst/>
            <a:cxnLst/>
            <a:rect l="l" t="t" r="r" b="b"/>
            <a:pathLst>
              <a:path w="140970"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70" h="174625">
                <a:moveTo>
                  <a:pt x="86690" y="99529"/>
                </a:moveTo>
                <a:lnTo>
                  <a:pt x="53949" y="99529"/>
                </a:lnTo>
                <a:lnTo>
                  <a:pt x="53949" y="119519"/>
                </a:lnTo>
                <a:lnTo>
                  <a:pt x="86690" y="119519"/>
                </a:lnTo>
                <a:lnTo>
                  <a:pt x="86690" y="99529"/>
                </a:lnTo>
                <a:close/>
              </a:path>
              <a:path w="140970" h="174625">
                <a:moveTo>
                  <a:pt x="140627" y="99529"/>
                </a:moveTo>
                <a:lnTo>
                  <a:pt x="112433" y="99529"/>
                </a:lnTo>
                <a:lnTo>
                  <a:pt x="112433" y="119519"/>
                </a:lnTo>
                <a:lnTo>
                  <a:pt x="140627" y="119519"/>
                </a:lnTo>
                <a:lnTo>
                  <a:pt x="140627" y="99529"/>
                </a:lnTo>
                <a:close/>
              </a:path>
              <a:path w="140970" h="174625">
                <a:moveTo>
                  <a:pt x="86690" y="54292"/>
                </a:moveTo>
                <a:lnTo>
                  <a:pt x="53949" y="54292"/>
                </a:lnTo>
                <a:lnTo>
                  <a:pt x="53949" y="74282"/>
                </a:lnTo>
                <a:lnTo>
                  <a:pt x="86690" y="74282"/>
                </a:lnTo>
                <a:lnTo>
                  <a:pt x="86690" y="54292"/>
                </a:lnTo>
                <a:close/>
              </a:path>
              <a:path w="140970"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70" name="object 70"/>
          <p:cNvSpPr/>
          <p:nvPr/>
        </p:nvSpPr>
        <p:spPr>
          <a:xfrm>
            <a:off x="5519146" y="5027148"/>
            <a:ext cx="140970" cy="134620"/>
          </a:xfrm>
          <a:custGeom>
            <a:avLst/>
            <a:gdLst/>
            <a:ahLst/>
            <a:cxnLst/>
            <a:rect l="l" t="t" r="r" b="b"/>
            <a:pathLst>
              <a:path w="140970"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70" h="134620">
                <a:moveTo>
                  <a:pt x="140627" y="67170"/>
                </a:moveTo>
                <a:lnTo>
                  <a:pt x="103631" y="67170"/>
                </a:lnTo>
                <a:lnTo>
                  <a:pt x="103631" y="78943"/>
                </a:lnTo>
                <a:lnTo>
                  <a:pt x="140627" y="78943"/>
                </a:lnTo>
                <a:lnTo>
                  <a:pt x="140627" y="67170"/>
                </a:lnTo>
                <a:close/>
              </a:path>
              <a:path w="140970" h="134620">
                <a:moveTo>
                  <a:pt x="140627" y="37211"/>
                </a:moveTo>
                <a:lnTo>
                  <a:pt x="103631" y="37211"/>
                </a:lnTo>
                <a:lnTo>
                  <a:pt x="103631" y="48983"/>
                </a:lnTo>
                <a:lnTo>
                  <a:pt x="140627" y="48983"/>
                </a:lnTo>
                <a:lnTo>
                  <a:pt x="140627" y="37211"/>
                </a:lnTo>
                <a:close/>
              </a:path>
            </a:pathLst>
          </a:custGeom>
          <a:solidFill>
            <a:srgbClr val="F04C23"/>
          </a:solidFill>
        </p:spPr>
        <p:txBody>
          <a:bodyPr wrap="square" lIns="0" tIns="0" rIns="0" bIns="0" rtlCol="0"/>
          <a:lstStyle/>
          <a:p>
            <a:endParaRPr/>
          </a:p>
        </p:txBody>
      </p:sp>
      <p:sp>
        <p:nvSpPr>
          <p:cNvPr id="71" name="object 71"/>
          <p:cNvSpPr/>
          <p:nvPr/>
        </p:nvSpPr>
        <p:spPr>
          <a:xfrm>
            <a:off x="3812766" y="4959546"/>
            <a:ext cx="140627" cy="201942"/>
          </a:xfrm>
          <a:prstGeom prst="rect">
            <a:avLst/>
          </a:prstGeom>
          <a:blipFill>
            <a:blip r:embed="rId2" cstate="print"/>
            <a:stretch>
              <a:fillRect/>
            </a:stretch>
          </a:blipFill>
        </p:spPr>
        <p:txBody>
          <a:bodyPr wrap="square" lIns="0" tIns="0" rIns="0" bIns="0" rtlCol="0"/>
          <a:lstStyle/>
          <a:p>
            <a:endParaRPr/>
          </a:p>
        </p:txBody>
      </p:sp>
      <p:sp>
        <p:nvSpPr>
          <p:cNvPr id="72" name="object 72"/>
          <p:cNvSpPr/>
          <p:nvPr/>
        </p:nvSpPr>
        <p:spPr>
          <a:xfrm>
            <a:off x="4735088" y="5014931"/>
            <a:ext cx="140970" cy="146685"/>
          </a:xfrm>
          <a:custGeom>
            <a:avLst/>
            <a:gdLst/>
            <a:ahLst/>
            <a:cxnLst/>
            <a:rect l="l" t="t" r="r" b="b"/>
            <a:pathLst>
              <a:path w="140970"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70" h="146685">
                <a:moveTo>
                  <a:pt x="78498" y="88582"/>
                </a:moveTo>
                <a:lnTo>
                  <a:pt x="62128" y="88582"/>
                </a:lnTo>
                <a:lnTo>
                  <a:pt x="62128" y="108572"/>
                </a:lnTo>
                <a:lnTo>
                  <a:pt x="78498" y="108572"/>
                </a:lnTo>
                <a:lnTo>
                  <a:pt x="78498" y="88582"/>
                </a:lnTo>
                <a:close/>
              </a:path>
              <a:path w="140970" h="146685">
                <a:moveTo>
                  <a:pt x="140627" y="88582"/>
                </a:moveTo>
                <a:lnTo>
                  <a:pt x="104241" y="88582"/>
                </a:lnTo>
                <a:lnTo>
                  <a:pt x="104241" y="108572"/>
                </a:lnTo>
                <a:lnTo>
                  <a:pt x="140627" y="108572"/>
                </a:lnTo>
                <a:lnTo>
                  <a:pt x="140627" y="88582"/>
                </a:lnTo>
                <a:close/>
              </a:path>
              <a:path w="140970" h="146685">
                <a:moveTo>
                  <a:pt x="78498" y="58153"/>
                </a:moveTo>
                <a:lnTo>
                  <a:pt x="62128" y="58153"/>
                </a:lnTo>
                <a:lnTo>
                  <a:pt x="62128" y="78143"/>
                </a:lnTo>
                <a:lnTo>
                  <a:pt x="78498" y="78143"/>
                </a:lnTo>
                <a:lnTo>
                  <a:pt x="78498" y="58153"/>
                </a:lnTo>
                <a:close/>
              </a:path>
              <a:path w="140970"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73" name="object 73"/>
          <p:cNvSpPr/>
          <p:nvPr/>
        </p:nvSpPr>
        <p:spPr>
          <a:xfrm>
            <a:off x="4891315" y="4950885"/>
            <a:ext cx="140970" cy="210820"/>
          </a:xfrm>
          <a:custGeom>
            <a:avLst/>
            <a:gdLst/>
            <a:ahLst/>
            <a:cxnLst/>
            <a:rect l="l" t="t" r="r" b="b"/>
            <a:pathLst>
              <a:path w="140970"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70" h="210820">
                <a:moveTo>
                  <a:pt x="140627" y="151447"/>
                </a:moveTo>
                <a:lnTo>
                  <a:pt x="122123" y="151447"/>
                </a:lnTo>
                <a:lnTo>
                  <a:pt x="122123" y="164896"/>
                </a:lnTo>
                <a:lnTo>
                  <a:pt x="140627" y="164896"/>
                </a:lnTo>
                <a:lnTo>
                  <a:pt x="140627" y="151447"/>
                </a:lnTo>
                <a:close/>
              </a:path>
              <a:path w="140970" h="210820">
                <a:moveTo>
                  <a:pt x="140627" y="123037"/>
                </a:moveTo>
                <a:lnTo>
                  <a:pt x="122123" y="123037"/>
                </a:lnTo>
                <a:lnTo>
                  <a:pt x="122123" y="136486"/>
                </a:lnTo>
                <a:lnTo>
                  <a:pt x="140627" y="136486"/>
                </a:lnTo>
                <a:lnTo>
                  <a:pt x="140627" y="123037"/>
                </a:lnTo>
                <a:close/>
              </a:path>
              <a:path w="140970" h="210820">
                <a:moveTo>
                  <a:pt x="140627" y="94627"/>
                </a:moveTo>
                <a:lnTo>
                  <a:pt x="122123" y="94627"/>
                </a:lnTo>
                <a:lnTo>
                  <a:pt x="122123" y="108077"/>
                </a:lnTo>
                <a:lnTo>
                  <a:pt x="140627" y="108077"/>
                </a:lnTo>
                <a:lnTo>
                  <a:pt x="140627" y="94627"/>
                </a:lnTo>
                <a:close/>
              </a:path>
              <a:path w="140970"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74" name="object 74"/>
          <p:cNvSpPr/>
          <p:nvPr/>
        </p:nvSpPr>
        <p:spPr>
          <a:xfrm>
            <a:off x="6121224" y="4950885"/>
            <a:ext cx="140627" cy="210604"/>
          </a:xfrm>
          <a:prstGeom prst="rect">
            <a:avLst/>
          </a:prstGeom>
          <a:blipFill>
            <a:blip r:embed="rId3" cstate="print"/>
            <a:stretch>
              <a:fillRect/>
            </a:stretch>
          </a:blipFill>
        </p:spPr>
        <p:txBody>
          <a:bodyPr wrap="square" lIns="0" tIns="0" rIns="0" bIns="0" rtlCol="0"/>
          <a:lstStyle/>
          <a:p>
            <a:endParaRPr/>
          </a:p>
        </p:txBody>
      </p:sp>
      <p:sp>
        <p:nvSpPr>
          <p:cNvPr id="75" name="object 75"/>
          <p:cNvSpPr/>
          <p:nvPr/>
        </p:nvSpPr>
        <p:spPr>
          <a:xfrm>
            <a:off x="154762"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76" name="object 76"/>
          <p:cNvSpPr/>
          <p:nvPr/>
        </p:nvSpPr>
        <p:spPr>
          <a:xfrm>
            <a:off x="154762" y="50631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7" name="object 77"/>
          <p:cNvSpPr/>
          <p:nvPr/>
        </p:nvSpPr>
        <p:spPr>
          <a:xfrm>
            <a:off x="154762" y="5050459"/>
            <a:ext cx="129539" cy="0"/>
          </a:xfrm>
          <a:custGeom>
            <a:avLst/>
            <a:gdLst/>
            <a:ahLst/>
            <a:cxnLst/>
            <a:rect l="l" t="t" r="r" b="b"/>
            <a:pathLst>
              <a:path w="129539">
                <a:moveTo>
                  <a:pt x="0" y="0"/>
                </a:moveTo>
                <a:lnTo>
                  <a:pt x="129006" y="0"/>
                </a:lnTo>
              </a:path>
            </a:pathLst>
          </a:custGeom>
          <a:ln w="25400">
            <a:solidFill>
              <a:srgbClr val="095F56"/>
            </a:solidFill>
          </a:ln>
        </p:spPr>
        <p:txBody>
          <a:bodyPr wrap="square" lIns="0" tIns="0" rIns="0" bIns="0" rtlCol="0"/>
          <a:lstStyle/>
          <a:p>
            <a:endParaRPr/>
          </a:p>
        </p:txBody>
      </p:sp>
      <p:sp>
        <p:nvSpPr>
          <p:cNvPr id="78" name="object 78"/>
          <p:cNvSpPr/>
          <p:nvPr/>
        </p:nvSpPr>
        <p:spPr>
          <a:xfrm>
            <a:off x="154762" y="4986959"/>
            <a:ext cx="27305" cy="50800"/>
          </a:xfrm>
          <a:custGeom>
            <a:avLst/>
            <a:gdLst/>
            <a:ahLst/>
            <a:cxnLst/>
            <a:rect l="l" t="t" r="r" b="b"/>
            <a:pathLst>
              <a:path w="27305" h="50800">
                <a:moveTo>
                  <a:pt x="0" y="50799"/>
                </a:moveTo>
                <a:lnTo>
                  <a:pt x="26733" y="50799"/>
                </a:lnTo>
                <a:lnTo>
                  <a:pt x="26733" y="0"/>
                </a:lnTo>
                <a:lnTo>
                  <a:pt x="0" y="0"/>
                </a:lnTo>
                <a:lnTo>
                  <a:pt x="0" y="50799"/>
                </a:lnTo>
                <a:close/>
              </a:path>
            </a:pathLst>
          </a:custGeom>
          <a:solidFill>
            <a:srgbClr val="095F56"/>
          </a:solidFill>
        </p:spPr>
        <p:txBody>
          <a:bodyPr wrap="square" lIns="0" tIns="0" rIns="0" bIns="0" rtlCol="0"/>
          <a:lstStyle/>
          <a:p>
            <a:endParaRPr/>
          </a:p>
        </p:txBody>
      </p:sp>
      <p:sp>
        <p:nvSpPr>
          <p:cNvPr id="79" name="object 79"/>
          <p:cNvSpPr/>
          <p:nvPr/>
        </p:nvSpPr>
        <p:spPr>
          <a:xfrm>
            <a:off x="154762" y="4978704"/>
            <a:ext cx="129539" cy="0"/>
          </a:xfrm>
          <a:custGeom>
            <a:avLst/>
            <a:gdLst/>
            <a:ahLst/>
            <a:cxnLst/>
            <a:rect l="l" t="t" r="r" b="b"/>
            <a:pathLst>
              <a:path w="129539">
                <a:moveTo>
                  <a:pt x="0" y="0"/>
                </a:moveTo>
                <a:lnTo>
                  <a:pt x="129006" y="0"/>
                </a:lnTo>
              </a:path>
            </a:pathLst>
          </a:custGeom>
          <a:ln w="16509">
            <a:solidFill>
              <a:srgbClr val="095F56"/>
            </a:solidFill>
          </a:ln>
        </p:spPr>
        <p:txBody>
          <a:bodyPr wrap="square" lIns="0" tIns="0" rIns="0" bIns="0" rtlCol="0"/>
          <a:lstStyle/>
          <a:p>
            <a:endParaRPr/>
          </a:p>
        </p:txBody>
      </p:sp>
      <p:sp>
        <p:nvSpPr>
          <p:cNvPr id="80" name="object 80"/>
          <p:cNvSpPr/>
          <p:nvPr/>
        </p:nvSpPr>
        <p:spPr>
          <a:xfrm>
            <a:off x="196722"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81" name="object 81"/>
          <p:cNvSpPr/>
          <p:nvPr/>
        </p:nvSpPr>
        <p:spPr>
          <a:xfrm>
            <a:off x="227304"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82" name="object 82"/>
          <p:cNvSpPr/>
          <p:nvPr/>
        </p:nvSpPr>
        <p:spPr>
          <a:xfrm>
            <a:off x="257022" y="5062931"/>
            <a:ext cx="27305" cy="43815"/>
          </a:xfrm>
          <a:custGeom>
            <a:avLst/>
            <a:gdLst/>
            <a:ahLst/>
            <a:cxnLst/>
            <a:rect l="l" t="t" r="r" b="b"/>
            <a:pathLst>
              <a:path w="27304" h="43814">
                <a:moveTo>
                  <a:pt x="0" y="43408"/>
                </a:moveTo>
                <a:lnTo>
                  <a:pt x="26746" y="43408"/>
                </a:lnTo>
                <a:lnTo>
                  <a:pt x="26746" y="0"/>
                </a:lnTo>
                <a:lnTo>
                  <a:pt x="0" y="0"/>
                </a:lnTo>
                <a:lnTo>
                  <a:pt x="0" y="43408"/>
                </a:lnTo>
                <a:close/>
              </a:path>
            </a:pathLst>
          </a:custGeom>
          <a:solidFill>
            <a:srgbClr val="095F56"/>
          </a:solidFill>
        </p:spPr>
        <p:txBody>
          <a:bodyPr wrap="square" lIns="0" tIns="0" rIns="0" bIns="0" rtlCol="0"/>
          <a:lstStyle/>
          <a:p>
            <a:endParaRPr/>
          </a:p>
        </p:txBody>
      </p:sp>
      <p:sp>
        <p:nvSpPr>
          <p:cNvPr id="83" name="object 83"/>
          <p:cNvSpPr/>
          <p:nvPr/>
        </p:nvSpPr>
        <p:spPr>
          <a:xfrm>
            <a:off x="196722"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84" name="object 84"/>
          <p:cNvSpPr/>
          <p:nvPr/>
        </p:nvSpPr>
        <p:spPr>
          <a:xfrm>
            <a:off x="227304"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85" name="object 85"/>
          <p:cNvSpPr/>
          <p:nvPr/>
        </p:nvSpPr>
        <p:spPr>
          <a:xfrm>
            <a:off x="257022" y="4986718"/>
            <a:ext cx="27305" cy="50800"/>
          </a:xfrm>
          <a:custGeom>
            <a:avLst/>
            <a:gdLst/>
            <a:ahLst/>
            <a:cxnLst/>
            <a:rect l="l" t="t" r="r" b="b"/>
            <a:pathLst>
              <a:path w="27304" h="50800">
                <a:moveTo>
                  <a:pt x="26746" y="0"/>
                </a:moveTo>
                <a:lnTo>
                  <a:pt x="0" y="0"/>
                </a:lnTo>
                <a:lnTo>
                  <a:pt x="0" y="50672"/>
                </a:lnTo>
                <a:lnTo>
                  <a:pt x="26746" y="50672"/>
                </a:lnTo>
                <a:lnTo>
                  <a:pt x="26746" y="0"/>
                </a:lnTo>
                <a:close/>
              </a:path>
            </a:pathLst>
          </a:custGeom>
          <a:solidFill>
            <a:srgbClr val="095F56"/>
          </a:solidFill>
        </p:spPr>
        <p:txBody>
          <a:bodyPr wrap="square" lIns="0" tIns="0" rIns="0" bIns="0" rtlCol="0"/>
          <a:lstStyle/>
          <a:p>
            <a:endParaRPr/>
          </a:p>
        </p:txBody>
      </p:sp>
      <p:sp>
        <p:nvSpPr>
          <p:cNvPr id="86" name="object 86"/>
          <p:cNvSpPr/>
          <p:nvPr/>
        </p:nvSpPr>
        <p:spPr>
          <a:xfrm>
            <a:off x="2463203" y="4969929"/>
            <a:ext cx="102870" cy="191770"/>
          </a:xfrm>
          <a:custGeom>
            <a:avLst/>
            <a:gdLst/>
            <a:ahLst/>
            <a:cxnLst/>
            <a:rect l="l" t="t" r="r" b="b"/>
            <a:pathLst>
              <a:path w="102869"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508"/>
                </a:lnTo>
                <a:lnTo>
                  <a:pt x="24841" y="54508"/>
                </a:lnTo>
                <a:lnTo>
                  <a:pt x="19075" y="48463"/>
                </a:lnTo>
                <a:lnTo>
                  <a:pt x="19075" y="33578"/>
                </a:lnTo>
                <a:lnTo>
                  <a:pt x="24841" y="27546"/>
                </a:lnTo>
                <a:lnTo>
                  <a:pt x="102362" y="27546"/>
                </a:lnTo>
                <a:lnTo>
                  <a:pt x="102362" y="0"/>
                </a:lnTo>
                <a:close/>
              </a:path>
              <a:path w="102869" h="191770">
                <a:moveTo>
                  <a:pt x="63309" y="104432"/>
                </a:moveTo>
                <a:lnTo>
                  <a:pt x="39052" y="104432"/>
                </a:lnTo>
                <a:lnTo>
                  <a:pt x="44818" y="110464"/>
                </a:lnTo>
                <a:lnTo>
                  <a:pt x="44818" y="125361"/>
                </a:lnTo>
                <a:lnTo>
                  <a:pt x="39052" y="131394"/>
                </a:lnTo>
                <a:lnTo>
                  <a:pt x="63309" y="131394"/>
                </a:lnTo>
                <a:lnTo>
                  <a:pt x="57556" y="125361"/>
                </a:lnTo>
                <a:lnTo>
                  <a:pt x="57556" y="110464"/>
                </a:lnTo>
                <a:lnTo>
                  <a:pt x="63309" y="104432"/>
                </a:lnTo>
                <a:close/>
              </a:path>
              <a:path w="102869" h="191770">
                <a:moveTo>
                  <a:pt x="102362" y="104432"/>
                </a:moveTo>
                <a:lnTo>
                  <a:pt x="77533" y="104432"/>
                </a:lnTo>
                <a:lnTo>
                  <a:pt x="83299" y="110464"/>
                </a:lnTo>
                <a:lnTo>
                  <a:pt x="83299" y="125361"/>
                </a:lnTo>
                <a:lnTo>
                  <a:pt x="77533" y="131394"/>
                </a:lnTo>
                <a:lnTo>
                  <a:pt x="102362" y="131394"/>
                </a:lnTo>
                <a:lnTo>
                  <a:pt x="102362" y="104432"/>
                </a:lnTo>
                <a:close/>
              </a:path>
              <a:path w="102869" h="191770">
                <a:moveTo>
                  <a:pt x="63309" y="64617"/>
                </a:moveTo>
                <a:lnTo>
                  <a:pt x="39052" y="64617"/>
                </a:lnTo>
                <a:lnTo>
                  <a:pt x="44818" y="70650"/>
                </a:lnTo>
                <a:lnTo>
                  <a:pt x="44818" y="85547"/>
                </a:lnTo>
                <a:lnTo>
                  <a:pt x="39052" y="91579"/>
                </a:lnTo>
                <a:lnTo>
                  <a:pt x="63309" y="91579"/>
                </a:lnTo>
                <a:lnTo>
                  <a:pt x="57556" y="85547"/>
                </a:lnTo>
                <a:lnTo>
                  <a:pt x="57556" y="70650"/>
                </a:lnTo>
                <a:lnTo>
                  <a:pt x="63309" y="64617"/>
                </a:lnTo>
                <a:close/>
              </a:path>
              <a:path w="102869" h="191770">
                <a:moveTo>
                  <a:pt x="102362" y="64617"/>
                </a:moveTo>
                <a:lnTo>
                  <a:pt x="77533" y="64617"/>
                </a:lnTo>
                <a:lnTo>
                  <a:pt x="83299" y="70650"/>
                </a:lnTo>
                <a:lnTo>
                  <a:pt x="83299" y="85547"/>
                </a:lnTo>
                <a:lnTo>
                  <a:pt x="77533" y="91579"/>
                </a:lnTo>
                <a:lnTo>
                  <a:pt x="102362" y="91579"/>
                </a:lnTo>
                <a:lnTo>
                  <a:pt x="102362" y="64617"/>
                </a:lnTo>
                <a:close/>
              </a:path>
              <a:path w="102869" h="191770">
                <a:moveTo>
                  <a:pt x="63309" y="27546"/>
                </a:moveTo>
                <a:lnTo>
                  <a:pt x="39052" y="27546"/>
                </a:lnTo>
                <a:lnTo>
                  <a:pt x="44818" y="33578"/>
                </a:lnTo>
                <a:lnTo>
                  <a:pt x="44818" y="48463"/>
                </a:lnTo>
                <a:lnTo>
                  <a:pt x="39052" y="54508"/>
                </a:lnTo>
                <a:lnTo>
                  <a:pt x="63309" y="54508"/>
                </a:lnTo>
                <a:lnTo>
                  <a:pt x="57556" y="48463"/>
                </a:lnTo>
                <a:lnTo>
                  <a:pt x="57556" y="33578"/>
                </a:lnTo>
                <a:lnTo>
                  <a:pt x="63309" y="27546"/>
                </a:lnTo>
                <a:close/>
              </a:path>
              <a:path w="102869" h="191770">
                <a:moveTo>
                  <a:pt x="102362" y="27546"/>
                </a:moveTo>
                <a:lnTo>
                  <a:pt x="77533" y="27546"/>
                </a:lnTo>
                <a:lnTo>
                  <a:pt x="83299" y="33578"/>
                </a:lnTo>
                <a:lnTo>
                  <a:pt x="83299" y="48463"/>
                </a:lnTo>
                <a:lnTo>
                  <a:pt x="77533" y="54508"/>
                </a:lnTo>
                <a:lnTo>
                  <a:pt x="102362" y="54508"/>
                </a:lnTo>
                <a:lnTo>
                  <a:pt x="102362" y="27546"/>
                </a:lnTo>
                <a:close/>
              </a:path>
            </a:pathLst>
          </a:custGeom>
          <a:solidFill>
            <a:srgbClr val="F04C23"/>
          </a:solidFill>
        </p:spPr>
        <p:txBody>
          <a:bodyPr wrap="square" lIns="0" tIns="0" rIns="0" bIns="0" rtlCol="0"/>
          <a:lstStyle/>
          <a:p>
            <a:endParaRPr/>
          </a:p>
        </p:txBody>
      </p:sp>
      <p:sp>
        <p:nvSpPr>
          <p:cNvPr id="87" name="object 87"/>
          <p:cNvSpPr/>
          <p:nvPr/>
        </p:nvSpPr>
        <p:spPr>
          <a:xfrm>
            <a:off x="1199921" y="5137454"/>
            <a:ext cx="100330" cy="0"/>
          </a:xfrm>
          <a:custGeom>
            <a:avLst/>
            <a:gdLst/>
            <a:ahLst/>
            <a:cxnLst/>
            <a:rect l="l" t="t" r="r" b="b"/>
            <a:pathLst>
              <a:path w="100330">
                <a:moveTo>
                  <a:pt x="0" y="0"/>
                </a:moveTo>
                <a:lnTo>
                  <a:pt x="100291" y="0"/>
                </a:lnTo>
              </a:path>
            </a:pathLst>
          </a:custGeom>
          <a:ln w="46990">
            <a:solidFill>
              <a:srgbClr val="F04C23"/>
            </a:solidFill>
          </a:ln>
        </p:spPr>
        <p:txBody>
          <a:bodyPr wrap="square" lIns="0" tIns="0" rIns="0" bIns="0" rtlCol="0"/>
          <a:lstStyle/>
          <a:p>
            <a:endParaRPr/>
          </a:p>
        </p:txBody>
      </p:sp>
      <p:sp>
        <p:nvSpPr>
          <p:cNvPr id="88" name="object 88"/>
          <p:cNvSpPr/>
          <p:nvPr/>
        </p:nvSpPr>
        <p:spPr>
          <a:xfrm>
            <a:off x="1199921"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F04C23"/>
          </a:solidFill>
        </p:spPr>
        <p:txBody>
          <a:bodyPr wrap="square" lIns="0" tIns="0" rIns="0" bIns="0" rtlCol="0"/>
          <a:lstStyle/>
          <a:p>
            <a:endParaRPr/>
          </a:p>
        </p:txBody>
      </p:sp>
      <p:sp>
        <p:nvSpPr>
          <p:cNvPr id="89" name="object 89"/>
          <p:cNvSpPr/>
          <p:nvPr/>
        </p:nvSpPr>
        <p:spPr>
          <a:xfrm>
            <a:off x="1199921" y="5092369"/>
            <a:ext cx="100330" cy="0"/>
          </a:xfrm>
          <a:custGeom>
            <a:avLst/>
            <a:gdLst/>
            <a:ahLst/>
            <a:cxnLst/>
            <a:rect l="l" t="t" r="r" b="b"/>
            <a:pathLst>
              <a:path w="100330">
                <a:moveTo>
                  <a:pt x="0" y="0"/>
                </a:moveTo>
                <a:lnTo>
                  <a:pt x="100291" y="0"/>
                </a:lnTo>
              </a:path>
            </a:pathLst>
          </a:custGeom>
          <a:ln w="5079">
            <a:solidFill>
              <a:srgbClr val="F04C23"/>
            </a:solidFill>
          </a:ln>
        </p:spPr>
        <p:txBody>
          <a:bodyPr wrap="square" lIns="0" tIns="0" rIns="0" bIns="0" rtlCol="0"/>
          <a:lstStyle/>
          <a:p>
            <a:endParaRPr/>
          </a:p>
        </p:txBody>
      </p:sp>
      <p:sp>
        <p:nvSpPr>
          <p:cNvPr id="90" name="object 90"/>
          <p:cNvSpPr/>
          <p:nvPr/>
        </p:nvSpPr>
        <p:spPr>
          <a:xfrm>
            <a:off x="1199921"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F04C23"/>
          </a:solidFill>
        </p:spPr>
        <p:txBody>
          <a:bodyPr wrap="square" lIns="0" tIns="0" rIns="0" bIns="0" rtlCol="0"/>
          <a:lstStyle/>
          <a:p>
            <a:endParaRPr/>
          </a:p>
        </p:txBody>
      </p:sp>
      <p:sp>
        <p:nvSpPr>
          <p:cNvPr id="91" name="object 91"/>
          <p:cNvSpPr/>
          <p:nvPr/>
        </p:nvSpPr>
        <p:spPr>
          <a:xfrm>
            <a:off x="1199921" y="5060619"/>
            <a:ext cx="100330" cy="0"/>
          </a:xfrm>
          <a:custGeom>
            <a:avLst/>
            <a:gdLst/>
            <a:ahLst/>
            <a:cxnLst/>
            <a:rect l="l" t="t" r="r" b="b"/>
            <a:pathLst>
              <a:path w="100330">
                <a:moveTo>
                  <a:pt x="0" y="0"/>
                </a:moveTo>
                <a:lnTo>
                  <a:pt x="100291" y="0"/>
                </a:lnTo>
              </a:path>
            </a:pathLst>
          </a:custGeom>
          <a:ln w="20320">
            <a:solidFill>
              <a:srgbClr val="F04C23"/>
            </a:solidFill>
          </a:ln>
        </p:spPr>
        <p:txBody>
          <a:bodyPr wrap="square" lIns="0" tIns="0" rIns="0" bIns="0" rtlCol="0"/>
          <a:lstStyle/>
          <a:p>
            <a:endParaRPr/>
          </a:p>
        </p:txBody>
      </p:sp>
      <p:sp>
        <p:nvSpPr>
          <p:cNvPr id="92" name="object 92"/>
          <p:cNvSpPr/>
          <p:nvPr/>
        </p:nvSpPr>
        <p:spPr>
          <a:xfrm>
            <a:off x="1247546"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3" name="object 93"/>
          <p:cNvSpPr/>
          <p:nvPr/>
        </p:nvSpPr>
        <p:spPr>
          <a:xfrm>
            <a:off x="1278318"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4" name="object 94"/>
          <p:cNvSpPr/>
          <p:nvPr/>
        </p:nvSpPr>
        <p:spPr>
          <a:xfrm>
            <a:off x="1247546"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F04C23"/>
          </a:solidFill>
        </p:spPr>
        <p:txBody>
          <a:bodyPr wrap="square" lIns="0" tIns="0" rIns="0" bIns="0" rtlCol="0"/>
          <a:lstStyle/>
          <a:p>
            <a:endParaRPr/>
          </a:p>
        </p:txBody>
      </p:sp>
      <p:sp>
        <p:nvSpPr>
          <p:cNvPr id="95" name="object 95"/>
          <p:cNvSpPr/>
          <p:nvPr/>
        </p:nvSpPr>
        <p:spPr>
          <a:xfrm>
            <a:off x="1278318"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F04C23"/>
          </a:solidFill>
        </p:spPr>
        <p:txBody>
          <a:bodyPr wrap="square" lIns="0" tIns="0" rIns="0" bIns="0" rtlCol="0"/>
          <a:lstStyle/>
          <a:p>
            <a:endParaRPr/>
          </a:p>
        </p:txBody>
      </p:sp>
      <p:sp>
        <p:nvSpPr>
          <p:cNvPr id="96" name="object 96"/>
          <p:cNvSpPr/>
          <p:nvPr/>
        </p:nvSpPr>
        <p:spPr>
          <a:xfrm>
            <a:off x="1642465" y="5137454"/>
            <a:ext cx="100330" cy="0"/>
          </a:xfrm>
          <a:custGeom>
            <a:avLst/>
            <a:gdLst/>
            <a:ahLst/>
            <a:cxnLst/>
            <a:rect l="l" t="t" r="r" b="b"/>
            <a:pathLst>
              <a:path w="100330">
                <a:moveTo>
                  <a:pt x="0" y="0"/>
                </a:moveTo>
                <a:lnTo>
                  <a:pt x="100291" y="0"/>
                </a:lnTo>
              </a:path>
            </a:pathLst>
          </a:custGeom>
          <a:ln w="46990">
            <a:solidFill>
              <a:srgbClr val="095F56"/>
            </a:solidFill>
          </a:ln>
        </p:spPr>
        <p:txBody>
          <a:bodyPr wrap="square" lIns="0" tIns="0" rIns="0" bIns="0" rtlCol="0"/>
          <a:lstStyle/>
          <a:p>
            <a:endParaRPr/>
          </a:p>
        </p:txBody>
      </p:sp>
      <p:sp>
        <p:nvSpPr>
          <p:cNvPr id="97" name="object 97"/>
          <p:cNvSpPr/>
          <p:nvPr/>
        </p:nvSpPr>
        <p:spPr>
          <a:xfrm>
            <a:off x="1642465" y="5094909"/>
            <a:ext cx="22225" cy="19050"/>
          </a:xfrm>
          <a:custGeom>
            <a:avLst/>
            <a:gdLst/>
            <a:ahLst/>
            <a:cxnLst/>
            <a:rect l="l" t="t" r="r" b="b"/>
            <a:pathLst>
              <a:path w="22225" h="19050">
                <a:moveTo>
                  <a:pt x="0" y="19049"/>
                </a:moveTo>
                <a:lnTo>
                  <a:pt x="21882" y="19049"/>
                </a:lnTo>
                <a:lnTo>
                  <a:pt x="21882" y="0"/>
                </a:lnTo>
                <a:lnTo>
                  <a:pt x="0" y="0"/>
                </a:lnTo>
                <a:lnTo>
                  <a:pt x="0" y="19049"/>
                </a:lnTo>
                <a:close/>
              </a:path>
            </a:pathLst>
          </a:custGeom>
          <a:solidFill>
            <a:srgbClr val="095F56"/>
          </a:solidFill>
        </p:spPr>
        <p:txBody>
          <a:bodyPr wrap="square" lIns="0" tIns="0" rIns="0" bIns="0" rtlCol="0"/>
          <a:lstStyle/>
          <a:p>
            <a:endParaRPr/>
          </a:p>
        </p:txBody>
      </p:sp>
      <p:sp>
        <p:nvSpPr>
          <p:cNvPr id="98" name="object 98"/>
          <p:cNvSpPr/>
          <p:nvPr/>
        </p:nvSpPr>
        <p:spPr>
          <a:xfrm>
            <a:off x="1642465" y="5092369"/>
            <a:ext cx="100330" cy="0"/>
          </a:xfrm>
          <a:custGeom>
            <a:avLst/>
            <a:gdLst/>
            <a:ahLst/>
            <a:cxnLst/>
            <a:rect l="l" t="t" r="r" b="b"/>
            <a:pathLst>
              <a:path w="100330">
                <a:moveTo>
                  <a:pt x="0" y="0"/>
                </a:moveTo>
                <a:lnTo>
                  <a:pt x="100291" y="0"/>
                </a:lnTo>
              </a:path>
            </a:pathLst>
          </a:custGeom>
          <a:ln w="5079">
            <a:solidFill>
              <a:srgbClr val="095F56"/>
            </a:solidFill>
          </a:ln>
        </p:spPr>
        <p:txBody>
          <a:bodyPr wrap="square" lIns="0" tIns="0" rIns="0" bIns="0" rtlCol="0"/>
          <a:lstStyle/>
          <a:p>
            <a:endParaRPr/>
          </a:p>
        </p:txBody>
      </p:sp>
      <p:sp>
        <p:nvSpPr>
          <p:cNvPr id="99" name="object 99"/>
          <p:cNvSpPr/>
          <p:nvPr/>
        </p:nvSpPr>
        <p:spPr>
          <a:xfrm>
            <a:off x="1642465" y="5070779"/>
            <a:ext cx="22225" cy="19050"/>
          </a:xfrm>
          <a:custGeom>
            <a:avLst/>
            <a:gdLst/>
            <a:ahLst/>
            <a:cxnLst/>
            <a:rect l="l" t="t" r="r" b="b"/>
            <a:pathLst>
              <a:path w="22225" h="19050">
                <a:moveTo>
                  <a:pt x="0" y="19050"/>
                </a:moveTo>
                <a:lnTo>
                  <a:pt x="21882" y="19050"/>
                </a:lnTo>
                <a:lnTo>
                  <a:pt x="21882" y="0"/>
                </a:lnTo>
                <a:lnTo>
                  <a:pt x="0" y="0"/>
                </a:lnTo>
                <a:lnTo>
                  <a:pt x="0" y="19050"/>
                </a:lnTo>
                <a:close/>
              </a:path>
            </a:pathLst>
          </a:custGeom>
          <a:solidFill>
            <a:srgbClr val="095F56"/>
          </a:solidFill>
        </p:spPr>
        <p:txBody>
          <a:bodyPr wrap="square" lIns="0" tIns="0" rIns="0" bIns="0" rtlCol="0"/>
          <a:lstStyle/>
          <a:p>
            <a:endParaRPr/>
          </a:p>
        </p:txBody>
      </p:sp>
      <p:sp>
        <p:nvSpPr>
          <p:cNvPr id="100" name="object 100"/>
          <p:cNvSpPr/>
          <p:nvPr/>
        </p:nvSpPr>
        <p:spPr>
          <a:xfrm>
            <a:off x="1642465" y="5060619"/>
            <a:ext cx="100330" cy="0"/>
          </a:xfrm>
          <a:custGeom>
            <a:avLst/>
            <a:gdLst/>
            <a:ahLst/>
            <a:cxnLst/>
            <a:rect l="l" t="t" r="r" b="b"/>
            <a:pathLst>
              <a:path w="100330">
                <a:moveTo>
                  <a:pt x="0" y="0"/>
                </a:moveTo>
                <a:lnTo>
                  <a:pt x="100291" y="0"/>
                </a:lnTo>
              </a:path>
            </a:pathLst>
          </a:custGeom>
          <a:ln w="20320">
            <a:solidFill>
              <a:srgbClr val="095F56"/>
            </a:solidFill>
          </a:ln>
        </p:spPr>
        <p:txBody>
          <a:bodyPr wrap="square" lIns="0" tIns="0" rIns="0" bIns="0" rtlCol="0"/>
          <a:lstStyle/>
          <a:p>
            <a:endParaRPr/>
          </a:p>
        </p:txBody>
      </p:sp>
      <p:sp>
        <p:nvSpPr>
          <p:cNvPr id="101" name="object 101"/>
          <p:cNvSpPr/>
          <p:nvPr/>
        </p:nvSpPr>
        <p:spPr>
          <a:xfrm>
            <a:off x="1690090" y="5094312"/>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2" name="object 102"/>
          <p:cNvSpPr/>
          <p:nvPr/>
        </p:nvSpPr>
        <p:spPr>
          <a:xfrm>
            <a:off x="1720862" y="5094312"/>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3" name="object 103"/>
          <p:cNvSpPr/>
          <p:nvPr/>
        </p:nvSpPr>
        <p:spPr>
          <a:xfrm>
            <a:off x="1690090" y="5070259"/>
            <a:ext cx="5080" cy="20320"/>
          </a:xfrm>
          <a:custGeom>
            <a:avLst/>
            <a:gdLst/>
            <a:ahLst/>
            <a:cxnLst/>
            <a:rect l="l" t="t" r="r" b="b"/>
            <a:pathLst>
              <a:path w="5080" h="20320">
                <a:moveTo>
                  <a:pt x="5029" y="0"/>
                </a:moveTo>
                <a:lnTo>
                  <a:pt x="0" y="0"/>
                </a:lnTo>
                <a:lnTo>
                  <a:pt x="0" y="19989"/>
                </a:lnTo>
                <a:lnTo>
                  <a:pt x="5029" y="19989"/>
                </a:lnTo>
                <a:lnTo>
                  <a:pt x="5029" y="0"/>
                </a:lnTo>
                <a:close/>
              </a:path>
            </a:pathLst>
          </a:custGeom>
          <a:solidFill>
            <a:srgbClr val="095F56"/>
          </a:solidFill>
        </p:spPr>
        <p:txBody>
          <a:bodyPr wrap="square" lIns="0" tIns="0" rIns="0" bIns="0" rtlCol="0"/>
          <a:lstStyle/>
          <a:p>
            <a:endParaRPr/>
          </a:p>
        </p:txBody>
      </p:sp>
      <p:sp>
        <p:nvSpPr>
          <p:cNvPr id="104" name="object 104"/>
          <p:cNvSpPr/>
          <p:nvPr/>
        </p:nvSpPr>
        <p:spPr>
          <a:xfrm>
            <a:off x="1720862" y="5070259"/>
            <a:ext cx="22225" cy="20320"/>
          </a:xfrm>
          <a:custGeom>
            <a:avLst/>
            <a:gdLst/>
            <a:ahLst/>
            <a:cxnLst/>
            <a:rect l="l" t="t" r="r" b="b"/>
            <a:pathLst>
              <a:path w="22225" h="20320">
                <a:moveTo>
                  <a:pt x="21894" y="0"/>
                </a:moveTo>
                <a:lnTo>
                  <a:pt x="0" y="0"/>
                </a:lnTo>
                <a:lnTo>
                  <a:pt x="0" y="19989"/>
                </a:lnTo>
                <a:lnTo>
                  <a:pt x="21894" y="19989"/>
                </a:lnTo>
                <a:lnTo>
                  <a:pt x="21894" y="0"/>
                </a:lnTo>
                <a:close/>
              </a:path>
            </a:pathLst>
          </a:custGeom>
          <a:solidFill>
            <a:srgbClr val="095F56"/>
          </a:solidFill>
        </p:spPr>
        <p:txBody>
          <a:bodyPr wrap="square" lIns="0" tIns="0" rIns="0" bIns="0" rtlCol="0"/>
          <a:lstStyle/>
          <a:p>
            <a:endParaRPr/>
          </a:p>
        </p:txBody>
      </p:sp>
      <p:sp>
        <p:nvSpPr>
          <p:cNvPr id="105" name="object 105"/>
          <p:cNvSpPr/>
          <p:nvPr/>
        </p:nvSpPr>
        <p:spPr>
          <a:xfrm>
            <a:off x="25711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06" name="object 106"/>
          <p:cNvSpPr/>
          <p:nvPr/>
        </p:nvSpPr>
        <p:spPr>
          <a:xfrm>
            <a:off x="273088" y="4943779"/>
            <a:ext cx="0" cy="162560"/>
          </a:xfrm>
          <a:custGeom>
            <a:avLst/>
            <a:gdLst/>
            <a:ahLst/>
            <a:cxnLst/>
            <a:rect l="l" t="t" r="r" b="b"/>
            <a:pathLst>
              <a:path h="162560">
                <a:moveTo>
                  <a:pt x="0" y="0"/>
                </a:moveTo>
                <a:lnTo>
                  <a:pt x="0" y="162560"/>
                </a:lnTo>
              </a:path>
            </a:pathLst>
          </a:custGeom>
          <a:ln w="31953">
            <a:solidFill>
              <a:srgbClr val="77B743"/>
            </a:solidFill>
          </a:ln>
        </p:spPr>
        <p:txBody>
          <a:bodyPr wrap="square" lIns="0" tIns="0" rIns="0" bIns="0" rtlCol="0"/>
          <a:lstStyle/>
          <a:p>
            <a:endParaRPr/>
          </a:p>
        </p:txBody>
      </p:sp>
      <p:sp>
        <p:nvSpPr>
          <p:cNvPr id="107" name="object 107"/>
          <p:cNvSpPr/>
          <p:nvPr/>
        </p:nvSpPr>
        <p:spPr>
          <a:xfrm>
            <a:off x="25711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08" name="object 108"/>
          <p:cNvSpPr/>
          <p:nvPr/>
        </p:nvSpPr>
        <p:spPr>
          <a:xfrm>
            <a:off x="30563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09" name="object 109"/>
          <p:cNvSpPr/>
          <p:nvPr/>
        </p:nvSpPr>
        <p:spPr>
          <a:xfrm>
            <a:off x="327418"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0" name="object 110"/>
          <p:cNvSpPr/>
          <p:nvPr/>
        </p:nvSpPr>
        <p:spPr>
          <a:xfrm>
            <a:off x="349199"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11" name="object 111"/>
          <p:cNvSpPr/>
          <p:nvPr/>
        </p:nvSpPr>
        <p:spPr>
          <a:xfrm>
            <a:off x="381755" y="4943220"/>
            <a:ext cx="0" cy="163195"/>
          </a:xfrm>
          <a:custGeom>
            <a:avLst/>
            <a:gdLst/>
            <a:ahLst/>
            <a:cxnLst/>
            <a:rect l="l" t="t" r="r" b="b"/>
            <a:pathLst>
              <a:path h="163195">
                <a:moveTo>
                  <a:pt x="0" y="0"/>
                </a:moveTo>
                <a:lnTo>
                  <a:pt x="0" y="162623"/>
                </a:lnTo>
              </a:path>
            </a:pathLst>
          </a:custGeom>
          <a:ln w="31965">
            <a:solidFill>
              <a:srgbClr val="77B743"/>
            </a:solidFill>
          </a:ln>
        </p:spPr>
        <p:txBody>
          <a:bodyPr wrap="square" lIns="0" tIns="0" rIns="0" bIns="0" rtlCol="0"/>
          <a:lstStyle/>
          <a:p>
            <a:endParaRPr/>
          </a:p>
        </p:txBody>
      </p:sp>
      <p:sp>
        <p:nvSpPr>
          <p:cNvPr id="112" name="object 112"/>
          <p:cNvSpPr/>
          <p:nvPr/>
        </p:nvSpPr>
        <p:spPr>
          <a:xfrm>
            <a:off x="2560091" y="4907610"/>
            <a:ext cx="140970" cy="254000"/>
          </a:xfrm>
          <a:custGeom>
            <a:avLst/>
            <a:gdLst/>
            <a:ahLst/>
            <a:cxnLst/>
            <a:rect l="l" t="t" r="r" b="b"/>
            <a:pathLst>
              <a:path w="140969" h="254000">
                <a:moveTo>
                  <a:pt x="140627" y="0"/>
                </a:moveTo>
                <a:lnTo>
                  <a:pt x="0" y="0"/>
                </a:lnTo>
                <a:lnTo>
                  <a:pt x="0" y="253872"/>
                </a:lnTo>
                <a:lnTo>
                  <a:pt x="140627" y="253872"/>
                </a:lnTo>
                <a:lnTo>
                  <a:pt x="140627" y="218058"/>
                </a:lnTo>
                <a:lnTo>
                  <a:pt x="19888" y="218058"/>
                </a:lnTo>
                <a:lnTo>
                  <a:pt x="19888" y="198069"/>
                </a:lnTo>
                <a:lnTo>
                  <a:pt x="140627" y="198069"/>
                </a:lnTo>
                <a:lnTo>
                  <a:pt x="140627" y="192849"/>
                </a:lnTo>
                <a:lnTo>
                  <a:pt x="19888" y="192849"/>
                </a:lnTo>
                <a:lnTo>
                  <a:pt x="19888" y="172859"/>
                </a:lnTo>
                <a:lnTo>
                  <a:pt x="140627" y="172859"/>
                </a:lnTo>
                <a:lnTo>
                  <a:pt x="140627" y="168567"/>
                </a:lnTo>
                <a:lnTo>
                  <a:pt x="19888" y="168567"/>
                </a:lnTo>
                <a:lnTo>
                  <a:pt x="19888" y="148577"/>
                </a:lnTo>
                <a:lnTo>
                  <a:pt x="140627" y="148577"/>
                </a:lnTo>
                <a:lnTo>
                  <a:pt x="140627" y="143903"/>
                </a:lnTo>
                <a:lnTo>
                  <a:pt x="19888" y="143903"/>
                </a:lnTo>
                <a:lnTo>
                  <a:pt x="19888" y="123913"/>
                </a:lnTo>
                <a:lnTo>
                  <a:pt x="140627" y="123913"/>
                </a:lnTo>
                <a:lnTo>
                  <a:pt x="140627" y="117284"/>
                </a:lnTo>
                <a:lnTo>
                  <a:pt x="19888" y="117284"/>
                </a:lnTo>
                <a:lnTo>
                  <a:pt x="19888" y="97294"/>
                </a:lnTo>
                <a:lnTo>
                  <a:pt x="140627" y="97294"/>
                </a:lnTo>
                <a:lnTo>
                  <a:pt x="140627" y="91617"/>
                </a:lnTo>
                <a:lnTo>
                  <a:pt x="19888" y="91617"/>
                </a:lnTo>
                <a:lnTo>
                  <a:pt x="19888" y="71627"/>
                </a:lnTo>
                <a:lnTo>
                  <a:pt x="140627" y="71627"/>
                </a:lnTo>
                <a:lnTo>
                  <a:pt x="140627" y="65938"/>
                </a:lnTo>
                <a:lnTo>
                  <a:pt x="19888" y="65938"/>
                </a:lnTo>
                <a:lnTo>
                  <a:pt x="19888" y="45948"/>
                </a:lnTo>
                <a:lnTo>
                  <a:pt x="140627" y="45948"/>
                </a:lnTo>
                <a:lnTo>
                  <a:pt x="140627" y="38620"/>
                </a:lnTo>
                <a:lnTo>
                  <a:pt x="19888" y="38620"/>
                </a:lnTo>
                <a:lnTo>
                  <a:pt x="19888" y="18630"/>
                </a:lnTo>
                <a:lnTo>
                  <a:pt x="140627" y="18630"/>
                </a:lnTo>
                <a:lnTo>
                  <a:pt x="140627" y="0"/>
                </a:lnTo>
                <a:close/>
              </a:path>
              <a:path w="140969" h="254000">
                <a:moveTo>
                  <a:pt x="47256" y="198069"/>
                </a:moveTo>
                <a:lnTo>
                  <a:pt x="38620" y="198069"/>
                </a:lnTo>
                <a:lnTo>
                  <a:pt x="38620" y="218058"/>
                </a:lnTo>
                <a:lnTo>
                  <a:pt x="47256" y="218058"/>
                </a:lnTo>
                <a:lnTo>
                  <a:pt x="47256" y="198069"/>
                </a:lnTo>
                <a:close/>
              </a:path>
              <a:path w="140969" h="254000">
                <a:moveTo>
                  <a:pt x="74625" y="198069"/>
                </a:moveTo>
                <a:lnTo>
                  <a:pt x="65989" y="198069"/>
                </a:lnTo>
                <a:lnTo>
                  <a:pt x="65989" y="218058"/>
                </a:lnTo>
                <a:lnTo>
                  <a:pt x="74625" y="218058"/>
                </a:lnTo>
                <a:lnTo>
                  <a:pt x="74625" y="198069"/>
                </a:lnTo>
                <a:close/>
              </a:path>
              <a:path w="140969" h="254000">
                <a:moveTo>
                  <a:pt x="101981" y="198069"/>
                </a:moveTo>
                <a:lnTo>
                  <a:pt x="93357" y="198069"/>
                </a:lnTo>
                <a:lnTo>
                  <a:pt x="93357" y="218058"/>
                </a:lnTo>
                <a:lnTo>
                  <a:pt x="101981" y="218058"/>
                </a:lnTo>
                <a:lnTo>
                  <a:pt x="101981" y="198069"/>
                </a:lnTo>
                <a:close/>
              </a:path>
              <a:path w="140969" h="254000">
                <a:moveTo>
                  <a:pt x="140627" y="198069"/>
                </a:moveTo>
                <a:lnTo>
                  <a:pt x="120713" y="198069"/>
                </a:lnTo>
                <a:lnTo>
                  <a:pt x="120713" y="218058"/>
                </a:lnTo>
                <a:lnTo>
                  <a:pt x="140627" y="218058"/>
                </a:lnTo>
                <a:lnTo>
                  <a:pt x="140627" y="198069"/>
                </a:lnTo>
                <a:close/>
              </a:path>
              <a:path w="140969" h="254000">
                <a:moveTo>
                  <a:pt x="47256" y="172859"/>
                </a:moveTo>
                <a:lnTo>
                  <a:pt x="38620" y="172859"/>
                </a:lnTo>
                <a:lnTo>
                  <a:pt x="38620" y="192849"/>
                </a:lnTo>
                <a:lnTo>
                  <a:pt x="47256" y="192849"/>
                </a:lnTo>
                <a:lnTo>
                  <a:pt x="47256" y="172859"/>
                </a:lnTo>
                <a:close/>
              </a:path>
              <a:path w="140969" h="254000">
                <a:moveTo>
                  <a:pt x="74625" y="172859"/>
                </a:moveTo>
                <a:lnTo>
                  <a:pt x="65989" y="172859"/>
                </a:lnTo>
                <a:lnTo>
                  <a:pt x="65989" y="192849"/>
                </a:lnTo>
                <a:lnTo>
                  <a:pt x="74625" y="192849"/>
                </a:lnTo>
                <a:lnTo>
                  <a:pt x="74625" y="172859"/>
                </a:lnTo>
                <a:close/>
              </a:path>
              <a:path w="140969" h="254000">
                <a:moveTo>
                  <a:pt x="101981" y="172859"/>
                </a:moveTo>
                <a:lnTo>
                  <a:pt x="93357" y="172859"/>
                </a:lnTo>
                <a:lnTo>
                  <a:pt x="93357" y="192849"/>
                </a:lnTo>
                <a:lnTo>
                  <a:pt x="101981" y="192849"/>
                </a:lnTo>
                <a:lnTo>
                  <a:pt x="101981" y="172859"/>
                </a:lnTo>
                <a:close/>
              </a:path>
              <a:path w="140969" h="254000">
                <a:moveTo>
                  <a:pt x="140627" y="172859"/>
                </a:moveTo>
                <a:lnTo>
                  <a:pt x="120713" y="172859"/>
                </a:lnTo>
                <a:lnTo>
                  <a:pt x="120713" y="192849"/>
                </a:lnTo>
                <a:lnTo>
                  <a:pt x="140627" y="192849"/>
                </a:lnTo>
                <a:lnTo>
                  <a:pt x="140627" y="172859"/>
                </a:lnTo>
                <a:close/>
              </a:path>
              <a:path w="140969" h="254000">
                <a:moveTo>
                  <a:pt x="47256" y="148577"/>
                </a:moveTo>
                <a:lnTo>
                  <a:pt x="38620" y="148577"/>
                </a:lnTo>
                <a:lnTo>
                  <a:pt x="38620" y="168567"/>
                </a:lnTo>
                <a:lnTo>
                  <a:pt x="47256" y="168567"/>
                </a:lnTo>
                <a:lnTo>
                  <a:pt x="47256" y="148577"/>
                </a:lnTo>
                <a:close/>
              </a:path>
              <a:path w="140969" h="254000">
                <a:moveTo>
                  <a:pt x="74625" y="148577"/>
                </a:moveTo>
                <a:lnTo>
                  <a:pt x="65989" y="148577"/>
                </a:lnTo>
                <a:lnTo>
                  <a:pt x="65989" y="168567"/>
                </a:lnTo>
                <a:lnTo>
                  <a:pt x="74625" y="168567"/>
                </a:lnTo>
                <a:lnTo>
                  <a:pt x="74625" y="148577"/>
                </a:lnTo>
                <a:close/>
              </a:path>
              <a:path w="140969" h="254000">
                <a:moveTo>
                  <a:pt x="101981" y="148577"/>
                </a:moveTo>
                <a:lnTo>
                  <a:pt x="93357" y="148577"/>
                </a:lnTo>
                <a:lnTo>
                  <a:pt x="93357" y="168567"/>
                </a:lnTo>
                <a:lnTo>
                  <a:pt x="101981" y="168567"/>
                </a:lnTo>
                <a:lnTo>
                  <a:pt x="101981" y="148577"/>
                </a:lnTo>
                <a:close/>
              </a:path>
              <a:path w="140969" h="254000">
                <a:moveTo>
                  <a:pt x="140627" y="148577"/>
                </a:moveTo>
                <a:lnTo>
                  <a:pt x="120713" y="148577"/>
                </a:lnTo>
                <a:lnTo>
                  <a:pt x="120713" y="168567"/>
                </a:lnTo>
                <a:lnTo>
                  <a:pt x="140627" y="168567"/>
                </a:lnTo>
                <a:lnTo>
                  <a:pt x="140627" y="148577"/>
                </a:lnTo>
                <a:close/>
              </a:path>
              <a:path w="140969" h="254000">
                <a:moveTo>
                  <a:pt x="47256" y="123913"/>
                </a:moveTo>
                <a:lnTo>
                  <a:pt x="38620" y="123913"/>
                </a:lnTo>
                <a:lnTo>
                  <a:pt x="38620" y="143903"/>
                </a:lnTo>
                <a:lnTo>
                  <a:pt x="47256" y="143903"/>
                </a:lnTo>
                <a:lnTo>
                  <a:pt x="47256" y="123913"/>
                </a:lnTo>
                <a:close/>
              </a:path>
              <a:path w="140969" h="254000">
                <a:moveTo>
                  <a:pt x="74625" y="123913"/>
                </a:moveTo>
                <a:lnTo>
                  <a:pt x="65989" y="123913"/>
                </a:lnTo>
                <a:lnTo>
                  <a:pt x="65989" y="143903"/>
                </a:lnTo>
                <a:lnTo>
                  <a:pt x="74625" y="143903"/>
                </a:lnTo>
                <a:lnTo>
                  <a:pt x="74625" y="123913"/>
                </a:lnTo>
                <a:close/>
              </a:path>
              <a:path w="140969" h="254000">
                <a:moveTo>
                  <a:pt x="101981" y="123913"/>
                </a:moveTo>
                <a:lnTo>
                  <a:pt x="93357" y="123913"/>
                </a:lnTo>
                <a:lnTo>
                  <a:pt x="93357" y="143903"/>
                </a:lnTo>
                <a:lnTo>
                  <a:pt x="101981" y="143903"/>
                </a:lnTo>
                <a:lnTo>
                  <a:pt x="101981" y="123913"/>
                </a:lnTo>
                <a:close/>
              </a:path>
              <a:path w="140969" h="254000">
                <a:moveTo>
                  <a:pt x="140627" y="123913"/>
                </a:moveTo>
                <a:lnTo>
                  <a:pt x="120713" y="123913"/>
                </a:lnTo>
                <a:lnTo>
                  <a:pt x="120713" y="143903"/>
                </a:lnTo>
                <a:lnTo>
                  <a:pt x="140627" y="143903"/>
                </a:lnTo>
                <a:lnTo>
                  <a:pt x="140627" y="123913"/>
                </a:lnTo>
                <a:close/>
              </a:path>
              <a:path w="140969" h="254000">
                <a:moveTo>
                  <a:pt x="47256" y="97294"/>
                </a:moveTo>
                <a:lnTo>
                  <a:pt x="38620" y="97294"/>
                </a:lnTo>
                <a:lnTo>
                  <a:pt x="38620" y="117284"/>
                </a:lnTo>
                <a:lnTo>
                  <a:pt x="47256" y="117284"/>
                </a:lnTo>
                <a:lnTo>
                  <a:pt x="47256" y="97294"/>
                </a:lnTo>
                <a:close/>
              </a:path>
              <a:path w="140969" h="254000">
                <a:moveTo>
                  <a:pt x="74625" y="97294"/>
                </a:moveTo>
                <a:lnTo>
                  <a:pt x="65989" y="97294"/>
                </a:lnTo>
                <a:lnTo>
                  <a:pt x="65989" y="117284"/>
                </a:lnTo>
                <a:lnTo>
                  <a:pt x="74625" y="117284"/>
                </a:lnTo>
                <a:lnTo>
                  <a:pt x="74625" y="97294"/>
                </a:lnTo>
                <a:close/>
              </a:path>
              <a:path w="140969" h="254000">
                <a:moveTo>
                  <a:pt x="101981" y="97294"/>
                </a:moveTo>
                <a:lnTo>
                  <a:pt x="93357" y="97294"/>
                </a:lnTo>
                <a:lnTo>
                  <a:pt x="93357" y="117284"/>
                </a:lnTo>
                <a:lnTo>
                  <a:pt x="101981" y="117284"/>
                </a:lnTo>
                <a:lnTo>
                  <a:pt x="101981" y="97294"/>
                </a:lnTo>
                <a:close/>
              </a:path>
              <a:path w="140969" h="254000">
                <a:moveTo>
                  <a:pt x="140627" y="97294"/>
                </a:moveTo>
                <a:lnTo>
                  <a:pt x="120713" y="97294"/>
                </a:lnTo>
                <a:lnTo>
                  <a:pt x="120713" y="117284"/>
                </a:lnTo>
                <a:lnTo>
                  <a:pt x="140627" y="117284"/>
                </a:lnTo>
                <a:lnTo>
                  <a:pt x="140627" y="97294"/>
                </a:lnTo>
                <a:close/>
              </a:path>
              <a:path w="140969" h="254000">
                <a:moveTo>
                  <a:pt x="47256" y="71627"/>
                </a:moveTo>
                <a:lnTo>
                  <a:pt x="38620" y="71627"/>
                </a:lnTo>
                <a:lnTo>
                  <a:pt x="38620" y="91617"/>
                </a:lnTo>
                <a:lnTo>
                  <a:pt x="47256" y="91617"/>
                </a:lnTo>
                <a:lnTo>
                  <a:pt x="47256" y="71627"/>
                </a:lnTo>
                <a:close/>
              </a:path>
              <a:path w="140969" h="254000">
                <a:moveTo>
                  <a:pt x="74625" y="71627"/>
                </a:moveTo>
                <a:lnTo>
                  <a:pt x="65989" y="71627"/>
                </a:lnTo>
                <a:lnTo>
                  <a:pt x="65989" y="91617"/>
                </a:lnTo>
                <a:lnTo>
                  <a:pt x="74625" y="91617"/>
                </a:lnTo>
                <a:lnTo>
                  <a:pt x="74625" y="71627"/>
                </a:lnTo>
                <a:close/>
              </a:path>
              <a:path w="140969" h="254000">
                <a:moveTo>
                  <a:pt x="101981" y="71627"/>
                </a:moveTo>
                <a:lnTo>
                  <a:pt x="93357" y="71627"/>
                </a:lnTo>
                <a:lnTo>
                  <a:pt x="93357" y="91617"/>
                </a:lnTo>
                <a:lnTo>
                  <a:pt x="101981" y="91617"/>
                </a:lnTo>
                <a:lnTo>
                  <a:pt x="101981" y="71627"/>
                </a:lnTo>
                <a:close/>
              </a:path>
              <a:path w="140969" h="254000">
                <a:moveTo>
                  <a:pt x="140627" y="71627"/>
                </a:moveTo>
                <a:lnTo>
                  <a:pt x="120713" y="71627"/>
                </a:lnTo>
                <a:lnTo>
                  <a:pt x="120713" y="91617"/>
                </a:lnTo>
                <a:lnTo>
                  <a:pt x="140627" y="91617"/>
                </a:lnTo>
                <a:lnTo>
                  <a:pt x="140627" y="71627"/>
                </a:lnTo>
                <a:close/>
              </a:path>
              <a:path w="140969" h="254000">
                <a:moveTo>
                  <a:pt x="47256" y="45948"/>
                </a:moveTo>
                <a:lnTo>
                  <a:pt x="38620" y="45948"/>
                </a:lnTo>
                <a:lnTo>
                  <a:pt x="38620" y="65938"/>
                </a:lnTo>
                <a:lnTo>
                  <a:pt x="47256" y="65938"/>
                </a:lnTo>
                <a:lnTo>
                  <a:pt x="47256" y="45948"/>
                </a:lnTo>
                <a:close/>
              </a:path>
              <a:path w="140969" h="254000">
                <a:moveTo>
                  <a:pt x="74625" y="45948"/>
                </a:moveTo>
                <a:lnTo>
                  <a:pt x="65989" y="45948"/>
                </a:lnTo>
                <a:lnTo>
                  <a:pt x="65989" y="65938"/>
                </a:lnTo>
                <a:lnTo>
                  <a:pt x="74625" y="65938"/>
                </a:lnTo>
                <a:lnTo>
                  <a:pt x="74625" y="45948"/>
                </a:lnTo>
                <a:close/>
              </a:path>
              <a:path w="140969" h="254000">
                <a:moveTo>
                  <a:pt x="101981" y="45948"/>
                </a:moveTo>
                <a:lnTo>
                  <a:pt x="93357" y="45948"/>
                </a:lnTo>
                <a:lnTo>
                  <a:pt x="93357" y="65938"/>
                </a:lnTo>
                <a:lnTo>
                  <a:pt x="101981" y="65938"/>
                </a:lnTo>
                <a:lnTo>
                  <a:pt x="101981" y="45948"/>
                </a:lnTo>
                <a:close/>
              </a:path>
              <a:path w="140969" h="254000">
                <a:moveTo>
                  <a:pt x="140627" y="45948"/>
                </a:moveTo>
                <a:lnTo>
                  <a:pt x="120713" y="45948"/>
                </a:lnTo>
                <a:lnTo>
                  <a:pt x="120713" y="65938"/>
                </a:lnTo>
                <a:lnTo>
                  <a:pt x="140627" y="65938"/>
                </a:lnTo>
                <a:lnTo>
                  <a:pt x="140627" y="45948"/>
                </a:lnTo>
                <a:close/>
              </a:path>
              <a:path w="140969" h="254000">
                <a:moveTo>
                  <a:pt x="47256" y="18630"/>
                </a:moveTo>
                <a:lnTo>
                  <a:pt x="38620" y="18630"/>
                </a:lnTo>
                <a:lnTo>
                  <a:pt x="38620" y="38620"/>
                </a:lnTo>
                <a:lnTo>
                  <a:pt x="47256" y="38620"/>
                </a:lnTo>
                <a:lnTo>
                  <a:pt x="47256" y="18630"/>
                </a:lnTo>
                <a:close/>
              </a:path>
              <a:path w="140969" h="254000">
                <a:moveTo>
                  <a:pt x="74625" y="18630"/>
                </a:moveTo>
                <a:lnTo>
                  <a:pt x="65989" y="18630"/>
                </a:lnTo>
                <a:lnTo>
                  <a:pt x="65989" y="38620"/>
                </a:lnTo>
                <a:lnTo>
                  <a:pt x="74625" y="38620"/>
                </a:lnTo>
                <a:lnTo>
                  <a:pt x="74625" y="18630"/>
                </a:lnTo>
                <a:close/>
              </a:path>
              <a:path w="140969" h="254000">
                <a:moveTo>
                  <a:pt x="101981" y="18630"/>
                </a:moveTo>
                <a:lnTo>
                  <a:pt x="93357" y="18630"/>
                </a:lnTo>
                <a:lnTo>
                  <a:pt x="93357" y="38620"/>
                </a:lnTo>
                <a:lnTo>
                  <a:pt x="101981" y="38620"/>
                </a:lnTo>
                <a:lnTo>
                  <a:pt x="101981" y="18630"/>
                </a:lnTo>
                <a:close/>
              </a:path>
              <a:path w="140969" h="254000">
                <a:moveTo>
                  <a:pt x="140627" y="18630"/>
                </a:moveTo>
                <a:lnTo>
                  <a:pt x="120713" y="18630"/>
                </a:lnTo>
                <a:lnTo>
                  <a:pt x="120713" y="38620"/>
                </a:lnTo>
                <a:lnTo>
                  <a:pt x="140627" y="38620"/>
                </a:lnTo>
                <a:lnTo>
                  <a:pt x="140627" y="18630"/>
                </a:lnTo>
                <a:close/>
              </a:path>
            </a:pathLst>
          </a:custGeom>
          <a:solidFill>
            <a:srgbClr val="77B743"/>
          </a:solidFill>
        </p:spPr>
        <p:txBody>
          <a:bodyPr wrap="square" lIns="0" tIns="0" rIns="0" bIns="0" rtlCol="0"/>
          <a:lstStyle/>
          <a:p>
            <a:endParaRPr/>
          </a:p>
        </p:txBody>
      </p:sp>
      <p:sp>
        <p:nvSpPr>
          <p:cNvPr id="113" name="object 113"/>
          <p:cNvSpPr/>
          <p:nvPr/>
        </p:nvSpPr>
        <p:spPr>
          <a:xfrm>
            <a:off x="1064577" y="5135549"/>
            <a:ext cx="140970" cy="0"/>
          </a:xfrm>
          <a:custGeom>
            <a:avLst/>
            <a:gdLst/>
            <a:ahLst/>
            <a:cxnLst/>
            <a:rect l="l" t="t" r="r" b="b"/>
            <a:pathLst>
              <a:path w="140969">
                <a:moveTo>
                  <a:pt x="0" y="0"/>
                </a:moveTo>
                <a:lnTo>
                  <a:pt x="140627" y="0"/>
                </a:lnTo>
              </a:path>
            </a:pathLst>
          </a:custGeom>
          <a:ln w="50800">
            <a:solidFill>
              <a:srgbClr val="77B743"/>
            </a:solidFill>
          </a:ln>
        </p:spPr>
        <p:txBody>
          <a:bodyPr wrap="square" lIns="0" tIns="0" rIns="0" bIns="0" rtlCol="0"/>
          <a:lstStyle/>
          <a:p>
            <a:endParaRPr/>
          </a:p>
        </p:txBody>
      </p:sp>
      <p:sp>
        <p:nvSpPr>
          <p:cNvPr id="114" name="object 114"/>
          <p:cNvSpPr/>
          <p:nvPr/>
        </p:nvSpPr>
        <p:spPr>
          <a:xfrm>
            <a:off x="1064577" y="5089829"/>
            <a:ext cx="28575" cy="20320"/>
          </a:xfrm>
          <a:custGeom>
            <a:avLst/>
            <a:gdLst/>
            <a:ahLst/>
            <a:cxnLst/>
            <a:rect l="l" t="t" r="r" b="b"/>
            <a:pathLst>
              <a:path w="28575" h="20320">
                <a:moveTo>
                  <a:pt x="0" y="20320"/>
                </a:moveTo>
                <a:lnTo>
                  <a:pt x="28206" y="20320"/>
                </a:lnTo>
                <a:lnTo>
                  <a:pt x="28206" y="0"/>
                </a:lnTo>
                <a:lnTo>
                  <a:pt x="0" y="0"/>
                </a:lnTo>
                <a:lnTo>
                  <a:pt x="0" y="20320"/>
                </a:lnTo>
                <a:close/>
              </a:path>
            </a:pathLst>
          </a:custGeom>
          <a:solidFill>
            <a:srgbClr val="77B743"/>
          </a:solidFill>
        </p:spPr>
        <p:txBody>
          <a:bodyPr wrap="square" lIns="0" tIns="0" rIns="0" bIns="0" rtlCol="0"/>
          <a:lstStyle/>
          <a:p>
            <a:endParaRPr/>
          </a:p>
        </p:txBody>
      </p:sp>
      <p:sp>
        <p:nvSpPr>
          <p:cNvPr id="115" name="object 115"/>
          <p:cNvSpPr/>
          <p:nvPr/>
        </p:nvSpPr>
        <p:spPr>
          <a:xfrm>
            <a:off x="1064577" y="5077129"/>
            <a:ext cx="140970" cy="0"/>
          </a:xfrm>
          <a:custGeom>
            <a:avLst/>
            <a:gdLst/>
            <a:ahLst/>
            <a:cxnLst/>
            <a:rect l="l" t="t" r="r" b="b"/>
            <a:pathLst>
              <a:path w="140969">
                <a:moveTo>
                  <a:pt x="0" y="0"/>
                </a:moveTo>
                <a:lnTo>
                  <a:pt x="140627" y="0"/>
                </a:lnTo>
              </a:path>
            </a:pathLst>
          </a:custGeom>
          <a:ln w="25400">
            <a:solidFill>
              <a:srgbClr val="77B743"/>
            </a:solidFill>
          </a:ln>
        </p:spPr>
        <p:txBody>
          <a:bodyPr wrap="square" lIns="0" tIns="0" rIns="0" bIns="0" rtlCol="0"/>
          <a:lstStyle/>
          <a:p>
            <a:endParaRPr/>
          </a:p>
        </p:txBody>
      </p:sp>
      <p:sp>
        <p:nvSpPr>
          <p:cNvPr id="116" name="object 116"/>
          <p:cNvSpPr/>
          <p:nvPr/>
        </p:nvSpPr>
        <p:spPr>
          <a:xfrm>
            <a:off x="1064577" y="5044109"/>
            <a:ext cx="28575" cy="20320"/>
          </a:xfrm>
          <a:custGeom>
            <a:avLst/>
            <a:gdLst/>
            <a:ahLst/>
            <a:cxnLst/>
            <a:rect l="l" t="t" r="r" b="b"/>
            <a:pathLst>
              <a:path w="28575" h="20320">
                <a:moveTo>
                  <a:pt x="0" y="20319"/>
                </a:moveTo>
                <a:lnTo>
                  <a:pt x="28206" y="20319"/>
                </a:lnTo>
                <a:lnTo>
                  <a:pt x="28206" y="0"/>
                </a:lnTo>
                <a:lnTo>
                  <a:pt x="0" y="0"/>
                </a:lnTo>
                <a:lnTo>
                  <a:pt x="0" y="20319"/>
                </a:lnTo>
                <a:close/>
              </a:path>
            </a:pathLst>
          </a:custGeom>
          <a:solidFill>
            <a:srgbClr val="77B743"/>
          </a:solidFill>
        </p:spPr>
        <p:txBody>
          <a:bodyPr wrap="square" lIns="0" tIns="0" rIns="0" bIns="0" rtlCol="0"/>
          <a:lstStyle/>
          <a:p>
            <a:endParaRPr/>
          </a:p>
        </p:txBody>
      </p:sp>
      <p:sp>
        <p:nvSpPr>
          <p:cNvPr id="117" name="object 117"/>
          <p:cNvSpPr/>
          <p:nvPr/>
        </p:nvSpPr>
        <p:spPr>
          <a:xfrm>
            <a:off x="1064577" y="5029504"/>
            <a:ext cx="140970" cy="0"/>
          </a:xfrm>
          <a:custGeom>
            <a:avLst/>
            <a:gdLst/>
            <a:ahLst/>
            <a:cxnLst/>
            <a:rect l="l" t="t" r="r" b="b"/>
            <a:pathLst>
              <a:path w="140969">
                <a:moveTo>
                  <a:pt x="0" y="0"/>
                </a:moveTo>
                <a:lnTo>
                  <a:pt x="140627" y="0"/>
                </a:lnTo>
              </a:path>
            </a:pathLst>
          </a:custGeom>
          <a:ln w="29209">
            <a:solidFill>
              <a:srgbClr val="77B743"/>
            </a:solidFill>
          </a:ln>
        </p:spPr>
        <p:txBody>
          <a:bodyPr wrap="square" lIns="0" tIns="0" rIns="0" bIns="0" rtlCol="0"/>
          <a:lstStyle/>
          <a:p>
            <a:endParaRPr/>
          </a:p>
        </p:txBody>
      </p:sp>
      <p:sp>
        <p:nvSpPr>
          <p:cNvPr id="118" name="object 118"/>
          <p:cNvSpPr/>
          <p:nvPr/>
        </p:nvSpPr>
        <p:spPr>
          <a:xfrm>
            <a:off x="1118527" y="5089969"/>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19" name="object 119"/>
          <p:cNvSpPr/>
          <p:nvPr/>
        </p:nvSpPr>
        <p:spPr>
          <a:xfrm>
            <a:off x="1176997" y="5089969"/>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0" name="object 120"/>
          <p:cNvSpPr/>
          <p:nvPr/>
        </p:nvSpPr>
        <p:spPr>
          <a:xfrm>
            <a:off x="1118527" y="5044731"/>
            <a:ext cx="33020" cy="20320"/>
          </a:xfrm>
          <a:custGeom>
            <a:avLst/>
            <a:gdLst/>
            <a:ahLst/>
            <a:cxnLst/>
            <a:rect l="l" t="t" r="r" b="b"/>
            <a:pathLst>
              <a:path w="33019" h="20320">
                <a:moveTo>
                  <a:pt x="32727" y="0"/>
                </a:moveTo>
                <a:lnTo>
                  <a:pt x="0" y="0"/>
                </a:lnTo>
                <a:lnTo>
                  <a:pt x="0" y="19989"/>
                </a:lnTo>
                <a:lnTo>
                  <a:pt x="32727" y="19989"/>
                </a:lnTo>
                <a:lnTo>
                  <a:pt x="32727" y="0"/>
                </a:lnTo>
                <a:close/>
              </a:path>
            </a:pathLst>
          </a:custGeom>
          <a:solidFill>
            <a:srgbClr val="77B743"/>
          </a:solidFill>
        </p:spPr>
        <p:txBody>
          <a:bodyPr wrap="square" lIns="0" tIns="0" rIns="0" bIns="0" rtlCol="0"/>
          <a:lstStyle/>
          <a:p>
            <a:endParaRPr/>
          </a:p>
        </p:txBody>
      </p:sp>
      <p:sp>
        <p:nvSpPr>
          <p:cNvPr id="121" name="object 121"/>
          <p:cNvSpPr/>
          <p:nvPr/>
        </p:nvSpPr>
        <p:spPr>
          <a:xfrm>
            <a:off x="1176997" y="5044731"/>
            <a:ext cx="28575" cy="20320"/>
          </a:xfrm>
          <a:custGeom>
            <a:avLst/>
            <a:gdLst/>
            <a:ahLst/>
            <a:cxnLst/>
            <a:rect l="l" t="t" r="r" b="b"/>
            <a:pathLst>
              <a:path w="28575" h="20320">
                <a:moveTo>
                  <a:pt x="28206" y="0"/>
                </a:moveTo>
                <a:lnTo>
                  <a:pt x="0" y="0"/>
                </a:lnTo>
                <a:lnTo>
                  <a:pt x="0" y="19989"/>
                </a:lnTo>
                <a:lnTo>
                  <a:pt x="28206" y="19989"/>
                </a:lnTo>
                <a:lnTo>
                  <a:pt x="28206" y="0"/>
                </a:lnTo>
                <a:close/>
              </a:path>
            </a:pathLst>
          </a:custGeom>
          <a:solidFill>
            <a:srgbClr val="77B743"/>
          </a:solidFill>
        </p:spPr>
        <p:txBody>
          <a:bodyPr wrap="square" lIns="0" tIns="0" rIns="0" bIns="0" rtlCol="0"/>
          <a:lstStyle/>
          <a:p>
            <a:endParaRPr/>
          </a:p>
        </p:txBody>
      </p:sp>
      <p:sp>
        <p:nvSpPr>
          <p:cNvPr id="122" name="object 122"/>
          <p:cNvSpPr/>
          <p:nvPr/>
        </p:nvSpPr>
        <p:spPr>
          <a:xfrm>
            <a:off x="600430"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23" name="object 123"/>
          <p:cNvSpPr/>
          <p:nvPr/>
        </p:nvSpPr>
        <p:spPr>
          <a:xfrm>
            <a:off x="600430" y="5097449"/>
            <a:ext cx="35560" cy="20320"/>
          </a:xfrm>
          <a:custGeom>
            <a:avLst/>
            <a:gdLst/>
            <a:ahLst/>
            <a:cxnLst/>
            <a:rect l="l" t="t" r="r" b="b"/>
            <a:pathLst>
              <a:path w="35559" h="20320">
                <a:moveTo>
                  <a:pt x="0" y="20319"/>
                </a:moveTo>
                <a:lnTo>
                  <a:pt x="35115" y="20319"/>
                </a:lnTo>
                <a:lnTo>
                  <a:pt x="35115" y="0"/>
                </a:lnTo>
                <a:lnTo>
                  <a:pt x="0" y="0"/>
                </a:lnTo>
                <a:lnTo>
                  <a:pt x="0" y="20319"/>
                </a:lnTo>
                <a:close/>
              </a:path>
            </a:pathLst>
          </a:custGeom>
          <a:solidFill>
            <a:srgbClr val="095F56"/>
          </a:solidFill>
        </p:spPr>
        <p:txBody>
          <a:bodyPr wrap="square" lIns="0" tIns="0" rIns="0" bIns="0" rtlCol="0"/>
          <a:lstStyle/>
          <a:p>
            <a:endParaRPr/>
          </a:p>
        </p:txBody>
      </p:sp>
      <p:sp>
        <p:nvSpPr>
          <p:cNvPr id="124" name="object 124"/>
          <p:cNvSpPr/>
          <p:nvPr/>
        </p:nvSpPr>
        <p:spPr>
          <a:xfrm>
            <a:off x="600430"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25" name="object 125"/>
          <p:cNvSpPr/>
          <p:nvPr/>
        </p:nvSpPr>
        <p:spPr>
          <a:xfrm>
            <a:off x="650265" y="5097195"/>
            <a:ext cx="13335" cy="20320"/>
          </a:xfrm>
          <a:custGeom>
            <a:avLst/>
            <a:gdLst/>
            <a:ahLst/>
            <a:cxnLst/>
            <a:rect l="l" t="t" r="r" b="b"/>
            <a:pathLst>
              <a:path w="13334" h="20320">
                <a:moveTo>
                  <a:pt x="13119" y="0"/>
                </a:moveTo>
                <a:lnTo>
                  <a:pt x="0" y="0"/>
                </a:lnTo>
                <a:lnTo>
                  <a:pt x="0" y="19989"/>
                </a:lnTo>
                <a:lnTo>
                  <a:pt x="13119" y="19989"/>
                </a:lnTo>
                <a:lnTo>
                  <a:pt x="13119" y="0"/>
                </a:lnTo>
                <a:close/>
              </a:path>
            </a:pathLst>
          </a:custGeom>
          <a:solidFill>
            <a:srgbClr val="095F56"/>
          </a:solidFill>
        </p:spPr>
        <p:txBody>
          <a:bodyPr wrap="square" lIns="0" tIns="0" rIns="0" bIns="0" rtlCol="0"/>
          <a:lstStyle/>
          <a:p>
            <a:endParaRPr/>
          </a:p>
        </p:txBody>
      </p:sp>
      <p:sp>
        <p:nvSpPr>
          <p:cNvPr id="126" name="object 126"/>
          <p:cNvSpPr/>
          <p:nvPr/>
        </p:nvSpPr>
        <p:spPr>
          <a:xfrm>
            <a:off x="678103"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27" name="object 127"/>
          <p:cNvSpPr/>
          <p:nvPr/>
        </p:nvSpPr>
        <p:spPr>
          <a:xfrm>
            <a:off x="705929"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28" name="object 128"/>
          <p:cNvSpPr/>
          <p:nvPr/>
        </p:nvSpPr>
        <p:spPr>
          <a:xfrm>
            <a:off x="2908884" y="5140629"/>
            <a:ext cx="140970" cy="0"/>
          </a:xfrm>
          <a:custGeom>
            <a:avLst/>
            <a:gdLst/>
            <a:ahLst/>
            <a:cxnLst/>
            <a:rect l="l" t="t" r="r" b="b"/>
            <a:pathLst>
              <a:path w="140969">
                <a:moveTo>
                  <a:pt x="0" y="0"/>
                </a:moveTo>
                <a:lnTo>
                  <a:pt x="140627" y="0"/>
                </a:lnTo>
              </a:path>
            </a:pathLst>
          </a:custGeom>
          <a:ln w="40640">
            <a:solidFill>
              <a:srgbClr val="F04C23"/>
            </a:solidFill>
          </a:ln>
        </p:spPr>
        <p:txBody>
          <a:bodyPr wrap="square" lIns="0" tIns="0" rIns="0" bIns="0" rtlCol="0"/>
          <a:lstStyle/>
          <a:p>
            <a:endParaRPr/>
          </a:p>
        </p:txBody>
      </p:sp>
      <p:sp>
        <p:nvSpPr>
          <p:cNvPr id="129" name="object 129"/>
          <p:cNvSpPr/>
          <p:nvPr/>
        </p:nvSpPr>
        <p:spPr>
          <a:xfrm>
            <a:off x="2908884" y="5098719"/>
            <a:ext cx="31115" cy="21590"/>
          </a:xfrm>
          <a:custGeom>
            <a:avLst/>
            <a:gdLst/>
            <a:ahLst/>
            <a:cxnLst/>
            <a:rect l="l" t="t" r="r" b="b"/>
            <a:pathLst>
              <a:path w="31114" h="21589">
                <a:moveTo>
                  <a:pt x="0" y="21589"/>
                </a:moveTo>
                <a:lnTo>
                  <a:pt x="30505" y="21589"/>
                </a:lnTo>
                <a:lnTo>
                  <a:pt x="30505" y="0"/>
                </a:lnTo>
                <a:lnTo>
                  <a:pt x="0" y="0"/>
                </a:lnTo>
                <a:lnTo>
                  <a:pt x="0" y="21589"/>
                </a:lnTo>
                <a:close/>
              </a:path>
            </a:pathLst>
          </a:custGeom>
          <a:solidFill>
            <a:srgbClr val="F04C23"/>
          </a:solidFill>
        </p:spPr>
        <p:txBody>
          <a:bodyPr wrap="square" lIns="0" tIns="0" rIns="0" bIns="0" rtlCol="0"/>
          <a:lstStyle/>
          <a:p>
            <a:endParaRPr/>
          </a:p>
        </p:txBody>
      </p:sp>
      <p:sp>
        <p:nvSpPr>
          <p:cNvPr id="130" name="object 130"/>
          <p:cNvSpPr/>
          <p:nvPr/>
        </p:nvSpPr>
        <p:spPr>
          <a:xfrm>
            <a:off x="2908884" y="5082209"/>
            <a:ext cx="140970" cy="0"/>
          </a:xfrm>
          <a:custGeom>
            <a:avLst/>
            <a:gdLst/>
            <a:ahLst/>
            <a:cxnLst/>
            <a:rect l="l" t="t" r="r" b="b"/>
            <a:pathLst>
              <a:path w="140969">
                <a:moveTo>
                  <a:pt x="0" y="0"/>
                </a:moveTo>
                <a:lnTo>
                  <a:pt x="140627" y="0"/>
                </a:lnTo>
              </a:path>
            </a:pathLst>
          </a:custGeom>
          <a:ln w="33019">
            <a:solidFill>
              <a:srgbClr val="F04C23"/>
            </a:solidFill>
          </a:ln>
        </p:spPr>
        <p:txBody>
          <a:bodyPr wrap="square" lIns="0" tIns="0" rIns="0" bIns="0" rtlCol="0"/>
          <a:lstStyle/>
          <a:p>
            <a:endParaRPr/>
          </a:p>
        </p:txBody>
      </p:sp>
      <p:sp>
        <p:nvSpPr>
          <p:cNvPr id="131" name="object 131"/>
          <p:cNvSpPr/>
          <p:nvPr/>
        </p:nvSpPr>
        <p:spPr>
          <a:xfrm>
            <a:off x="2967685" y="5098338"/>
            <a:ext cx="15875" cy="22225"/>
          </a:xfrm>
          <a:custGeom>
            <a:avLst/>
            <a:gdLst/>
            <a:ahLst/>
            <a:cxnLst/>
            <a:rect l="l" t="t" r="r" b="b"/>
            <a:pathLst>
              <a:path w="15875" h="22225">
                <a:moveTo>
                  <a:pt x="15392" y="0"/>
                </a:moveTo>
                <a:lnTo>
                  <a:pt x="0" y="0"/>
                </a:lnTo>
                <a:lnTo>
                  <a:pt x="0" y="21678"/>
                </a:lnTo>
                <a:lnTo>
                  <a:pt x="15392" y="21678"/>
                </a:lnTo>
                <a:lnTo>
                  <a:pt x="15392" y="0"/>
                </a:lnTo>
                <a:close/>
              </a:path>
            </a:pathLst>
          </a:custGeom>
          <a:solidFill>
            <a:srgbClr val="F04C23"/>
          </a:solidFill>
        </p:spPr>
        <p:txBody>
          <a:bodyPr wrap="square" lIns="0" tIns="0" rIns="0" bIns="0" rtlCol="0"/>
          <a:lstStyle/>
          <a:p>
            <a:endParaRPr/>
          </a:p>
        </p:txBody>
      </p:sp>
      <p:sp>
        <p:nvSpPr>
          <p:cNvPr id="132" name="object 132"/>
          <p:cNvSpPr/>
          <p:nvPr/>
        </p:nvSpPr>
        <p:spPr>
          <a:xfrm>
            <a:off x="3011373" y="5098338"/>
            <a:ext cx="38735" cy="22225"/>
          </a:xfrm>
          <a:custGeom>
            <a:avLst/>
            <a:gdLst/>
            <a:ahLst/>
            <a:cxnLst/>
            <a:rect l="l" t="t" r="r" b="b"/>
            <a:pathLst>
              <a:path w="38735" h="22225">
                <a:moveTo>
                  <a:pt x="38138" y="0"/>
                </a:moveTo>
                <a:lnTo>
                  <a:pt x="0" y="0"/>
                </a:lnTo>
                <a:lnTo>
                  <a:pt x="0" y="21678"/>
                </a:lnTo>
                <a:lnTo>
                  <a:pt x="38138" y="21678"/>
                </a:lnTo>
                <a:lnTo>
                  <a:pt x="38138" y="0"/>
                </a:lnTo>
                <a:close/>
              </a:path>
            </a:pathLst>
          </a:custGeom>
          <a:solidFill>
            <a:srgbClr val="F04C23"/>
          </a:solidFill>
        </p:spPr>
        <p:txBody>
          <a:bodyPr wrap="square" lIns="0" tIns="0" rIns="0" bIns="0" rtlCol="0"/>
          <a:lstStyle/>
          <a:p>
            <a:endParaRPr/>
          </a:p>
        </p:txBody>
      </p:sp>
      <p:sp>
        <p:nvSpPr>
          <p:cNvPr id="133" name="object 133"/>
          <p:cNvSpPr/>
          <p:nvPr/>
        </p:nvSpPr>
        <p:spPr>
          <a:xfrm>
            <a:off x="0" y="5033946"/>
            <a:ext cx="167640" cy="127635"/>
          </a:xfrm>
          <a:custGeom>
            <a:avLst/>
            <a:gdLst/>
            <a:ahLst/>
            <a:cxnLst/>
            <a:rect l="l" t="t" r="r" b="b"/>
            <a:pathLst>
              <a:path w="167640" h="127635">
                <a:moveTo>
                  <a:pt x="61302" y="0"/>
                </a:moveTo>
                <a:lnTo>
                  <a:pt x="0" y="36220"/>
                </a:lnTo>
                <a:lnTo>
                  <a:pt x="0" y="127546"/>
                </a:lnTo>
                <a:lnTo>
                  <a:pt x="130670" y="127546"/>
                </a:lnTo>
                <a:lnTo>
                  <a:pt x="130670" y="89649"/>
                </a:lnTo>
                <a:lnTo>
                  <a:pt x="18694" y="89649"/>
                </a:lnTo>
                <a:lnTo>
                  <a:pt x="18694" y="69659"/>
                </a:lnTo>
                <a:lnTo>
                  <a:pt x="130670" y="69659"/>
                </a:lnTo>
                <a:lnTo>
                  <a:pt x="130670" y="62801"/>
                </a:lnTo>
                <a:lnTo>
                  <a:pt x="167601" y="62801"/>
                </a:lnTo>
                <a:lnTo>
                  <a:pt x="130670" y="40982"/>
                </a:lnTo>
                <a:lnTo>
                  <a:pt x="130670" y="40462"/>
                </a:lnTo>
                <a:lnTo>
                  <a:pt x="129781" y="40462"/>
                </a:lnTo>
                <a:lnTo>
                  <a:pt x="61302" y="0"/>
                </a:lnTo>
                <a:close/>
              </a:path>
              <a:path w="167640" h="127635">
                <a:moveTo>
                  <a:pt x="77190" y="69659"/>
                </a:moveTo>
                <a:lnTo>
                  <a:pt x="44450" y="69659"/>
                </a:lnTo>
                <a:lnTo>
                  <a:pt x="44450" y="89649"/>
                </a:lnTo>
                <a:lnTo>
                  <a:pt x="77190" y="89649"/>
                </a:lnTo>
                <a:lnTo>
                  <a:pt x="77190" y="69659"/>
                </a:lnTo>
                <a:close/>
              </a:path>
              <a:path w="167640" h="127635">
                <a:moveTo>
                  <a:pt x="130670" y="69659"/>
                </a:moveTo>
                <a:lnTo>
                  <a:pt x="102933" y="69659"/>
                </a:lnTo>
                <a:lnTo>
                  <a:pt x="102933" y="89649"/>
                </a:lnTo>
                <a:lnTo>
                  <a:pt x="130670" y="89649"/>
                </a:lnTo>
                <a:lnTo>
                  <a:pt x="130670" y="69659"/>
                </a:lnTo>
                <a:close/>
              </a:path>
            </a:pathLst>
          </a:custGeom>
          <a:solidFill>
            <a:srgbClr val="F04C23"/>
          </a:solidFill>
        </p:spPr>
        <p:txBody>
          <a:bodyPr wrap="square" lIns="0" tIns="0" rIns="0" bIns="0" rtlCol="0"/>
          <a:lstStyle/>
          <a:p>
            <a:endParaRPr/>
          </a:p>
        </p:txBody>
      </p:sp>
      <p:sp>
        <p:nvSpPr>
          <p:cNvPr id="134" name="object 134"/>
          <p:cNvSpPr/>
          <p:nvPr/>
        </p:nvSpPr>
        <p:spPr>
          <a:xfrm>
            <a:off x="1790726" y="5014935"/>
            <a:ext cx="212725" cy="146685"/>
          </a:xfrm>
          <a:custGeom>
            <a:avLst/>
            <a:gdLst/>
            <a:ahLst/>
            <a:cxnLst/>
            <a:rect l="l" t="t" r="r" b="b"/>
            <a:pathLst>
              <a:path w="212725" h="146685">
                <a:moveTo>
                  <a:pt x="176149" y="72161"/>
                </a:moveTo>
                <a:lnTo>
                  <a:pt x="36449" y="72161"/>
                </a:lnTo>
                <a:lnTo>
                  <a:pt x="36449" y="146558"/>
                </a:lnTo>
                <a:lnTo>
                  <a:pt x="176149" y="146558"/>
                </a:lnTo>
                <a:lnTo>
                  <a:pt x="176149" y="100850"/>
                </a:lnTo>
                <a:lnTo>
                  <a:pt x="64185" y="100850"/>
                </a:lnTo>
                <a:lnTo>
                  <a:pt x="64185" y="80860"/>
                </a:lnTo>
                <a:lnTo>
                  <a:pt x="176149" y="80860"/>
                </a:lnTo>
                <a:lnTo>
                  <a:pt x="176149" y="72161"/>
                </a:lnTo>
                <a:close/>
              </a:path>
              <a:path w="212725" h="146685">
                <a:moveTo>
                  <a:pt x="122669" y="80860"/>
                </a:moveTo>
                <a:lnTo>
                  <a:pt x="89928" y="80860"/>
                </a:lnTo>
                <a:lnTo>
                  <a:pt x="89928" y="100850"/>
                </a:lnTo>
                <a:lnTo>
                  <a:pt x="122669" y="100850"/>
                </a:lnTo>
                <a:lnTo>
                  <a:pt x="122669" y="80860"/>
                </a:lnTo>
                <a:close/>
              </a:path>
              <a:path w="212725" h="146685">
                <a:moveTo>
                  <a:pt x="176149" y="80860"/>
                </a:moveTo>
                <a:lnTo>
                  <a:pt x="148412" y="80860"/>
                </a:lnTo>
                <a:lnTo>
                  <a:pt x="148412" y="100850"/>
                </a:lnTo>
                <a:lnTo>
                  <a:pt x="176149" y="100850"/>
                </a:lnTo>
                <a:lnTo>
                  <a:pt x="176149" y="80860"/>
                </a:lnTo>
                <a:close/>
              </a:path>
              <a:path w="212725" h="146685">
                <a:moveTo>
                  <a:pt x="176149" y="46494"/>
                </a:moveTo>
                <a:lnTo>
                  <a:pt x="36449" y="46494"/>
                </a:lnTo>
                <a:lnTo>
                  <a:pt x="36449" y="47409"/>
                </a:lnTo>
                <a:lnTo>
                  <a:pt x="0" y="72161"/>
                </a:lnTo>
                <a:lnTo>
                  <a:pt x="212598" y="72161"/>
                </a:lnTo>
                <a:lnTo>
                  <a:pt x="176149" y="47409"/>
                </a:lnTo>
                <a:lnTo>
                  <a:pt x="176149" y="46494"/>
                </a:lnTo>
                <a:close/>
              </a:path>
              <a:path w="212725" h="146685">
                <a:moveTo>
                  <a:pt x="106299" y="0"/>
                </a:moveTo>
                <a:lnTo>
                  <a:pt x="37807" y="46494"/>
                </a:lnTo>
                <a:lnTo>
                  <a:pt x="174790" y="46494"/>
                </a:lnTo>
                <a:lnTo>
                  <a:pt x="106299" y="0"/>
                </a:lnTo>
                <a:close/>
              </a:path>
            </a:pathLst>
          </a:custGeom>
          <a:solidFill>
            <a:srgbClr val="77B743"/>
          </a:solidFill>
        </p:spPr>
        <p:txBody>
          <a:bodyPr wrap="square" lIns="0" tIns="0" rIns="0" bIns="0" rtlCol="0"/>
          <a:lstStyle/>
          <a:p>
            <a:endParaRPr/>
          </a:p>
        </p:txBody>
      </p:sp>
      <p:sp>
        <p:nvSpPr>
          <p:cNvPr id="135" name="object 135"/>
          <p:cNvSpPr/>
          <p:nvPr/>
        </p:nvSpPr>
        <p:spPr>
          <a:xfrm>
            <a:off x="853944" y="4942137"/>
            <a:ext cx="212725" cy="219710"/>
          </a:xfrm>
          <a:custGeom>
            <a:avLst/>
            <a:gdLst/>
            <a:ahLst/>
            <a:cxnLst/>
            <a:rect l="l" t="t" r="r" b="b"/>
            <a:pathLst>
              <a:path w="212725" h="219710">
                <a:moveTo>
                  <a:pt x="176148" y="38087"/>
                </a:moveTo>
                <a:lnTo>
                  <a:pt x="36448" y="38087"/>
                </a:lnTo>
                <a:lnTo>
                  <a:pt x="36448" y="219354"/>
                </a:lnTo>
                <a:lnTo>
                  <a:pt x="176148" y="219354"/>
                </a:lnTo>
                <a:lnTo>
                  <a:pt x="176148" y="181762"/>
                </a:lnTo>
                <a:lnTo>
                  <a:pt x="68541" y="181762"/>
                </a:lnTo>
                <a:lnTo>
                  <a:pt x="68541" y="131089"/>
                </a:lnTo>
                <a:lnTo>
                  <a:pt x="176148" y="131089"/>
                </a:lnTo>
                <a:lnTo>
                  <a:pt x="176148" y="105549"/>
                </a:lnTo>
                <a:lnTo>
                  <a:pt x="68541" y="105549"/>
                </a:lnTo>
                <a:lnTo>
                  <a:pt x="68541" y="54876"/>
                </a:lnTo>
                <a:lnTo>
                  <a:pt x="176148" y="54876"/>
                </a:lnTo>
                <a:lnTo>
                  <a:pt x="176148"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8" y="131089"/>
                </a:moveTo>
                <a:lnTo>
                  <a:pt x="144056" y="131089"/>
                </a:lnTo>
                <a:lnTo>
                  <a:pt x="144056" y="181762"/>
                </a:lnTo>
                <a:lnTo>
                  <a:pt x="176148" y="181762"/>
                </a:lnTo>
                <a:lnTo>
                  <a:pt x="176148"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8" y="54876"/>
                </a:moveTo>
                <a:lnTo>
                  <a:pt x="144056" y="54876"/>
                </a:lnTo>
                <a:lnTo>
                  <a:pt x="144056" y="105549"/>
                </a:lnTo>
                <a:lnTo>
                  <a:pt x="176148" y="105549"/>
                </a:lnTo>
                <a:lnTo>
                  <a:pt x="176148" y="54876"/>
                </a:lnTo>
                <a:close/>
              </a:path>
              <a:path w="212725" h="219710">
                <a:moveTo>
                  <a:pt x="106298" y="0"/>
                </a:moveTo>
                <a:lnTo>
                  <a:pt x="0" y="38087"/>
                </a:lnTo>
                <a:lnTo>
                  <a:pt x="212597" y="38087"/>
                </a:lnTo>
                <a:lnTo>
                  <a:pt x="106298" y="0"/>
                </a:lnTo>
                <a:close/>
              </a:path>
            </a:pathLst>
          </a:custGeom>
          <a:solidFill>
            <a:srgbClr val="095F56"/>
          </a:solidFill>
        </p:spPr>
        <p:txBody>
          <a:bodyPr wrap="square" lIns="0" tIns="0" rIns="0" bIns="0" rtlCol="0"/>
          <a:lstStyle/>
          <a:p>
            <a:endParaRPr/>
          </a:p>
        </p:txBody>
      </p:sp>
      <p:sp>
        <p:nvSpPr>
          <p:cNvPr id="136" name="object 136"/>
          <p:cNvSpPr/>
          <p:nvPr/>
        </p:nvSpPr>
        <p:spPr>
          <a:xfrm>
            <a:off x="3162401" y="4942137"/>
            <a:ext cx="212725" cy="219710"/>
          </a:xfrm>
          <a:custGeom>
            <a:avLst/>
            <a:gdLst/>
            <a:ahLst/>
            <a:cxnLst/>
            <a:rect l="l" t="t" r="r" b="b"/>
            <a:pathLst>
              <a:path w="212725" h="219710">
                <a:moveTo>
                  <a:pt x="176149" y="38087"/>
                </a:moveTo>
                <a:lnTo>
                  <a:pt x="36449" y="38087"/>
                </a:lnTo>
                <a:lnTo>
                  <a:pt x="36449" y="219354"/>
                </a:lnTo>
                <a:lnTo>
                  <a:pt x="176149" y="219354"/>
                </a:lnTo>
                <a:lnTo>
                  <a:pt x="176149" y="181762"/>
                </a:lnTo>
                <a:lnTo>
                  <a:pt x="68541" y="181762"/>
                </a:lnTo>
                <a:lnTo>
                  <a:pt x="68541" y="131089"/>
                </a:lnTo>
                <a:lnTo>
                  <a:pt x="176149" y="131089"/>
                </a:lnTo>
                <a:lnTo>
                  <a:pt x="176149" y="105549"/>
                </a:lnTo>
                <a:lnTo>
                  <a:pt x="68541" y="105549"/>
                </a:lnTo>
                <a:lnTo>
                  <a:pt x="68541" y="54876"/>
                </a:lnTo>
                <a:lnTo>
                  <a:pt x="176149" y="54876"/>
                </a:lnTo>
                <a:lnTo>
                  <a:pt x="176149" y="38087"/>
                </a:lnTo>
                <a:close/>
              </a:path>
              <a:path w="212725" h="219710">
                <a:moveTo>
                  <a:pt x="99123" y="131089"/>
                </a:moveTo>
                <a:lnTo>
                  <a:pt x="83769" y="131089"/>
                </a:lnTo>
                <a:lnTo>
                  <a:pt x="83769" y="181762"/>
                </a:lnTo>
                <a:lnTo>
                  <a:pt x="99123" y="181762"/>
                </a:lnTo>
                <a:lnTo>
                  <a:pt x="99123" y="131089"/>
                </a:lnTo>
                <a:close/>
              </a:path>
              <a:path w="212725" h="219710">
                <a:moveTo>
                  <a:pt x="128828" y="131089"/>
                </a:moveTo>
                <a:lnTo>
                  <a:pt x="114350" y="131089"/>
                </a:lnTo>
                <a:lnTo>
                  <a:pt x="114350" y="181762"/>
                </a:lnTo>
                <a:lnTo>
                  <a:pt x="128828" y="181762"/>
                </a:lnTo>
                <a:lnTo>
                  <a:pt x="128828" y="131089"/>
                </a:lnTo>
                <a:close/>
              </a:path>
              <a:path w="212725" h="219710">
                <a:moveTo>
                  <a:pt x="176149" y="131089"/>
                </a:moveTo>
                <a:lnTo>
                  <a:pt x="144056" y="131089"/>
                </a:lnTo>
                <a:lnTo>
                  <a:pt x="144056" y="181762"/>
                </a:lnTo>
                <a:lnTo>
                  <a:pt x="176149" y="181762"/>
                </a:lnTo>
                <a:lnTo>
                  <a:pt x="176149" y="131089"/>
                </a:lnTo>
                <a:close/>
              </a:path>
              <a:path w="212725" h="219710">
                <a:moveTo>
                  <a:pt x="99123" y="54876"/>
                </a:moveTo>
                <a:lnTo>
                  <a:pt x="83769" y="54876"/>
                </a:lnTo>
                <a:lnTo>
                  <a:pt x="83769" y="105549"/>
                </a:lnTo>
                <a:lnTo>
                  <a:pt x="99123" y="105549"/>
                </a:lnTo>
                <a:lnTo>
                  <a:pt x="99123" y="54876"/>
                </a:lnTo>
                <a:close/>
              </a:path>
              <a:path w="212725" h="219710">
                <a:moveTo>
                  <a:pt x="128828" y="54876"/>
                </a:moveTo>
                <a:lnTo>
                  <a:pt x="114350" y="54876"/>
                </a:lnTo>
                <a:lnTo>
                  <a:pt x="114350" y="105549"/>
                </a:lnTo>
                <a:lnTo>
                  <a:pt x="128828" y="105549"/>
                </a:lnTo>
                <a:lnTo>
                  <a:pt x="128828" y="54876"/>
                </a:lnTo>
                <a:close/>
              </a:path>
              <a:path w="212725" h="219710">
                <a:moveTo>
                  <a:pt x="176149" y="54876"/>
                </a:moveTo>
                <a:lnTo>
                  <a:pt x="144056" y="54876"/>
                </a:lnTo>
                <a:lnTo>
                  <a:pt x="144056" y="105549"/>
                </a:lnTo>
                <a:lnTo>
                  <a:pt x="176149" y="105549"/>
                </a:lnTo>
                <a:lnTo>
                  <a:pt x="176149" y="54876"/>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7" name="object 137"/>
          <p:cNvSpPr/>
          <p:nvPr/>
        </p:nvSpPr>
        <p:spPr>
          <a:xfrm>
            <a:off x="2238987" y="4942137"/>
            <a:ext cx="212725" cy="219710"/>
          </a:xfrm>
          <a:custGeom>
            <a:avLst/>
            <a:gdLst/>
            <a:ahLst/>
            <a:cxnLst/>
            <a:rect l="l" t="t" r="r" b="b"/>
            <a:pathLst>
              <a:path w="212725" h="219710">
                <a:moveTo>
                  <a:pt x="176149" y="38087"/>
                </a:moveTo>
                <a:lnTo>
                  <a:pt x="36449" y="38087"/>
                </a:lnTo>
                <a:lnTo>
                  <a:pt x="36449" y="219354"/>
                </a:lnTo>
                <a:lnTo>
                  <a:pt x="176149" y="219354"/>
                </a:lnTo>
                <a:lnTo>
                  <a:pt x="176149" y="199034"/>
                </a:lnTo>
                <a:lnTo>
                  <a:pt x="72377" y="199034"/>
                </a:lnTo>
                <a:lnTo>
                  <a:pt x="72377" y="179044"/>
                </a:lnTo>
                <a:lnTo>
                  <a:pt x="176149" y="179044"/>
                </a:lnTo>
                <a:lnTo>
                  <a:pt x="176149" y="168617"/>
                </a:lnTo>
                <a:lnTo>
                  <a:pt x="72377" y="168617"/>
                </a:lnTo>
                <a:lnTo>
                  <a:pt x="72377" y="148628"/>
                </a:lnTo>
                <a:lnTo>
                  <a:pt x="176149" y="148628"/>
                </a:lnTo>
                <a:lnTo>
                  <a:pt x="176149" y="138417"/>
                </a:lnTo>
                <a:lnTo>
                  <a:pt x="72377" y="138417"/>
                </a:lnTo>
                <a:lnTo>
                  <a:pt x="72377" y="118427"/>
                </a:lnTo>
                <a:lnTo>
                  <a:pt x="176149" y="118427"/>
                </a:lnTo>
                <a:lnTo>
                  <a:pt x="176149" y="107797"/>
                </a:lnTo>
                <a:lnTo>
                  <a:pt x="72377" y="107797"/>
                </a:lnTo>
                <a:lnTo>
                  <a:pt x="72377" y="87807"/>
                </a:lnTo>
                <a:lnTo>
                  <a:pt x="176149" y="87807"/>
                </a:lnTo>
                <a:lnTo>
                  <a:pt x="176149" y="77381"/>
                </a:lnTo>
                <a:lnTo>
                  <a:pt x="72377" y="77381"/>
                </a:lnTo>
                <a:lnTo>
                  <a:pt x="72377" y="57391"/>
                </a:lnTo>
                <a:lnTo>
                  <a:pt x="176149" y="57391"/>
                </a:lnTo>
                <a:lnTo>
                  <a:pt x="176149" y="38087"/>
                </a:lnTo>
                <a:close/>
              </a:path>
              <a:path w="212725" h="219710">
                <a:moveTo>
                  <a:pt x="114477" y="179044"/>
                </a:moveTo>
                <a:lnTo>
                  <a:pt x="98120" y="179044"/>
                </a:lnTo>
                <a:lnTo>
                  <a:pt x="98120" y="199034"/>
                </a:lnTo>
                <a:lnTo>
                  <a:pt x="114477" y="199034"/>
                </a:lnTo>
                <a:lnTo>
                  <a:pt x="114477" y="179044"/>
                </a:lnTo>
                <a:close/>
              </a:path>
              <a:path w="212725" h="219710">
                <a:moveTo>
                  <a:pt x="176149" y="179044"/>
                </a:moveTo>
                <a:lnTo>
                  <a:pt x="140220" y="179044"/>
                </a:lnTo>
                <a:lnTo>
                  <a:pt x="140220" y="199034"/>
                </a:lnTo>
                <a:lnTo>
                  <a:pt x="176149" y="199034"/>
                </a:lnTo>
                <a:lnTo>
                  <a:pt x="176149" y="179044"/>
                </a:lnTo>
                <a:close/>
              </a:path>
              <a:path w="212725" h="219710">
                <a:moveTo>
                  <a:pt x="114477" y="148628"/>
                </a:moveTo>
                <a:lnTo>
                  <a:pt x="98120" y="148628"/>
                </a:lnTo>
                <a:lnTo>
                  <a:pt x="98120" y="168617"/>
                </a:lnTo>
                <a:lnTo>
                  <a:pt x="114477" y="168617"/>
                </a:lnTo>
                <a:lnTo>
                  <a:pt x="114477" y="148628"/>
                </a:lnTo>
                <a:close/>
              </a:path>
              <a:path w="212725" h="219710">
                <a:moveTo>
                  <a:pt x="176149" y="148628"/>
                </a:moveTo>
                <a:lnTo>
                  <a:pt x="140220" y="148628"/>
                </a:lnTo>
                <a:lnTo>
                  <a:pt x="140220" y="168617"/>
                </a:lnTo>
                <a:lnTo>
                  <a:pt x="176149" y="168617"/>
                </a:lnTo>
                <a:lnTo>
                  <a:pt x="176149" y="148628"/>
                </a:lnTo>
                <a:close/>
              </a:path>
              <a:path w="212725" h="219710">
                <a:moveTo>
                  <a:pt x="114477" y="118427"/>
                </a:moveTo>
                <a:lnTo>
                  <a:pt x="98120" y="118427"/>
                </a:lnTo>
                <a:lnTo>
                  <a:pt x="98120" y="138417"/>
                </a:lnTo>
                <a:lnTo>
                  <a:pt x="114477" y="138417"/>
                </a:lnTo>
                <a:lnTo>
                  <a:pt x="114477" y="118427"/>
                </a:lnTo>
                <a:close/>
              </a:path>
              <a:path w="212725" h="219710">
                <a:moveTo>
                  <a:pt x="176149" y="118427"/>
                </a:moveTo>
                <a:lnTo>
                  <a:pt x="140220" y="118427"/>
                </a:lnTo>
                <a:lnTo>
                  <a:pt x="140220" y="138417"/>
                </a:lnTo>
                <a:lnTo>
                  <a:pt x="176149" y="138417"/>
                </a:lnTo>
                <a:lnTo>
                  <a:pt x="176149" y="118427"/>
                </a:lnTo>
                <a:close/>
              </a:path>
              <a:path w="212725" h="219710">
                <a:moveTo>
                  <a:pt x="114477" y="87807"/>
                </a:moveTo>
                <a:lnTo>
                  <a:pt x="98120" y="87807"/>
                </a:lnTo>
                <a:lnTo>
                  <a:pt x="98120" y="107797"/>
                </a:lnTo>
                <a:lnTo>
                  <a:pt x="114477" y="107797"/>
                </a:lnTo>
                <a:lnTo>
                  <a:pt x="114477" y="87807"/>
                </a:lnTo>
                <a:close/>
              </a:path>
              <a:path w="212725" h="219710">
                <a:moveTo>
                  <a:pt x="176149" y="87807"/>
                </a:moveTo>
                <a:lnTo>
                  <a:pt x="140220" y="87807"/>
                </a:lnTo>
                <a:lnTo>
                  <a:pt x="140220" y="107797"/>
                </a:lnTo>
                <a:lnTo>
                  <a:pt x="176149" y="107797"/>
                </a:lnTo>
                <a:lnTo>
                  <a:pt x="176149" y="87807"/>
                </a:lnTo>
                <a:close/>
              </a:path>
              <a:path w="212725" h="219710">
                <a:moveTo>
                  <a:pt x="114477" y="57391"/>
                </a:moveTo>
                <a:lnTo>
                  <a:pt x="98120" y="57391"/>
                </a:lnTo>
                <a:lnTo>
                  <a:pt x="98120" y="77381"/>
                </a:lnTo>
                <a:lnTo>
                  <a:pt x="114477" y="77381"/>
                </a:lnTo>
                <a:lnTo>
                  <a:pt x="114477" y="57391"/>
                </a:lnTo>
                <a:close/>
              </a:path>
              <a:path w="212725" h="219710">
                <a:moveTo>
                  <a:pt x="176149" y="57391"/>
                </a:moveTo>
                <a:lnTo>
                  <a:pt x="140220" y="57391"/>
                </a:lnTo>
                <a:lnTo>
                  <a:pt x="140220" y="77381"/>
                </a:lnTo>
                <a:lnTo>
                  <a:pt x="176149" y="77381"/>
                </a:lnTo>
                <a:lnTo>
                  <a:pt x="176149" y="57391"/>
                </a:lnTo>
                <a:close/>
              </a:path>
              <a:path w="212725" h="219710">
                <a:moveTo>
                  <a:pt x="106299" y="0"/>
                </a:moveTo>
                <a:lnTo>
                  <a:pt x="0" y="38087"/>
                </a:lnTo>
                <a:lnTo>
                  <a:pt x="212598" y="38087"/>
                </a:lnTo>
                <a:lnTo>
                  <a:pt x="106299" y="0"/>
                </a:lnTo>
                <a:close/>
              </a:path>
            </a:pathLst>
          </a:custGeom>
          <a:solidFill>
            <a:srgbClr val="095F56"/>
          </a:solidFill>
        </p:spPr>
        <p:txBody>
          <a:bodyPr wrap="square" lIns="0" tIns="0" rIns="0" bIns="0" rtlCol="0"/>
          <a:lstStyle/>
          <a:p>
            <a:endParaRPr/>
          </a:p>
        </p:txBody>
      </p:sp>
      <p:sp>
        <p:nvSpPr>
          <p:cNvPr id="138" name="object 138"/>
          <p:cNvSpPr/>
          <p:nvPr/>
        </p:nvSpPr>
        <p:spPr>
          <a:xfrm>
            <a:off x="726494" y="4987232"/>
            <a:ext cx="140970" cy="174625"/>
          </a:xfrm>
          <a:custGeom>
            <a:avLst/>
            <a:gdLst/>
            <a:ahLst/>
            <a:cxnLst/>
            <a:rect l="l" t="t" r="r" b="b"/>
            <a:pathLst>
              <a:path w="140969"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69" h="174625">
                <a:moveTo>
                  <a:pt x="86677" y="108457"/>
                </a:moveTo>
                <a:lnTo>
                  <a:pt x="53949" y="108457"/>
                </a:lnTo>
                <a:lnTo>
                  <a:pt x="53949" y="128447"/>
                </a:lnTo>
                <a:lnTo>
                  <a:pt x="86677" y="128447"/>
                </a:lnTo>
                <a:lnTo>
                  <a:pt x="86677" y="108457"/>
                </a:lnTo>
                <a:close/>
              </a:path>
              <a:path w="140969" h="174625">
                <a:moveTo>
                  <a:pt x="140627" y="108457"/>
                </a:moveTo>
                <a:lnTo>
                  <a:pt x="112420" y="108457"/>
                </a:lnTo>
                <a:lnTo>
                  <a:pt x="112420" y="128447"/>
                </a:lnTo>
                <a:lnTo>
                  <a:pt x="140627" y="128447"/>
                </a:lnTo>
                <a:lnTo>
                  <a:pt x="140627" y="108457"/>
                </a:lnTo>
                <a:close/>
              </a:path>
              <a:path w="140969" h="174625">
                <a:moveTo>
                  <a:pt x="86677" y="63220"/>
                </a:moveTo>
                <a:lnTo>
                  <a:pt x="53949" y="63220"/>
                </a:lnTo>
                <a:lnTo>
                  <a:pt x="53949" y="83210"/>
                </a:lnTo>
                <a:lnTo>
                  <a:pt x="86677" y="83210"/>
                </a:lnTo>
                <a:lnTo>
                  <a:pt x="86677" y="63220"/>
                </a:lnTo>
                <a:close/>
              </a:path>
              <a:path w="140969"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39" name="object 139"/>
          <p:cNvSpPr/>
          <p:nvPr/>
        </p:nvSpPr>
        <p:spPr>
          <a:xfrm>
            <a:off x="3034951" y="4987232"/>
            <a:ext cx="140970" cy="174625"/>
          </a:xfrm>
          <a:custGeom>
            <a:avLst/>
            <a:gdLst/>
            <a:ahLst/>
            <a:cxnLst/>
            <a:rect l="l" t="t" r="r" b="b"/>
            <a:pathLst>
              <a:path w="140969" h="174625">
                <a:moveTo>
                  <a:pt x="70319" y="0"/>
                </a:moveTo>
                <a:lnTo>
                  <a:pt x="0" y="27698"/>
                </a:lnTo>
                <a:lnTo>
                  <a:pt x="0" y="174256"/>
                </a:lnTo>
                <a:lnTo>
                  <a:pt x="140627" y="174256"/>
                </a:lnTo>
                <a:lnTo>
                  <a:pt x="140627" y="126364"/>
                </a:lnTo>
                <a:lnTo>
                  <a:pt x="36385" y="126364"/>
                </a:lnTo>
                <a:lnTo>
                  <a:pt x="36385" y="106375"/>
                </a:lnTo>
                <a:lnTo>
                  <a:pt x="140627" y="106375"/>
                </a:lnTo>
                <a:lnTo>
                  <a:pt x="140627" y="95757"/>
                </a:lnTo>
                <a:lnTo>
                  <a:pt x="36385" y="95757"/>
                </a:lnTo>
                <a:lnTo>
                  <a:pt x="36385" y="75768"/>
                </a:lnTo>
                <a:lnTo>
                  <a:pt x="140627" y="75768"/>
                </a:lnTo>
                <a:lnTo>
                  <a:pt x="140627" y="65328"/>
                </a:lnTo>
                <a:lnTo>
                  <a:pt x="36385" y="65328"/>
                </a:lnTo>
                <a:lnTo>
                  <a:pt x="36385" y="45338"/>
                </a:lnTo>
                <a:lnTo>
                  <a:pt x="140627" y="45338"/>
                </a:lnTo>
                <a:lnTo>
                  <a:pt x="140627" y="27698"/>
                </a:lnTo>
                <a:lnTo>
                  <a:pt x="70319" y="0"/>
                </a:lnTo>
                <a:close/>
              </a:path>
              <a:path w="140969" h="174625">
                <a:moveTo>
                  <a:pt x="78498" y="106375"/>
                </a:moveTo>
                <a:lnTo>
                  <a:pt x="62128" y="106375"/>
                </a:lnTo>
                <a:lnTo>
                  <a:pt x="62128" y="126364"/>
                </a:lnTo>
                <a:lnTo>
                  <a:pt x="78498" y="126364"/>
                </a:lnTo>
                <a:lnTo>
                  <a:pt x="78498" y="106375"/>
                </a:lnTo>
                <a:close/>
              </a:path>
              <a:path w="140969" h="174625">
                <a:moveTo>
                  <a:pt x="140627" y="106375"/>
                </a:moveTo>
                <a:lnTo>
                  <a:pt x="104241" y="106375"/>
                </a:lnTo>
                <a:lnTo>
                  <a:pt x="104241" y="126364"/>
                </a:lnTo>
                <a:lnTo>
                  <a:pt x="140627" y="126364"/>
                </a:lnTo>
                <a:lnTo>
                  <a:pt x="140627" y="106375"/>
                </a:lnTo>
                <a:close/>
              </a:path>
              <a:path w="140969" h="174625">
                <a:moveTo>
                  <a:pt x="78498" y="75768"/>
                </a:moveTo>
                <a:lnTo>
                  <a:pt x="62128" y="75768"/>
                </a:lnTo>
                <a:lnTo>
                  <a:pt x="62128" y="95757"/>
                </a:lnTo>
                <a:lnTo>
                  <a:pt x="78498" y="95757"/>
                </a:lnTo>
                <a:lnTo>
                  <a:pt x="78498" y="75768"/>
                </a:lnTo>
                <a:close/>
              </a:path>
              <a:path w="140969" h="174625">
                <a:moveTo>
                  <a:pt x="140627" y="75768"/>
                </a:moveTo>
                <a:lnTo>
                  <a:pt x="104241" y="75768"/>
                </a:lnTo>
                <a:lnTo>
                  <a:pt x="104241" y="95757"/>
                </a:lnTo>
                <a:lnTo>
                  <a:pt x="140627" y="95757"/>
                </a:lnTo>
                <a:lnTo>
                  <a:pt x="140627" y="75768"/>
                </a:lnTo>
                <a:close/>
              </a:path>
              <a:path w="140969" h="174625">
                <a:moveTo>
                  <a:pt x="78498" y="45338"/>
                </a:moveTo>
                <a:lnTo>
                  <a:pt x="62128" y="45338"/>
                </a:lnTo>
                <a:lnTo>
                  <a:pt x="62128" y="65328"/>
                </a:lnTo>
                <a:lnTo>
                  <a:pt x="78498" y="65328"/>
                </a:lnTo>
                <a:lnTo>
                  <a:pt x="78498" y="45338"/>
                </a:lnTo>
                <a:close/>
              </a:path>
              <a:path w="140969" h="174625">
                <a:moveTo>
                  <a:pt x="140627" y="45338"/>
                </a:moveTo>
                <a:lnTo>
                  <a:pt x="104241" y="45338"/>
                </a:lnTo>
                <a:lnTo>
                  <a:pt x="104241" y="65328"/>
                </a:lnTo>
                <a:lnTo>
                  <a:pt x="140627" y="65328"/>
                </a:lnTo>
                <a:lnTo>
                  <a:pt x="140627" y="45338"/>
                </a:lnTo>
                <a:close/>
              </a:path>
            </a:pathLst>
          </a:custGeom>
          <a:solidFill>
            <a:srgbClr val="77B743"/>
          </a:solidFill>
        </p:spPr>
        <p:txBody>
          <a:bodyPr wrap="square" lIns="0" tIns="0" rIns="0" bIns="0" rtlCol="0"/>
          <a:lstStyle/>
          <a:p>
            <a:endParaRPr/>
          </a:p>
        </p:txBody>
      </p:sp>
      <p:sp>
        <p:nvSpPr>
          <p:cNvPr id="140" name="object 140"/>
          <p:cNvSpPr/>
          <p:nvPr/>
        </p:nvSpPr>
        <p:spPr>
          <a:xfrm>
            <a:off x="2003322" y="4987232"/>
            <a:ext cx="140970" cy="174625"/>
          </a:xfrm>
          <a:custGeom>
            <a:avLst/>
            <a:gdLst/>
            <a:ahLst/>
            <a:cxnLst/>
            <a:rect l="l" t="t" r="r" b="b"/>
            <a:pathLst>
              <a:path w="140969" h="174625">
                <a:moveTo>
                  <a:pt x="70319" y="0"/>
                </a:moveTo>
                <a:lnTo>
                  <a:pt x="0" y="27698"/>
                </a:lnTo>
                <a:lnTo>
                  <a:pt x="0" y="174256"/>
                </a:lnTo>
                <a:lnTo>
                  <a:pt x="140627" y="174256"/>
                </a:lnTo>
                <a:lnTo>
                  <a:pt x="140627" y="119519"/>
                </a:lnTo>
                <a:lnTo>
                  <a:pt x="28206" y="119519"/>
                </a:lnTo>
                <a:lnTo>
                  <a:pt x="28206" y="99529"/>
                </a:lnTo>
                <a:lnTo>
                  <a:pt x="140627" y="99529"/>
                </a:lnTo>
                <a:lnTo>
                  <a:pt x="140627" y="74282"/>
                </a:lnTo>
                <a:lnTo>
                  <a:pt x="28206" y="74282"/>
                </a:lnTo>
                <a:lnTo>
                  <a:pt x="28206" y="54292"/>
                </a:lnTo>
                <a:lnTo>
                  <a:pt x="140627" y="54292"/>
                </a:lnTo>
                <a:lnTo>
                  <a:pt x="140627" y="27698"/>
                </a:lnTo>
                <a:lnTo>
                  <a:pt x="70319" y="0"/>
                </a:lnTo>
                <a:close/>
              </a:path>
              <a:path w="140969" h="174625">
                <a:moveTo>
                  <a:pt x="86690" y="99529"/>
                </a:moveTo>
                <a:lnTo>
                  <a:pt x="53949" y="99529"/>
                </a:lnTo>
                <a:lnTo>
                  <a:pt x="53949" y="119519"/>
                </a:lnTo>
                <a:lnTo>
                  <a:pt x="86690" y="119519"/>
                </a:lnTo>
                <a:lnTo>
                  <a:pt x="86690" y="99529"/>
                </a:lnTo>
                <a:close/>
              </a:path>
              <a:path w="140969" h="174625">
                <a:moveTo>
                  <a:pt x="140627" y="99529"/>
                </a:moveTo>
                <a:lnTo>
                  <a:pt x="112433" y="99529"/>
                </a:lnTo>
                <a:lnTo>
                  <a:pt x="112433" y="119519"/>
                </a:lnTo>
                <a:lnTo>
                  <a:pt x="140627" y="119519"/>
                </a:lnTo>
                <a:lnTo>
                  <a:pt x="140627" y="99529"/>
                </a:lnTo>
                <a:close/>
              </a:path>
              <a:path w="140969" h="174625">
                <a:moveTo>
                  <a:pt x="86690" y="54292"/>
                </a:moveTo>
                <a:lnTo>
                  <a:pt x="53949" y="54292"/>
                </a:lnTo>
                <a:lnTo>
                  <a:pt x="53949" y="74282"/>
                </a:lnTo>
                <a:lnTo>
                  <a:pt x="86690" y="74282"/>
                </a:lnTo>
                <a:lnTo>
                  <a:pt x="86690" y="54292"/>
                </a:lnTo>
                <a:close/>
              </a:path>
              <a:path w="140969" h="174625">
                <a:moveTo>
                  <a:pt x="140627" y="54292"/>
                </a:moveTo>
                <a:lnTo>
                  <a:pt x="112433" y="54292"/>
                </a:lnTo>
                <a:lnTo>
                  <a:pt x="112433" y="74282"/>
                </a:lnTo>
                <a:lnTo>
                  <a:pt x="140627" y="74282"/>
                </a:lnTo>
                <a:lnTo>
                  <a:pt x="140627" y="54292"/>
                </a:lnTo>
                <a:close/>
              </a:path>
            </a:pathLst>
          </a:custGeom>
          <a:solidFill>
            <a:srgbClr val="095F56"/>
          </a:solidFill>
        </p:spPr>
        <p:txBody>
          <a:bodyPr wrap="square" lIns="0" tIns="0" rIns="0" bIns="0" rtlCol="0"/>
          <a:lstStyle/>
          <a:p>
            <a:endParaRPr/>
          </a:p>
        </p:txBody>
      </p:sp>
      <p:sp>
        <p:nvSpPr>
          <p:cNvPr id="141" name="object 141"/>
          <p:cNvSpPr/>
          <p:nvPr/>
        </p:nvSpPr>
        <p:spPr>
          <a:xfrm>
            <a:off x="2135146" y="5027148"/>
            <a:ext cx="140970" cy="134620"/>
          </a:xfrm>
          <a:custGeom>
            <a:avLst/>
            <a:gdLst/>
            <a:ahLst/>
            <a:cxnLst/>
            <a:rect l="l" t="t" r="r" b="b"/>
            <a:pathLst>
              <a:path w="140969" h="134620">
                <a:moveTo>
                  <a:pt x="70319" y="0"/>
                </a:moveTo>
                <a:lnTo>
                  <a:pt x="0" y="21348"/>
                </a:lnTo>
                <a:lnTo>
                  <a:pt x="0" y="134340"/>
                </a:lnTo>
                <a:lnTo>
                  <a:pt x="140627" y="134340"/>
                </a:lnTo>
                <a:lnTo>
                  <a:pt x="140627" y="78943"/>
                </a:lnTo>
                <a:lnTo>
                  <a:pt x="37007" y="78943"/>
                </a:lnTo>
                <a:lnTo>
                  <a:pt x="37007" y="67170"/>
                </a:lnTo>
                <a:lnTo>
                  <a:pt x="140627" y="67170"/>
                </a:lnTo>
                <a:lnTo>
                  <a:pt x="140627" y="48983"/>
                </a:lnTo>
                <a:lnTo>
                  <a:pt x="37007" y="48983"/>
                </a:lnTo>
                <a:lnTo>
                  <a:pt x="37007" y="37211"/>
                </a:lnTo>
                <a:lnTo>
                  <a:pt x="140627" y="37211"/>
                </a:lnTo>
                <a:lnTo>
                  <a:pt x="140627" y="21348"/>
                </a:lnTo>
                <a:lnTo>
                  <a:pt x="70319" y="0"/>
                </a:lnTo>
                <a:close/>
              </a:path>
              <a:path w="140969" h="134620">
                <a:moveTo>
                  <a:pt x="140627" y="67170"/>
                </a:moveTo>
                <a:lnTo>
                  <a:pt x="103632" y="67170"/>
                </a:lnTo>
                <a:lnTo>
                  <a:pt x="103632" y="78943"/>
                </a:lnTo>
                <a:lnTo>
                  <a:pt x="140627" y="78943"/>
                </a:lnTo>
                <a:lnTo>
                  <a:pt x="140627" y="67170"/>
                </a:lnTo>
                <a:close/>
              </a:path>
              <a:path w="140969" h="134620">
                <a:moveTo>
                  <a:pt x="140627" y="37211"/>
                </a:moveTo>
                <a:lnTo>
                  <a:pt x="103632" y="37211"/>
                </a:lnTo>
                <a:lnTo>
                  <a:pt x="103632" y="48983"/>
                </a:lnTo>
                <a:lnTo>
                  <a:pt x="140627" y="48983"/>
                </a:lnTo>
                <a:lnTo>
                  <a:pt x="140627" y="37211"/>
                </a:lnTo>
                <a:close/>
              </a:path>
            </a:pathLst>
          </a:custGeom>
          <a:solidFill>
            <a:srgbClr val="F04C23"/>
          </a:solidFill>
        </p:spPr>
        <p:txBody>
          <a:bodyPr wrap="square" lIns="0" tIns="0" rIns="0" bIns="0" rtlCol="0"/>
          <a:lstStyle/>
          <a:p>
            <a:endParaRPr/>
          </a:p>
        </p:txBody>
      </p:sp>
      <p:sp>
        <p:nvSpPr>
          <p:cNvPr id="142" name="object 142"/>
          <p:cNvSpPr/>
          <p:nvPr/>
        </p:nvSpPr>
        <p:spPr>
          <a:xfrm>
            <a:off x="428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43" name="object 143"/>
          <p:cNvSpPr/>
          <p:nvPr/>
        </p:nvSpPr>
        <p:spPr>
          <a:xfrm>
            <a:off x="1351088" y="5014931"/>
            <a:ext cx="140970" cy="146685"/>
          </a:xfrm>
          <a:custGeom>
            <a:avLst/>
            <a:gdLst/>
            <a:ahLst/>
            <a:cxnLst/>
            <a:rect l="l" t="t" r="r" b="b"/>
            <a:pathLst>
              <a:path w="140969" h="146685">
                <a:moveTo>
                  <a:pt x="140627" y="0"/>
                </a:moveTo>
                <a:lnTo>
                  <a:pt x="0" y="40195"/>
                </a:lnTo>
                <a:lnTo>
                  <a:pt x="0" y="146558"/>
                </a:lnTo>
                <a:lnTo>
                  <a:pt x="140627" y="146558"/>
                </a:lnTo>
                <a:lnTo>
                  <a:pt x="140627" y="108572"/>
                </a:lnTo>
                <a:lnTo>
                  <a:pt x="36385" y="108572"/>
                </a:lnTo>
                <a:lnTo>
                  <a:pt x="36385" y="88582"/>
                </a:lnTo>
                <a:lnTo>
                  <a:pt x="140627" y="88582"/>
                </a:lnTo>
                <a:lnTo>
                  <a:pt x="140627" y="78143"/>
                </a:lnTo>
                <a:lnTo>
                  <a:pt x="36385" y="78143"/>
                </a:lnTo>
                <a:lnTo>
                  <a:pt x="36385" y="58153"/>
                </a:lnTo>
                <a:lnTo>
                  <a:pt x="140627" y="58153"/>
                </a:lnTo>
                <a:lnTo>
                  <a:pt x="140627" y="0"/>
                </a:lnTo>
                <a:close/>
              </a:path>
              <a:path w="140969" h="146685">
                <a:moveTo>
                  <a:pt x="78498" y="88582"/>
                </a:moveTo>
                <a:lnTo>
                  <a:pt x="62128" y="88582"/>
                </a:lnTo>
                <a:lnTo>
                  <a:pt x="62128" y="108572"/>
                </a:lnTo>
                <a:lnTo>
                  <a:pt x="78498" y="108572"/>
                </a:lnTo>
                <a:lnTo>
                  <a:pt x="78498" y="88582"/>
                </a:lnTo>
                <a:close/>
              </a:path>
              <a:path w="140969" h="146685">
                <a:moveTo>
                  <a:pt x="140627" y="88582"/>
                </a:moveTo>
                <a:lnTo>
                  <a:pt x="104241" y="88582"/>
                </a:lnTo>
                <a:lnTo>
                  <a:pt x="104241" y="108572"/>
                </a:lnTo>
                <a:lnTo>
                  <a:pt x="140627" y="108572"/>
                </a:lnTo>
                <a:lnTo>
                  <a:pt x="140627" y="88582"/>
                </a:lnTo>
                <a:close/>
              </a:path>
              <a:path w="140969" h="146685">
                <a:moveTo>
                  <a:pt x="78498" y="58153"/>
                </a:moveTo>
                <a:lnTo>
                  <a:pt x="62128" y="58153"/>
                </a:lnTo>
                <a:lnTo>
                  <a:pt x="62128" y="78143"/>
                </a:lnTo>
                <a:lnTo>
                  <a:pt x="78498" y="78143"/>
                </a:lnTo>
                <a:lnTo>
                  <a:pt x="78498" y="58153"/>
                </a:lnTo>
                <a:close/>
              </a:path>
              <a:path w="140969" h="146685">
                <a:moveTo>
                  <a:pt x="140627" y="58153"/>
                </a:moveTo>
                <a:lnTo>
                  <a:pt x="104241" y="58153"/>
                </a:lnTo>
                <a:lnTo>
                  <a:pt x="104241" y="78143"/>
                </a:lnTo>
                <a:lnTo>
                  <a:pt x="140627" y="78143"/>
                </a:lnTo>
                <a:lnTo>
                  <a:pt x="140627" y="58153"/>
                </a:lnTo>
                <a:close/>
              </a:path>
            </a:pathLst>
          </a:custGeom>
          <a:solidFill>
            <a:srgbClr val="095F56"/>
          </a:solidFill>
        </p:spPr>
        <p:txBody>
          <a:bodyPr wrap="square" lIns="0" tIns="0" rIns="0" bIns="0" rtlCol="0"/>
          <a:lstStyle/>
          <a:p>
            <a:endParaRPr/>
          </a:p>
        </p:txBody>
      </p:sp>
      <p:sp>
        <p:nvSpPr>
          <p:cNvPr id="144" name="object 144"/>
          <p:cNvSpPr/>
          <p:nvPr/>
        </p:nvSpPr>
        <p:spPr>
          <a:xfrm>
            <a:off x="1507314" y="4950885"/>
            <a:ext cx="140970" cy="210820"/>
          </a:xfrm>
          <a:custGeom>
            <a:avLst/>
            <a:gdLst/>
            <a:ahLst/>
            <a:cxnLst/>
            <a:rect l="l" t="t" r="r" b="b"/>
            <a:pathLst>
              <a:path w="140969" h="210820">
                <a:moveTo>
                  <a:pt x="0" y="0"/>
                </a:moveTo>
                <a:lnTo>
                  <a:pt x="0" y="210604"/>
                </a:lnTo>
                <a:lnTo>
                  <a:pt x="140627" y="210604"/>
                </a:lnTo>
                <a:lnTo>
                  <a:pt x="140627" y="164896"/>
                </a:lnTo>
                <a:lnTo>
                  <a:pt x="18491" y="164896"/>
                </a:lnTo>
                <a:lnTo>
                  <a:pt x="18491" y="151447"/>
                </a:lnTo>
                <a:lnTo>
                  <a:pt x="140627" y="151447"/>
                </a:lnTo>
                <a:lnTo>
                  <a:pt x="140627" y="136486"/>
                </a:lnTo>
                <a:lnTo>
                  <a:pt x="18491" y="136486"/>
                </a:lnTo>
                <a:lnTo>
                  <a:pt x="18491" y="123037"/>
                </a:lnTo>
                <a:lnTo>
                  <a:pt x="140627" y="123037"/>
                </a:lnTo>
                <a:lnTo>
                  <a:pt x="140627" y="108077"/>
                </a:lnTo>
                <a:lnTo>
                  <a:pt x="18491" y="108077"/>
                </a:lnTo>
                <a:lnTo>
                  <a:pt x="18491" y="94627"/>
                </a:lnTo>
                <a:lnTo>
                  <a:pt x="140627" y="94627"/>
                </a:lnTo>
                <a:lnTo>
                  <a:pt x="140627" y="79679"/>
                </a:lnTo>
                <a:lnTo>
                  <a:pt x="18491" y="79679"/>
                </a:lnTo>
                <a:lnTo>
                  <a:pt x="18491" y="66230"/>
                </a:lnTo>
                <a:lnTo>
                  <a:pt x="140627" y="66230"/>
                </a:lnTo>
                <a:lnTo>
                  <a:pt x="140627" y="57759"/>
                </a:lnTo>
                <a:lnTo>
                  <a:pt x="0" y="0"/>
                </a:lnTo>
                <a:close/>
              </a:path>
              <a:path w="140969" h="210820">
                <a:moveTo>
                  <a:pt x="140627" y="151447"/>
                </a:moveTo>
                <a:lnTo>
                  <a:pt x="122123" y="151447"/>
                </a:lnTo>
                <a:lnTo>
                  <a:pt x="122123" y="164896"/>
                </a:lnTo>
                <a:lnTo>
                  <a:pt x="140627" y="164896"/>
                </a:lnTo>
                <a:lnTo>
                  <a:pt x="140627" y="151447"/>
                </a:lnTo>
                <a:close/>
              </a:path>
              <a:path w="140969" h="210820">
                <a:moveTo>
                  <a:pt x="140627" y="123037"/>
                </a:moveTo>
                <a:lnTo>
                  <a:pt x="122123" y="123037"/>
                </a:lnTo>
                <a:lnTo>
                  <a:pt x="122123" y="136486"/>
                </a:lnTo>
                <a:lnTo>
                  <a:pt x="140627" y="136486"/>
                </a:lnTo>
                <a:lnTo>
                  <a:pt x="140627" y="123037"/>
                </a:lnTo>
                <a:close/>
              </a:path>
              <a:path w="140969" h="210820">
                <a:moveTo>
                  <a:pt x="140627" y="94627"/>
                </a:moveTo>
                <a:lnTo>
                  <a:pt x="122123" y="94627"/>
                </a:lnTo>
                <a:lnTo>
                  <a:pt x="122123" y="108077"/>
                </a:lnTo>
                <a:lnTo>
                  <a:pt x="140627" y="108077"/>
                </a:lnTo>
                <a:lnTo>
                  <a:pt x="140627" y="94627"/>
                </a:lnTo>
                <a:close/>
              </a:path>
              <a:path w="140969" h="210820">
                <a:moveTo>
                  <a:pt x="140627" y="66230"/>
                </a:moveTo>
                <a:lnTo>
                  <a:pt x="122123" y="66230"/>
                </a:lnTo>
                <a:lnTo>
                  <a:pt x="122123" y="79679"/>
                </a:lnTo>
                <a:lnTo>
                  <a:pt x="140627" y="79679"/>
                </a:lnTo>
                <a:lnTo>
                  <a:pt x="140627" y="66230"/>
                </a:lnTo>
                <a:close/>
              </a:path>
            </a:pathLst>
          </a:custGeom>
          <a:solidFill>
            <a:srgbClr val="F04C23"/>
          </a:solidFill>
        </p:spPr>
        <p:txBody>
          <a:bodyPr wrap="square" lIns="0" tIns="0" rIns="0" bIns="0" rtlCol="0"/>
          <a:lstStyle/>
          <a:p>
            <a:endParaRPr/>
          </a:p>
        </p:txBody>
      </p:sp>
      <p:sp>
        <p:nvSpPr>
          <p:cNvPr id="145" name="object 145"/>
          <p:cNvSpPr/>
          <p:nvPr/>
        </p:nvSpPr>
        <p:spPr>
          <a:xfrm>
            <a:off x="2737224" y="4950885"/>
            <a:ext cx="140627" cy="210604"/>
          </a:xfrm>
          <a:prstGeom prst="rect">
            <a:avLst/>
          </a:prstGeom>
          <a:blipFill>
            <a:blip r:embed="rId5" cstate="print"/>
            <a:stretch>
              <a:fillRect/>
            </a:stretch>
          </a:blipFill>
        </p:spPr>
        <p:txBody>
          <a:bodyPr wrap="square" lIns="0" tIns="0" rIns="0" bIns="0" rtlCol="0"/>
          <a:lstStyle/>
          <a:p>
            <a:endParaRPr/>
          </a:p>
        </p:txBody>
      </p:sp>
      <p:sp>
        <p:nvSpPr>
          <p:cNvPr id="146" name="object 146"/>
          <p:cNvSpPr/>
          <p:nvPr/>
        </p:nvSpPr>
        <p:spPr>
          <a:xfrm>
            <a:off x="6913753" y="5137454"/>
            <a:ext cx="102870" cy="0"/>
          </a:xfrm>
          <a:custGeom>
            <a:avLst/>
            <a:gdLst/>
            <a:ahLst/>
            <a:cxnLst/>
            <a:rect l="l" t="t" r="r" b="b"/>
            <a:pathLst>
              <a:path w="102870">
                <a:moveTo>
                  <a:pt x="0" y="0"/>
                </a:moveTo>
                <a:lnTo>
                  <a:pt x="102349" y="0"/>
                </a:lnTo>
              </a:path>
            </a:pathLst>
          </a:custGeom>
          <a:ln w="46990">
            <a:solidFill>
              <a:srgbClr val="095F56"/>
            </a:solidFill>
          </a:ln>
        </p:spPr>
        <p:txBody>
          <a:bodyPr wrap="square" lIns="0" tIns="0" rIns="0" bIns="0" rtlCol="0"/>
          <a:lstStyle/>
          <a:p>
            <a:endParaRPr/>
          </a:p>
        </p:txBody>
      </p:sp>
      <p:sp>
        <p:nvSpPr>
          <p:cNvPr id="147" name="object 147"/>
          <p:cNvSpPr/>
          <p:nvPr/>
        </p:nvSpPr>
        <p:spPr>
          <a:xfrm>
            <a:off x="6913753" y="50631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48" name="object 148"/>
          <p:cNvSpPr/>
          <p:nvPr/>
        </p:nvSpPr>
        <p:spPr>
          <a:xfrm>
            <a:off x="6913753" y="5050459"/>
            <a:ext cx="129539" cy="0"/>
          </a:xfrm>
          <a:custGeom>
            <a:avLst/>
            <a:gdLst/>
            <a:ahLst/>
            <a:cxnLst/>
            <a:rect l="l" t="t" r="r" b="b"/>
            <a:pathLst>
              <a:path w="129540">
                <a:moveTo>
                  <a:pt x="0" y="0"/>
                </a:moveTo>
                <a:lnTo>
                  <a:pt x="129006" y="0"/>
                </a:lnTo>
              </a:path>
            </a:pathLst>
          </a:custGeom>
          <a:ln w="25400">
            <a:solidFill>
              <a:srgbClr val="095F56"/>
            </a:solidFill>
          </a:ln>
        </p:spPr>
        <p:txBody>
          <a:bodyPr wrap="square" lIns="0" tIns="0" rIns="0" bIns="0" rtlCol="0"/>
          <a:lstStyle/>
          <a:p>
            <a:endParaRPr/>
          </a:p>
        </p:txBody>
      </p:sp>
      <p:sp>
        <p:nvSpPr>
          <p:cNvPr id="149" name="object 149"/>
          <p:cNvSpPr/>
          <p:nvPr/>
        </p:nvSpPr>
        <p:spPr>
          <a:xfrm>
            <a:off x="6913753" y="4986959"/>
            <a:ext cx="27305" cy="50800"/>
          </a:xfrm>
          <a:custGeom>
            <a:avLst/>
            <a:gdLst/>
            <a:ahLst/>
            <a:cxnLst/>
            <a:rect l="l" t="t" r="r" b="b"/>
            <a:pathLst>
              <a:path w="27304" h="50800">
                <a:moveTo>
                  <a:pt x="0" y="50799"/>
                </a:moveTo>
                <a:lnTo>
                  <a:pt x="26746" y="50799"/>
                </a:lnTo>
                <a:lnTo>
                  <a:pt x="26746" y="0"/>
                </a:lnTo>
                <a:lnTo>
                  <a:pt x="0" y="0"/>
                </a:lnTo>
                <a:lnTo>
                  <a:pt x="0" y="50799"/>
                </a:lnTo>
                <a:close/>
              </a:path>
            </a:pathLst>
          </a:custGeom>
          <a:solidFill>
            <a:srgbClr val="095F56"/>
          </a:solidFill>
        </p:spPr>
        <p:txBody>
          <a:bodyPr wrap="square" lIns="0" tIns="0" rIns="0" bIns="0" rtlCol="0"/>
          <a:lstStyle/>
          <a:p>
            <a:endParaRPr/>
          </a:p>
        </p:txBody>
      </p:sp>
      <p:sp>
        <p:nvSpPr>
          <p:cNvPr id="150" name="object 150"/>
          <p:cNvSpPr/>
          <p:nvPr/>
        </p:nvSpPr>
        <p:spPr>
          <a:xfrm>
            <a:off x="6913753" y="4978704"/>
            <a:ext cx="129539" cy="0"/>
          </a:xfrm>
          <a:custGeom>
            <a:avLst/>
            <a:gdLst/>
            <a:ahLst/>
            <a:cxnLst/>
            <a:rect l="l" t="t" r="r" b="b"/>
            <a:pathLst>
              <a:path w="129540">
                <a:moveTo>
                  <a:pt x="0" y="0"/>
                </a:moveTo>
                <a:lnTo>
                  <a:pt x="129006" y="0"/>
                </a:lnTo>
              </a:path>
            </a:pathLst>
          </a:custGeom>
          <a:ln w="16509">
            <a:solidFill>
              <a:srgbClr val="095F56"/>
            </a:solidFill>
          </a:ln>
        </p:spPr>
        <p:txBody>
          <a:bodyPr wrap="square" lIns="0" tIns="0" rIns="0" bIns="0" rtlCol="0"/>
          <a:lstStyle/>
          <a:p>
            <a:endParaRPr/>
          </a:p>
        </p:txBody>
      </p:sp>
      <p:sp>
        <p:nvSpPr>
          <p:cNvPr id="151" name="object 151"/>
          <p:cNvSpPr/>
          <p:nvPr/>
        </p:nvSpPr>
        <p:spPr>
          <a:xfrm>
            <a:off x="6955726" y="5062931"/>
            <a:ext cx="15875" cy="50800"/>
          </a:xfrm>
          <a:custGeom>
            <a:avLst/>
            <a:gdLst/>
            <a:ahLst/>
            <a:cxnLst/>
            <a:rect l="l" t="t" r="r" b="b"/>
            <a:pathLst>
              <a:path w="15875" h="50800">
                <a:moveTo>
                  <a:pt x="15354" y="0"/>
                </a:moveTo>
                <a:lnTo>
                  <a:pt x="0" y="0"/>
                </a:lnTo>
                <a:lnTo>
                  <a:pt x="0" y="50673"/>
                </a:lnTo>
                <a:lnTo>
                  <a:pt x="15354" y="50673"/>
                </a:lnTo>
                <a:lnTo>
                  <a:pt x="15354" y="0"/>
                </a:lnTo>
                <a:close/>
              </a:path>
            </a:pathLst>
          </a:custGeom>
          <a:solidFill>
            <a:srgbClr val="095F56"/>
          </a:solidFill>
        </p:spPr>
        <p:txBody>
          <a:bodyPr wrap="square" lIns="0" tIns="0" rIns="0" bIns="0" rtlCol="0"/>
          <a:lstStyle/>
          <a:p>
            <a:endParaRPr/>
          </a:p>
        </p:txBody>
      </p:sp>
      <p:sp>
        <p:nvSpPr>
          <p:cNvPr id="152" name="object 152"/>
          <p:cNvSpPr/>
          <p:nvPr/>
        </p:nvSpPr>
        <p:spPr>
          <a:xfrm>
            <a:off x="6986308" y="5062931"/>
            <a:ext cx="14604" cy="50800"/>
          </a:xfrm>
          <a:custGeom>
            <a:avLst/>
            <a:gdLst/>
            <a:ahLst/>
            <a:cxnLst/>
            <a:rect l="l" t="t" r="r" b="b"/>
            <a:pathLst>
              <a:path w="14604" h="50800">
                <a:moveTo>
                  <a:pt x="14490" y="0"/>
                </a:moveTo>
                <a:lnTo>
                  <a:pt x="0" y="0"/>
                </a:lnTo>
                <a:lnTo>
                  <a:pt x="0" y="50673"/>
                </a:lnTo>
                <a:lnTo>
                  <a:pt x="14490" y="50673"/>
                </a:lnTo>
                <a:lnTo>
                  <a:pt x="14490" y="0"/>
                </a:lnTo>
                <a:close/>
              </a:path>
            </a:pathLst>
          </a:custGeom>
          <a:solidFill>
            <a:srgbClr val="095F56"/>
          </a:solidFill>
        </p:spPr>
        <p:txBody>
          <a:bodyPr wrap="square" lIns="0" tIns="0" rIns="0" bIns="0" rtlCol="0"/>
          <a:lstStyle/>
          <a:p>
            <a:endParaRPr/>
          </a:p>
        </p:txBody>
      </p:sp>
      <p:sp>
        <p:nvSpPr>
          <p:cNvPr id="153" name="object 153"/>
          <p:cNvSpPr/>
          <p:nvPr/>
        </p:nvSpPr>
        <p:spPr>
          <a:xfrm>
            <a:off x="7016026" y="5062931"/>
            <a:ext cx="27305" cy="43815"/>
          </a:xfrm>
          <a:custGeom>
            <a:avLst/>
            <a:gdLst/>
            <a:ahLst/>
            <a:cxnLst/>
            <a:rect l="l" t="t" r="r" b="b"/>
            <a:pathLst>
              <a:path w="27304" h="43814">
                <a:moveTo>
                  <a:pt x="0" y="43408"/>
                </a:moveTo>
                <a:lnTo>
                  <a:pt x="26733" y="43408"/>
                </a:lnTo>
                <a:lnTo>
                  <a:pt x="26733" y="0"/>
                </a:lnTo>
                <a:lnTo>
                  <a:pt x="0" y="0"/>
                </a:lnTo>
                <a:lnTo>
                  <a:pt x="0" y="43408"/>
                </a:lnTo>
                <a:close/>
              </a:path>
            </a:pathLst>
          </a:custGeom>
          <a:solidFill>
            <a:srgbClr val="095F56"/>
          </a:solidFill>
        </p:spPr>
        <p:txBody>
          <a:bodyPr wrap="square" lIns="0" tIns="0" rIns="0" bIns="0" rtlCol="0"/>
          <a:lstStyle/>
          <a:p>
            <a:endParaRPr/>
          </a:p>
        </p:txBody>
      </p:sp>
      <p:sp>
        <p:nvSpPr>
          <p:cNvPr id="154" name="object 154"/>
          <p:cNvSpPr/>
          <p:nvPr/>
        </p:nvSpPr>
        <p:spPr>
          <a:xfrm>
            <a:off x="6955726" y="4986718"/>
            <a:ext cx="15875" cy="50800"/>
          </a:xfrm>
          <a:custGeom>
            <a:avLst/>
            <a:gdLst/>
            <a:ahLst/>
            <a:cxnLst/>
            <a:rect l="l" t="t" r="r" b="b"/>
            <a:pathLst>
              <a:path w="15875" h="50800">
                <a:moveTo>
                  <a:pt x="15354" y="0"/>
                </a:moveTo>
                <a:lnTo>
                  <a:pt x="0" y="0"/>
                </a:lnTo>
                <a:lnTo>
                  <a:pt x="0" y="50672"/>
                </a:lnTo>
                <a:lnTo>
                  <a:pt x="15354" y="50672"/>
                </a:lnTo>
                <a:lnTo>
                  <a:pt x="15354" y="0"/>
                </a:lnTo>
                <a:close/>
              </a:path>
            </a:pathLst>
          </a:custGeom>
          <a:solidFill>
            <a:srgbClr val="095F56"/>
          </a:solidFill>
        </p:spPr>
        <p:txBody>
          <a:bodyPr wrap="square" lIns="0" tIns="0" rIns="0" bIns="0" rtlCol="0"/>
          <a:lstStyle/>
          <a:p>
            <a:endParaRPr/>
          </a:p>
        </p:txBody>
      </p:sp>
      <p:sp>
        <p:nvSpPr>
          <p:cNvPr id="155" name="object 155"/>
          <p:cNvSpPr/>
          <p:nvPr/>
        </p:nvSpPr>
        <p:spPr>
          <a:xfrm>
            <a:off x="6986308" y="4986718"/>
            <a:ext cx="14604" cy="50800"/>
          </a:xfrm>
          <a:custGeom>
            <a:avLst/>
            <a:gdLst/>
            <a:ahLst/>
            <a:cxnLst/>
            <a:rect l="l" t="t" r="r" b="b"/>
            <a:pathLst>
              <a:path w="14604" h="50800">
                <a:moveTo>
                  <a:pt x="14490" y="0"/>
                </a:moveTo>
                <a:lnTo>
                  <a:pt x="0" y="0"/>
                </a:lnTo>
                <a:lnTo>
                  <a:pt x="0" y="50672"/>
                </a:lnTo>
                <a:lnTo>
                  <a:pt x="14490" y="50672"/>
                </a:lnTo>
                <a:lnTo>
                  <a:pt x="14490" y="0"/>
                </a:lnTo>
                <a:close/>
              </a:path>
            </a:pathLst>
          </a:custGeom>
          <a:solidFill>
            <a:srgbClr val="095F56"/>
          </a:solidFill>
        </p:spPr>
        <p:txBody>
          <a:bodyPr wrap="square" lIns="0" tIns="0" rIns="0" bIns="0" rtlCol="0"/>
          <a:lstStyle/>
          <a:p>
            <a:endParaRPr/>
          </a:p>
        </p:txBody>
      </p:sp>
      <p:sp>
        <p:nvSpPr>
          <p:cNvPr id="156" name="object 156"/>
          <p:cNvSpPr/>
          <p:nvPr/>
        </p:nvSpPr>
        <p:spPr>
          <a:xfrm>
            <a:off x="7016026" y="4986718"/>
            <a:ext cx="27305" cy="50800"/>
          </a:xfrm>
          <a:custGeom>
            <a:avLst/>
            <a:gdLst/>
            <a:ahLst/>
            <a:cxnLst/>
            <a:rect l="l" t="t" r="r" b="b"/>
            <a:pathLst>
              <a:path w="27304" h="50800">
                <a:moveTo>
                  <a:pt x="26733" y="0"/>
                </a:moveTo>
                <a:lnTo>
                  <a:pt x="0" y="0"/>
                </a:lnTo>
                <a:lnTo>
                  <a:pt x="0" y="50672"/>
                </a:lnTo>
                <a:lnTo>
                  <a:pt x="26733" y="50672"/>
                </a:lnTo>
                <a:lnTo>
                  <a:pt x="26733" y="0"/>
                </a:lnTo>
                <a:close/>
              </a:path>
            </a:pathLst>
          </a:custGeom>
          <a:solidFill>
            <a:srgbClr val="095F56"/>
          </a:solidFill>
        </p:spPr>
        <p:txBody>
          <a:bodyPr wrap="square" lIns="0" tIns="0" rIns="0" bIns="0" rtlCol="0"/>
          <a:lstStyle/>
          <a:p>
            <a:endParaRPr/>
          </a:p>
        </p:txBody>
      </p:sp>
      <p:sp>
        <p:nvSpPr>
          <p:cNvPr id="157" name="object 157"/>
          <p:cNvSpPr/>
          <p:nvPr/>
        </p:nvSpPr>
        <p:spPr>
          <a:xfrm>
            <a:off x="5355945" y="4963579"/>
            <a:ext cx="102870" cy="191770"/>
          </a:xfrm>
          <a:custGeom>
            <a:avLst/>
            <a:gdLst/>
            <a:ahLst/>
            <a:cxnLst/>
            <a:rect l="l" t="t" r="r" b="b"/>
            <a:pathLst>
              <a:path w="102870" h="191770">
                <a:moveTo>
                  <a:pt x="102362" y="0"/>
                </a:moveTo>
                <a:lnTo>
                  <a:pt x="0" y="0"/>
                </a:lnTo>
                <a:lnTo>
                  <a:pt x="0" y="191566"/>
                </a:lnTo>
                <a:lnTo>
                  <a:pt x="102362" y="191566"/>
                </a:lnTo>
                <a:lnTo>
                  <a:pt x="102362" y="131394"/>
                </a:lnTo>
                <a:lnTo>
                  <a:pt x="24841" y="131394"/>
                </a:lnTo>
                <a:lnTo>
                  <a:pt x="19075" y="125361"/>
                </a:lnTo>
                <a:lnTo>
                  <a:pt x="19075" y="110464"/>
                </a:lnTo>
                <a:lnTo>
                  <a:pt x="24841" y="104432"/>
                </a:lnTo>
                <a:lnTo>
                  <a:pt x="102362" y="104432"/>
                </a:lnTo>
                <a:lnTo>
                  <a:pt x="102362" y="91579"/>
                </a:lnTo>
                <a:lnTo>
                  <a:pt x="24841" y="91579"/>
                </a:lnTo>
                <a:lnTo>
                  <a:pt x="19075" y="85547"/>
                </a:lnTo>
                <a:lnTo>
                  <a:pt x="19075" y="70650"/>
                </a:lnTo>
                <a:lnTo>
                  <a:pt x="24841" y="64617"/>
                </a:lnTo>
                <a:lnTo>
                  <a:pt x="102362" y="64617"/>
                </a:lnTo>
                <a:lnTo>
                  <a:pt x="102362" y="54495"/>
                </a:lnTo>
                <a:lnTo>
                  <a:pt x="24841" y="54495"/>
                </a:lnTo>
                <a:lnTo>
                  <a:pt x="19075" y="48463"/>
                </a:lnTo>
                <a:lnTo>
                  <a:pt x="19075" y="33578"/>
                </a:lnTo>
                <a:lnTo>
                  <a:pt x="24841" y="27546"/>
                </a:lnTo>
                <a:lnTo>
                  <a:pt x="102362" y="27546"/>
                </a:lnTo>
                <a:lnTo>
                  <a:pt x="102362" y="0"/>
                </a:lnTo>
                <a:close/>
              </a:path>
              <a:path w="102870" h="191770">
                <a:moveTo>
                  <a:pt x="63309" y="104432"/>
                </a:moveTo>
                <a:lnTo>
                  <a:pt x="39052" y="104432"/>
                </a:lnTo>
                <a:lnTo>
                  <a:pt x="44818" y="110464"/>
                </a:lnTo>
                <a:lnTo>
                  <a:pt x="44818" y="125361"/>
                </a:lnTo>
                <a:lnTo>
                  <a:pt x="39052" y="131394"/>
                </a:lnTo>
                <a:lnTo>
                  <a:pt x="63309" y="131394"/>
                </a:lnTo>
                <a:lnTo>
                  <a:pt x="57543" y="125361"/>
                </a:lnTo>
                <a:lnTo>
                  <a:pt x="57543" y="110464"/>
                </a:lnTo>
                <a:lnTo>
                  <a:pt x="63309" y="104432"/>
                </a:lnTo>
                <a:close/>
              </a:path>
              <a:path w="102870" h="191770">
                <a:moveTo>
                  <a:pt x="102362" y="104432"/>
                </a:moveTo>
                <a:lnTo>
                  <a:pt x="77533" y="104432"/>
                </a:lnTo>
                <a:lnTo>
                  <a:pt x="83299" y="110464"/>
                </a:lnTo>
                <a:lnTo>
                  <a:pt x="83299" y="125361"/>
                </a:lnTo>
                <a:lnTo>
                  <a:pt x="77533" y="131394"/>
                </a:lnTo>
                <a:lnTo>
                  <a:pt x="102362" y="131394"/>
                </a:lnTo>
                <a:lnTo>
                  <a:pt x="102362" y="104432"/>
                </a:lnTo>
                <a:close/>
              </a:path>
              <a:path w="102870" h="191770">
                <a:moveTo>
                  <a:pt x="63309" y="64617"/>
                </a:moveTo>
                <a:lnTo>
                  <a:pt x="39052" y="64617"/>
                </a:lnTo>
                <a:lnTo>
                  <a:pt x="44818" y="70650"/>
                </a:lnTo>
                <a:lnTo>
                  <a:pt x="44818" y="85547"/>
                </a:lnTo>
                <a:lnTo>
                  <a:pt x="39052" y="91579"/>
                </a:lnTo>
                <a:lnTo>
                  <a:pt x="63309" y="91579"/>
                </a:lnTo>
                <a:lnTo>
                  <a:pt x="57543" y="85547"/>
                </a:lnTo>
                <a:lnTo>
                  <a:pt x="57543" y="70650"/>
                </a:lnTo>
                <a:lnTo>
                  <a:pt x="63309" y="64617"/>
                </a:lnTo>
                <a:close/>
              </a:path>
              <a:path w="102870" h="191770">
                <a:moveTo>
                  <a:pt x="102362" y="64617"/>
                </a:moveTo>
                <a:lnTo>
                  <a:pt x="77533" y="64617"/>
                </a:lnTo>
                <a:lnTo>
                  <a:pt x="83299" y="70650"/>
                </a:lnTo>
                <a:lnTo>
                  <a:pt x="83299" y="85547"/>
                </a:lnTo>
                <a:lnTo>
                  <a:pt x="77533" y="91579"/>
                </a:lnTo>
                <a:lnTo>
                  <a:pt x="102362" y="91579"/>
                </a:lnTo>
                <a:lnTo>
                  <a:pt x="102362" y="64617"/>
                </a:lnTo>
                <a:close/>
              </a:path>
              <a:path w="102870" h="191770">
                <a:moveTo>
                  <a:pt x="63309" y="27546"/>
                </a:moveTo>
                <a:lnTo>
                  <a:pt x="39052" y="27546"/>
                </a:lnTo>
                <a:lnTo>
                  <a:pt x="44818" y="33578"/>
                </a:lnTo>
                <a:lnTo>
                  <a:pt x="44818" y="48463"/>
                </a:lnTo>
                <a:lnTo>
                  <a:pt x="39052" y="54495"/>
                </a:lnTo>
                <a:lnTo>
                  <a:pt x="63309" y="54495"/>
                </a:lnTo>
                <a:lnTo>
                  <a:pt x="57543" y="48463"/>
                </a:lnTo>
                <a:lnTo>
                  <a:pt x="57543" y="33578"/>
                </a:lnTo>
                <a:lnTo>
                  <a:pt x="63309" y="27546"/>
                </a:lnTo>
                <a:close/>
              </a:path>
              <a:path w="102870" h="191770">
                <a:moveTo>
                  <a:pt x="102362" y="27546"/>
                </a:moveTo>
                <a:lnTo>
                  <a:pt x="77533" y="27546"/>
                </a:lnTo>
                <a:lnTo>
                  <a:pt x="83299" y="33578"/>
                </a:lnTo>
                <a:lnTo>
                  <a:pt x="83299" y="48463"/>
                </a:lnTo>
                <a:lnTo>
                  <a:pt x="77533" y="54495"/>
                </a:lnTo>
                <a:lnTo>
                  <a:pt x="102362" y="54495"/>
                </a:lnTo>
                <a:lnTo>
                  <a:pt x="102362" y="27546"/>
                </a:lnTo>
                <a:close/>
              </a:path>
            </a:pathLst>
          </a:custGeom>
          <a:solidFill>
            <a:srgbClr val="F04C23"/>
          </a:solidFill>
        </p:spPr>
        <p:txBody>
          <a:bodyPr wrap="square" lIns="0" tIns="0" rIns="0" bIns="0" rtlCol="0"/>
          <a:lstStyle/>
          <a:p>
            <a:endParaRPr/>
          </a:p>
        </p:txBody>
      </p:sp>
      <p:sp>
        <p:nvSpPr>
          <p:cNvPr id="158" name="object 158"/>
          <p:cNvSpPr/>
          <p:nvPr/>
        </p:nvSpPr>
        <p:spPr>
          <a:xfrm>
            <a:off x="7016101" y="5133644"/>
            <a:ext cx="140970" cy="0"/>
          </a:xfrm>
          <a:custGeom>
            <a:avLst/>
            <a:gdLst/>
            <a:ahLst/>
            <a:cxnLst/>
            <a:rect l="l" t="t" r="r" b="b"/>
            <a:pathLst>
              <a:path w="140970">
                <a:moveTo>
                  <a:pt x="0" y="0"/>
                </a:moveTo>
                <a:lnTo>
                  <a:pt x="140627" y="0"/>
                </a:lnTo>
              </a:path>
            </a:pathLst>
          </a:custGeom>
          <a:ln w="54610">
            <a:solidFill>
              <a:srgbClr val="77B743"/>
            </a:solidFill>
          </a:ln>
        </p:spPr>
        <p:txBody>
          <a:bodyPr wrap="square" lIns="0" tIns="0" rIns="0" bIns="0" rtlCol="0"/>
          <a:lstStyle/>
          <a:p>
            <a:endParaRPr/>
          </a:p>
        </p:txBody>
      </p:sp>
      <p:sp>
        <p:nvSpPr>
          <p:cNvPr id="159" name="object 159"/>
          <p:cNvSpPr/>
          <p:nvPr/>
        </p:nvSpPr>
        <p:spPr>
          <a:xfrm>
            <a:off x="7032085" y="4943779"/>
            <a:ext cx="0" cy="162560"/>
          </a:xfrm>
          <a:custGeom>
            <a:avLst/>
            <a:gdLst/>
            <a:ahLst/>
            <a:cxnLst/>
            <a:rect l="l" t="t" r="r" b="b"/>
            <a:pathLst>
              <a:path h="162560">
                <a:moveTo>
                  <a:pt x="0" y="0"/>
                </a:moveTo>
                <a:lnTo>
                  <a:pt x="0" y="162560"/>
                </a:lnTo>
              </a:path>
            </a:pathLst>
          </a:custGeom>
          <a:ln w="31965">
            <a:solidFill>
              <a:srgbClr val="77B743"/>
            </a:solidFill>
          </a:ln>
        </p:spPr>
        <p:txBody>
          <a:bodyPr wrap="square" lIns="0" tIns="0" rIns="0" bIns="0" rtlCol="0"/>
          <a:lstStyle/>
          <a:p>
            <a:endParaRPr/>
          </a:p>
        </p:txBody>
      </p:sp>
      <p:sp>
        <p:nvSpPr>
          <p:cNvPr id="160" name="object 160"/>
          <p:cNvSpPr/>
          <p:nvPr/>
        </p:nvSpPr>
        <p:spPr>
          <a:xfrm>
            <a:off x="7016101" y="4925999"/>
            <a:ext cx="140970" cy="0"/>
          </a:xfrm>
          <a:custGeom>
            <a:avLst/>
            <a:gdLst/>
            <a:ahLst/>
            <a:cxnLst/>
            <a:rect l="l" t="t" r="r" b="b"/>
            <a:pathLst>
              <a:path w="140970">
                <a:moveTo>
                  <a:pt x="0" y="0"/>
                </a:moveTo>
                <a:lnTo>
                  <a:pt x="140627" y="0"/>
                </a:lnTo>
              </a:path>
            </a:pathLst>
          </a:custGeom>
          <a:ln w="35560">
            <a:solidFill>
              <a:srgbClr val="77B743"/>
            </a:solidFill>
          </a:ln>
        </p:spPr>
        <p:txBody>
          <a:bodyPr wrap="square" lIns="0" tIns="0" rIns="0" bIns="0" rtlCol="0"/>
          <a:lstStyle/>
          <a:p>
            <a:endParaRPr/>
          </a:p>
        </p:txBody>
      </p:sp>
      <p:sp>
        <p:nvSpPr>
          <p:cNvPr id="161" name="object 161"/>
          <p:cNvSpPr/>
          <p:nvPr/>
        </p:nvSpPr>
        <p:spPr>
          <a:xfrm>
            <a:off x="7064641"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2" name="object 162"/>
          <p:cNvSpPr/>
          <p:nvPr/>
        </p:nvSpPr>
        <p:spPr>
          <a:xfrm>
            <a:off x="7086422" y="4943220"/>
            <a:ext cx="0" cy="163195"/>
          </a:xfrm>
          <a:custGeom>
            <a:avLst/>
            <a:gdLst/>
            <a:ahLst/>
            <a:cxnLst/>
            <a:rect l="l" t="t" r="r" b="b"/>
            <a:pathLst>
              <a:path h="163195">
                <a:moveTo>
                  <a:pt x="0" y="0"/>
                </a:moveTo>
                <a:lnTo>
                  <a:pt x="0" y="162623"/>
                </a:lnTo>
              </a:path>
            </a:pathLst>
          </a:custGeom>
          <a:ln w="10414">
            <a:solidFill>
              <a:srgbClr val="77B743"/>
            </a:solidFill>
          </a:ln>
        </p:spPr>
        <p:txBody>
          <a:bodyPr wrap="square" lIns="0" tIns="0" rIns="0" bIns="0" rtlCol="0"/>
          <a:lstStyle/>
          <a:p>
            <a:endParaRPr/>
          </a:p>
        </p:txBody>
      </p:sp>
      <p:sp>
        <p:nvSpPr>
          <p:cNvPr id="163" name="object 163"/>
          <p:cNvSpPr/>
          <p:nvPr/>
        </p:nvSpPr>
        <p:spPr>
          <a:xfrm>
            <a:off x="7108202" y="4943220"/>
            <a:ext cx="0" cy="163195"/>
          </a:xfrm>
          <a:custGeom>
            <a:avLst/>
            <a:gdLst/>
            <a:ahLst/>
            <a:cxnLst/>
            <a:rect l="l" t="t" r="r" b="b"/>
            <a:pathLst>
              <a:path h="163195">
                <a:moveTo>
                  <a:pt x="0" y="0"/>
                </a:moveTo>
                <a:lnTo>
                  <a:pt x="0" y="162623"/>
                </a:lnTo>
              </a:path>
            </a:pathLst>
          </a:custGeom>
          <a:ln w="10413">
            <a:solidFill>
              <a:srgbClr val="77B743"/>
            </a:solidFill>
          </a:ln>
        </p:spPr>
        <p:txBody>
          <a:bodyPr wrap="square" lIns="0" tIns="0" rIns="0" bIns="0" rtlCol="0"/>
          <a:lstStyle/>
          <a:p>
            <a:endParaRPr/>
          </a:p>
        </p:txBody>
      </p:sp>
      <p:sp>
        <p:nvSpPr>
          <p:cNvPr id="164" name="object 164"/>
          <p:cNvSpPr/>
          <p:nvPr/>
        </p:nvSpPr>
        <p:spPr>
          <a:xfrm>
            <a:off x="7140752" y="4943220"/>
            <a:ext cx="0" cy="163195"/>
          </a:xfrm>
          <a:custGeom>
            <a:avLst/>
            <a:gdLst/>
            <a:ahLst/>
            <a:cxnLst/>
            <a:rect l="l" t="t" r="r" b="b"/>
            <a:pathLst>
              <a:path h="163195">
                <a:moveTo>
                  <a:pt x="0" y="0"/>
                </a:moveTo>
                <a:lnTo>
                  <a:pt x="0" y="162623"/>
                </a:lnTo>
              </a:path>
            </a:pathLst>
          </a:custGeom>
          <a:ln w="31953">
            <a:solidFill>
              <a:srgbClr val="77B743"/>
            </a:solidFill>
          </a:ln>
        </p:spPr>
        <p:txBody>
          <a:bodyPr wrap="square" lIns="0" tIns="0" rIns="0" bIns="0" rtlCol="0"/>
          <a:lstStyle/>
          <a:p>
            <a:endParaRPr/>
          </a:p>
        </p:txBody>
      </p:sp>
      <p:sp>
        <p:nvSpPr>
          <p:cNvPr id="165" name="object 165"/>
          <p:cNvSpPr/>
          <p:nvPr/>
        </p:nvSpPr>
        <p:spPr>
          <a:xfrm>
            <a:off x="7359421" y="5139359"/>
            <a:ext cx="140970" cy="0"/>
          </a:xfrm>
          <a:custGeom>
            <a:avLst/>
            <a:gdLst/>
            <a:ahLst/>
            <a:cxnLst/>
            <a:rect l="l" t="t" r="r" b="b"/>
            <a:pathLst>
              <a:path w="140970">
                <a:moveTo>
                  <a:pt x="0" y="0"/>
                </a:moveTo>
                <a:lnTo>
                  <a:pt x="140627" y="0"/>
                </a:lnTo>
              </a:path>
            </a:pathLst>
          </a:custGeom>
          <a:ln w="43180">
            <a:solidFill>
              <a:srgbClr val="095F56"/>
            </a:solidFill>
          </a:ln>
        </p:spPr>
        <p:txBody>
          <a:bodyPr wrap="square" lIns="0" tIns="0" rIns="0" bIns="0" rtlCol="0"/>
          <a:lstStyle/>
          <a:p>
            <a:endParaRPr/>
          </a:p>
        </p:txBody>
      </p:sp>
      <p:sp>
        <p:nvSpPr>
          <p:cNvPr id="166" name="object 166"/>
          <p:cNvSpPr/>
          <p:nvPr/>
        </p:nvSpPr>
        <p:spPr>
          <a:xfrm>
            <a:off x="7359421" y="5097449"/>
            <a:ext cx="35560" cy="20320"/>
          </a:xfrm>
          <a:custGeom>
            <a:avLst/>
            <a:gdLst/>
            <a:ahLst/>
            <a:cxnLst/>
            <a:rect l="l" t="t" r="r" b="b"/>
            <a:pathLst>
              <a:path w="35559" h="20320">
                <a:moveTo>
                  <a:pt x="0" y="20319"/>
                </a:moveTo>
                <a:lnTo>
                  <a:pt x="35128" y="20319"/>
                </a:lnTo>
                <a:lnTo>
                  <a:pt x="35128" y="0"/>
                </a:lnTo>
                <a:lnTo>
                  <a:pt x="0" y="0"/>
                </a:lnTo>
                <a:lnTo>
                  <a:pt x="0" y="20319"/>
                </a:lnTo>
                <a:close/>
              </a:path>
            </a:pathLst>
          </a:custGeom>
          <a:solidFill>
            <a:srgbClr val="095F56"/>
          </a:solidFill>
        </p:spPr>
        <p:txBody>
          <a:bodyPr wrap="square" lIns="0" tIns="0" rIns="0" bIns="0" rtlCol="0"/>
          <a:lstStyle/>
          <a:p>
            <a:endParaRPr/>
          </a:p>
        </p:txBody>
      </p:sp>
      <p:sp>
        <p:nvSpPr>
          <p:cNvPr id="167" name="object 167"/>
          <p:cNvSpPr/>
          <p:nvPr/>
        </p:nvSpPr>
        <p:spPr>
          <a:xfrm>
            <a:off x="7359421" y="5081574"/>
            <a:ext cx="140970" cy="0"/>
          </a:xfrm>
          <a:custGeom>
            <a:avLst/>
            <a:gdLst/>
            <a:ahLst/>
            <a:cxnLst/>
            <a:rect l="l" t="t" r="r" b="b"/>
            <a:pathLst>
              <a:path w="140970">
                <a:moveTo>
                  <a:pt x="0" y="0"/>
                </a:moveTo>
                <a:lnTo>
                  <a:pt x="140627" y="0"/>
                </a:lnTo>
              </a:path>
            </a:pathLst>
          </a:custGeom>
          <a:ln w="31750">
            <a:solidFill>
              <a:srgbClr val="095F56"/>
            </a:solidFill>
          </a:ln>
        </p:spPr>
        <p:txBody>
          <a:bodyPr wrap="square" lIns="0" tIns="0" rIns="0" bIns="0" rtlCol="0"/>
          <a:lstStyle/>
          <a:p>
            <a:endParaRPr/>
          </a:p>
        </p:txBody>
      </p:sp>
      <p:sp>
        <p:nvSpPr>
          <p:cNvPr id="168" name="object 168"/>
          <p:cNvSpPr/>
          <p:nvPr/>
        </p:nvSpPr>
        <p:spPr>
          <a:xfrm>
            <a:off x="7409268"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69" name="object 169"/>
          <p:cNvSpPr/>
          <p:nvPr/>
        </p:nvSpPr>
        <p:spPr>
          <a:xfrm>
            <a:off x="7437094" y="5097195"/>
            <a:ext cx="13335" cy="20320"/>
          </a:xfrm>
          <a:custGeom>
            <a:avLst/>
            <a:gdLst/>
            <a:ahLst/>
            <a:cxnLst/>
            <a:rect l="l" t="t" r="r" b="b"/>
            <a:pathLst>
              <a:path w="13334" h="20320">
                <a:moveTo>
                  <a:pt x="13106" y="0"/>
                </a:moveTo>
                <a:lnTo>
                  <a:pt x="0" y="0"/>
                </a:lnTo>
                <a:lnTo>
                  <a:pt x="0" y="19989"/>
                </a:lnTo>
                <a:lnTo>
                  <a:pt x="13106" y="19989"/>
                </a:lnTo>
                <a:lnTo>
                  <a:pt x="13106" y="0"/>
                </a:lnTo>
                <a:close/>
              </a:path>
            </a:pathLst>
          </a:custGeom>
          <a:solidFill>
            <a:srgbClr val="095F56"/>
          </a:solidFill>
        </p:spPr>
        <p:txBody>
          <a:bodyPr wrap="square" lIns="0" tIns="0" rIns="0" bIns="0" rtlCol="0"/>
          <a:lstStyle/>
          <a:p>
            <a:endParaRPr/>
          </a:p>
        </p:txBody>
      </p:sp>
      <p:sp>
        <p:nvSpPr>
          <p:cNvPr id="170" name="object 170"/>
          <p:cNvSpPr/>
          <p:nvPr/>
        </p:nvSpPr>
        <p:spPr>
          <a:xfrm>
            <a:off x="7464920" y="5097195"/>
            <a:ext cx="35560" cy="20320"/>
          </a:xfrm>
          <a:custGeom>
            <a:avLst/>
            <a:gdLst/>
            <a:ahLst/>
            <a:cxnLst/>
            <a:rect l="l" t="t" r="r" b="b"/>
            <a:pathLst>
              <a:path w="35559" h="20320">
                <a:moveTo>
                  <a:pt x="35128" y="0"/>
                </a:moveTo>
                <a:lnTo>
                  <a:pt x="0" y="0"/>
                </a:lnTo>
                <a:lnTo>
                  <a:pt x="0" y="19989"/>
                </a:lnTo>
                <a:lnTo>
                  <a:pt x="35128" y="19989"/>
                </a:lnTo>
                <a:lnTo>
                  <a:pt x="35128" y="0"/>
                </a:lnTo>
                <a:close/>
              </a:path>
            </a:pathLst>
          </a:custGeom>
          <a:solidFill>
            <a:srgbClr val="095F56"/>
          </a:solidFill>
        </p:spPr>
        <p:txBody>
          <a:bodyPr wrap="square" lIns="0" tIns="0" rIns="0" bIns="0" rtlCol="0"/>
          <a:lstStyle/>
          <a:p>
            <a:endParaRPr/>
          </a:p>
        </p:txBody>
      </p:sp>
      <p:sp>
        <p:nvSpPr>
          <p:cNvPr id="171" name="object 171"/>
          <p:cNvSpPr/>
          <p:nvPr/>
        </p:nvSpPr>
        <p:spPr>
          <a:xfrm>
            <a:off x="6714002" y="5033950"/>
            <a:ext cx="212725" cy="127635"/>
          </a:xfrm>
          <a:custGeom>
            <a:avLst/>
            <a:gdLst/>
            <a:ahLst/>
            <a:cxnLst/>
            <a:rect l="l" t="t" r="r" b="b"/>
            <a:pathLst>
              <a:path w="212725" h="127635">
                <a:moveTo>
                  <a:pt x="175666" y="62801"/>
                </a:moveTo>
                <a:lnTo>
                  <a:pt x="35966" y="62801"/>
                </a:lnTo>
                <a:lnTo>
                  <a:pt x="35966" y="127533"/>
                </a:lnTo>
                <a:lnTo>
                  <a:pt x="175666" y="127533"/>
                </a:lnTo>
                <a:lnTo>
                  <a:pt x="175666" y="89649"/>
                </a:lnTo>
                <a:lnTo>
                  <a:pt x="63703" y="89649"/>
                </a:lnTo>
                <a:lnTo>
                  <a:pt x="63703" y="69659"/>
                </a:lnTo>
                <a:lnTo>
                  <a:pt x="175666" y="69659"/>
                </a:lnTo>
                <a:lnTo>
                  <a:pt x="175666" y="62801"/>
                </a:lnTo>
                <a:close/>
              </a:path>
              <a:path w="212725" h="127635">
                <a:moveTo>
                  <a:pt x="122186" y="69659"/>
                </a:moveTo>
                <a:lnTo>
                  <a:pt x="89446" y="69659"/>
                </a:lnTo>
                <a:lnTo>
                  <a:pt x="89446" y="89649"/>
                </a:lnTo>
                <a:lnTo>
                  <a:pt x="122186" y="89649"/>
                </a:lnTo>
                <a:lnTo>
                  <a:pt x="122186" y="69659"/>
                </a:lnTo>
                <a:close/>
              </a:path>
              <a:path w="212725" h="127635">
                <a:moveTo>
                  <a:pt x="175666" y="69659"/>
                </a:moveTo>
                <a:lnTo>
                  <a:pt x="147929" y="69659"/>
                </a:lnTo>
                <a:lnTo>
                  <a:pt x="147929" y="89649"/>
                </a:lnTo>
                <a:lnTo>
                  <a:pt x="175666" y="89649"/>
                </a:lnTo>
                <a:lnTo>
                  <a:pt x="175666" y="69659"/>
                </a:lnTo>
                <a:close/>
              </a:path>
              <a:path w="212725" h="127635">
                <a:moveTo>
                  <a:pt x="175666" y="40462"/>
                </a:moveTo>
                <a:lnTo>
                  <a:pt x="35966" y="40462"/>
                </a:lnTo>
                <a:lnTo>
                  <a:pt x="35966" y="41554"/>
                </a:lnTo>
                <a:lnTo>
                  <a:pt x="0" y="62801"/>
                </a:lnTo>
                <a:lnTo>
                  <a:pt x="212598" y="62801"/>
                </a:lnTo>
                <a:lnTo>
                  <a:pt x="175666" y="40982"/>
                </a:lnTo>
                <a:lnTo>
                  <a:pt x="175666" y="40462"/>
                </a:lnTo>
                <a:close/>
              </a:path>
              <a:path w="212725" h="127635">
                <a:moveTo>
                  <a:pt x="106299" y="0"/>
                </a:moveTo>
                <a:lnTo>
                  <a:pt x="37807" y="40462"/>
                </a:lnTo>
                <a:lnTo>
                  <a:pt x="174790" y="40462"/>
                </a:lnTo>
                <a:lnTo>
                  <a:pt x="106299" y="0"/>
                </a:lnTo>
                <a:close/>
              </a:path>
            </a:pathLst>
          </a:custGeom>
          <a:solidFill>
            <a:srgbClr val="F04C23"/>
          </a:solidFill>
        </p:spPr>
        <p:txBody>
          <a:bodyPr wrap="square" lIns="0" tIns="0" rIns="0" bIns="0" rtlCol="0"/>
          <a:lstStyle/>
          <a:p>
            <a:endParaRPr/>
          </a:p>
        </p:txBody>
      </p:sp>
      <p:sp>
        <p:nvSpPr>
          <p:cNvPr id="172" name="object 172"/>
          <p:cNvSpPr/>
          <p:nvPr/>
        </p:nvSpPr>
        <p:spPr>
          <a:xfrm>
            <a:off x="7612939" y="4942145"/>
            <a:ext cx="127635" cy="219710"/>
          </a:xfrm>
          <a:custGeom>
            <a:avLst/>
            <a:gdLst/>
            <a:ahLst/>
            <a:cxnLst/>
            <a:rect l="l" t="t" r="r" b="b"/>
            <a:pathLst>
              <a:path w="127634" h="219710">
                <a:moveTo>
                  <a:pt x="106298" y="0"/>
                </a:moveTo>
                <a:lnTo>
                  <a:pt x="0" y="38074"/>
                </a:lnTo>
                <a:lnTo>
                  <a:pt x="36449" y="38074"/>
                </a:lnTo>
                <a:lnTo>
                  <a:pt x="36449" y="219341"/>
                </a:lnTo>
                <a:lnTo>
                  <a:pt x="127050" y="219341"/>
                </a:lnTo>
                <a:lnTo>
                  <a:pt x="127050" y="181749"/>
                </a:lnTo>
                <a:lnTo>
                  <a:pt x="68529" y="181749"/>
                </a:lnTo>
                <a:lnTo>
                  <a:pt x="68529" y="131076"/>
                </a:lnTo>
                <a:lnTo>
                  <a:pt x="127050" y="131076"/>
                </a:lnTo>
                <a:lnTo>
                  <a:pt x="127050" y="105549"/>
                </a:lnTo>
                <a:lnTo>
                  <a:pt x="68529" y="105549"/>
                </a:lnTo>
                <a:lnTo>
                  <a:pt x="68529" y="54876"/>
                </a:lnTo>
                <a:lnTo>
                  <a:pt x="127050" y="54876"/>
                </a:lnTo>
                <a:lnTo>
                  <a:pt x="127050" y="7429"/>
                </a:lnTo>
                <a:lnTo>
                  <a:pt x="106298" y="0"/>
                </a:lnTo>
                <a:close/>
              </a:path>
              <a:path w="127634" h="219710">
                <a:moveTo>
                  <a:pt x="99123" y="131076"/>
                </a:moveTo>
                <a:lnTo>
                  <a:pt x="83769" y="131076"/>
                </a:lnTo>
                <a:lnTo>
                  <a:pt x="83769" y="181749"/>
                </a:lnTo>
                <a:lnTo>
                  <a:pt x="99123" y="181749"/>
                </a:lnTo>
                <a:lnTo>
                  <a:pt x="99123" y="131076"/>
                </a:lnTo>
                <a:close/>
              </a:path>
              <a:path w="127634" h="219710">
                <a:moveTo>
                  <a:pt x="127050" y="131076"/>
                </a:moveTo>
                <a:lnTo>
                  <a:pt x="114350" y="131076"/>
                </a:lnTo>
                <a:lnTo>
                  <a:pt x="114350" y="181749"/>
                </a:lnTo>
                <a:lnTo>
                  <a:pt x="127050" y="181749"/>
                </a:lnTo>
                <a:lnTo>
                  <a:pt x="127050" y="131076"/>
                </a:lnTo>
                <a:close/>
              </a:path>
              <a:path w="127634" h="219710">
                <a:moveTo>
                  <a:pt x="99123" y="54876"/>
                </a:moveTo>
                <a:lnTo>
                  <a:pt x="83769" y="54876"/>
                </a:lnTo>
                <a:lnTo>
                  <a:pt x="83769" y="105549"/>
                </a:lnTo>
                <a:lnTo>
                  <a:pt x="99123" y="105549"/>
                </a:lnTo>
                <a:lnTo>
                  <a:pt x="99123" y="54876"/>
                </a:lnTo>
                <a:close/>
              </a:path>
              <a:path w="127634" h="219710">
                <a:moveTo>
                  <a:pt x="127050" y="54876"/>
                </a:moveTo>
                <a:lnTo>
                  <a:pt x="114350" y="54876"/>
                </a:lnTo>
                <a:lnTo>
                  <a:pt x="114350" y="105549"/>
                </a:lnTo>
                <a:lnTo>
                  <a:pt x="127050" y="105549"/>
                </a:lnTo>
                <a:lnTo>
                  <a:pt x="127050" y="54876"/>
                </a:lnTo>
                <a:close/>
              </a:path>
            </a:pathLst>
          </a:custGeom>
          <a:solidFill>
            <a:srgbClr val="095F56"/>
          </a:solidFill>
        </p:spPr>
        <p:txBody>
          <a:bodyPr wrap="square" lIns="0" tIns="0" rIns="0" bIns="0" rtlCol="0"/>
          <a:lstStyle/>
          <a:p>
            <a:endParaRPr/>
          </a:p>
        </p:txBody>
      </p:sp>
      <p:sp>
        <p:nvSpPr>
          <p:cNvPr id="173" name="object 173"/>
          <p:cNvSpPr/>
          <p:nvPr/>
        </p:nvSpPr>
        <p:spPr>
          <a:xfrm>
            <a:off x="7485495" y="4987232"/>
            <a:ext cx="140970" cy="174625"/>
          </a:xfrm>
          <a:custGeom>
            <a:avLst/>
            <a:gdLst/>
            <a:ahLst/>
            <a:cxnLst/>
            <a:rect l="l" t="t" r="r" b="b"/>
            <a:pathLst>
              <a:path w="140970" h="174625">
                <a:moveTo>
                  <a:pt x="70319" y="0"/>
                </a:moveTo>
                <a:lnTo>
                  <a:pt x="0" y="27698"/>
                </a:lnTo>
                <a:lnTo>
                  <a:pt x="0" y="174256"/>
                </a:lnTo>
                <a:lnTo>
                  <a:pt x="140627" y="174256"/>
                </a:lnTo>
                <a:lnTo>
                  <a:pt x="140627" y="128447"/>
                </a:lnTo>
                <a:lnTo>
                  <a:pt x="28206" y="128447"/>
                </a:lnTo>
                <a:lnTo>
                  <a:pt x="28206" y="108457"/>
                </a:lnTo>
                <a:lnTo>
                  <a:pt x="140627" y="108457"/>
                </a:lnTo>
                <a:lnTo>
                  <a:pt x="140627" y="83210"/>
                </a:lnTo>
                <a:lnTo>
                  <a:pt x="28206" y="83210"/>
                </a:lnTo>
                <a:lnTo>
                  <a:pt x="28206" y="63220"/>
                </a:lnTo>
                <a:lnTo>
                  <a:pt x="140627" y="63220"/>
                </a:lnTo>
                <a:lnTo>
                  <a:pt x="140627" y="27698"/>
                </a:lnTo>
                <a:lnTo>
                  <a:pt x="70319" y="0"/>
                </a:lnTo>
                <a:close/>
              </a:path>
              <a:path w="140970" h="174625">
                <a:moveTo>
                  <a:pt x="86677" y="108457"/>
                </a:moveTo>
                <a:lnTo>
                  <a:pt x="53949" y="108457"/>
                </a:lnTo>
                <a:lnTo>
                  <a:pt x="53949" y="128447"/>
                </a:lnTo>
                <a:lnTo>
                  <a:pt x="86677" y="128447"/>
                </a:lnTo>
                <a:lnTo>
                  <a:pt x="86677" y="108457"/>
                </a:lnTo>
                <a:close/>
              </a:path>
              <a:path w="140970" h="174625">
                <a:moveTo>
                  <a:pt x="140627" y="108457"/>
                </a:moveTo>
                <a:lnTo>
                  <a:pt x="112420" y="108457"/>
                </a:lnTo>
                <a:lnTo>
                  <a:pt x="112420" y="128447"/>
                </a:lnTo>
                <a:lnTo>
                  <a:pt x="140627" y="128447"/>
                </a:lnTo>
                <a:lnTo>
                  <a:pt x="140627" y="108457"/>
                </a:lnTo>
                <a:close/>
              </a:path>
              <a:path w="140970" h="174625">
                <a:moveTo>
                  <a:pt x="86677" y="63220"/>
                </a:moveTo>
                <a:lnTo>
                  <a:pt x="53949" y="63220"/>
                </a:lnTo>
                <a:lnTo>
                  <a:pt x="53949" y="83210"/>
                </a:lnTo>
                <a:lnTo>
                  <a:pt x="86677" y="83210"/>
                </a:lnTo>
                <a:lnTo>
                  <a:pt x="86677" y="63220"/>
                </a:lnTo>
                <a:close/>
              </a:path>
              <a:path w="140970" h="174625">
                <a:moveTo>
                  <a:pt x="140627" y="63220"/>
                </a:moveTo>
                <a:lnTo>
                  <a:pt x="112420" y="63220"/>
                </a:lnTo>
                <a:lnTo>
                  <a:pt x="112420" y="83210"/>
                </a:lnTo>
                <a:lnTo>
                  <a:pt x="140627" y="83210"/>
                </a:lnTo>
                <a:lnTo>
                  <a:pt x="140627" y="63220"/>
                </a:lnTo>
                <a:close/>
              </a:path>
            </a:pathLst>
          </a:custGeom>
          <a:solidFill>
            <a:srgbClr val="F04C23"/>
          </a:solidFill>
        </p:spPr>
        <p:txBody>
          <a:bodyPr wrap="square" lIns="0" tIns="0" rIns="0" bIns="0" rtlCol="0"/>
          <a:lstStyle/>
          <a:p>
            <a:endParaRPr/>
          </a:p>
        </p:txBody>
      </p:sp>
      <p:sp>
        <p:nvSpPr>
          <p:cNvPr id="174" name="object 174"/>
          <p:cNvSpPr/>
          <p:nvPr/>
        </p:nvSpPr>
        <p:spPr>
          <a:xfrm>
            <a:off x="7187765" y="4959546"/>
            <a:ext cx="140627" cy="201942"/>
          </a:xfrm>
          <a:prstGeom prst="rect">
            <a:avLst/>
          </a:prstGeom>
          <a:blipFill>
            <a:blip r:embed="rId4" cstate="print"/>
            <a:stretch>
              <a:fillRect/>
            </a:stretch>
          </a:blipFill>
        </p:spPr>
        <p:txBody>
          <a:bodyPr wrap="square" lIns="0" tIns="0" rIns="0" bIns="0" rtlCol="0"/>
          <a:lstStyle/>
          <a:p>
            <a:endParaRPr/>
          </a:p>
        </p:txBody>
      </p:sp>
      <p:sp>
        <p:nvSpPr>
          <p:cNvPr id="176" name="object 176"/>
          <p:cNvSpPr txBox="1">
            <a:spLocks noGrp="1"/>
          </p:cNvSpPr>
          <p:nvPr>
            <p:ph type="body" idx="1"/>
          </p:nvPr>
        </p:nvSpPr>
        <p:spPr>
          <a:xfrm>
            <a:off x="285750" y="482600"/>
            <a:ext cx="7162800" cy="3759491"/>
          </a:xfrm>
          <a:prstGeom prst="rect">
            <a:avLst/>
          </a:prstGeom>
        </p:spPr>
        <p:txBody>
          <a:bodyPr vert="horz" wrap="square" lIns="0" tIns="27940" rIns="0" bIns="0" rtlCol="0">
            <a:spAutoFit/>
          </a:bodyPr>
          <a:lstStyle/>
          <a:p>
            <a:pPr marL="342900" lvl="0" indent="-342900" algn="just" fontAlgn="auto">
              <a:spcBef>
                <a:spcPct val="20000"/>
              </a:spcBef>
              <a:spcAft>
                <a:spcPts val="0"/>
              </a:spcAft>
              <a:buFont typeface="Wingdings" pitchFamily="2" charset="2"/>
              <a:buChar char="ü"/>
              <a:defRPr/>
            </a:pPr>
            <a:r>
              <a:rPr lang="uk-UA" b="1" dirty="0" smtClean="0">
                <a:solidFill>
                  <a:schemeClr val="tx2">
                    <a:lumMod val="75000"/>
                  </a:schemeClr>
                </a:solidFill>
                <a:latin typeface="Times New Roman" pitchFamily="18" charset="0"/>
                <a:cs typeface="Times New Roman" pitchFamily="18" charset="0"/>
              </a:rPr>
              <a:t>За 20</a:t>
            </a:r>
            <a:r>
              <a:rPr lang="en-US" b="1" dirty="0" smtClean="0">
                <a:solidFill>
                  <a:schemeClr val="tx2">
                    <a:lumMod val="75000"/>
                  </a:schemeClr>
                </a:solidFill>
                <a:latin typeface="Times New Roman" pitchFamily="18" charset="0"/>
                <a:cs typeface="Times New Roman" pitchFamily="18" charset="0"/>
              </a:rPr>
              <a:t>2</a:t>
            </a:r>
            <a:r>
              <a:rPr lang="uk-UA" b="1" dirty="0" smtClean="0">
                <a:solidFill>
                  <a:schemeClr val="tx2">
                    <a:lumMod val="75000"/>
                  </a:schemeClr>
                </a:solidFill>
                <a:latin typeface="Times New Roman" pitchFamily="18" charset="0"/>
                <a:cs typeface="Times New Roman" pitchFamily="18" charset="0"/>
              </a:rPr>
              <a:t>1 рік </a:t>
            </a:r>
            <a:r>
              <a:rPr lang="uk-UA" dirty="0" smtClean="0">
                <a:solidFill>
                  <a:schemeClr val="tx2">
                    <a:lumMod val="75000"/>
                  </a:schemeClr>
                </a:solidFill>
                <a:latin typeface="Times New Roman" pitchFamily="18" charset="0"/>
                <a:cs typeface="Times New Roman" pitchFamily="18" charset="0"/>
              </a:rPr>
              <a:t>надано </a:t>
            </a:r>
            <a:r>
              <a:rPr lang="uk-UA" b="1" dirty="0" smtClean="0">
                <a:solidFill>
                  <a:schemeClr val="tx2">
                    <a:lumMod val="75000"/>
                  </a:schemeClr>
                </a:solidFill>
                <a:latin typeface="Times New Roman" pitchFamily="18" charset="0"/>
                <a:cs typeface="Times New Roman" pitchFamily="18" charset="0"/>
              </a:rPr>
              <a:t>1423 консультації.</a:t>
            </a:r>
            <a:endParaRPr lang="en-US" b="1" dirty="0" smtClean="0">
              <a:solidFill>
                <a:schemeClr val="tx2">
                  <a:lumMod val="75000"/>
                </a:schemeClr>
              </a:solidFill>
              <a:latin typeface="Times New Roman" pitchFamily="18" charset="0"/>
              <a:cs typeface="Times New Roman" pitchFamily="18" charset="0"/>
            </a:endParaRPr>
          </a:p>
          <a:p>
            <a:pPr marL="342900" lvl="0" indent="-342900" algn="just" fontAlgn="auto">
              <a:spcBef>
                <a:spcPct val="20000"/>
              </a:spcBef>
              <a:spcAft>
                <a:spcPts val="0"/>
              </a:spcAft>
              <a:buFont typeface="Wingdings" pitchFamily="2" charset="2"/>
              <a:buChar char="ü"/>
              <a:defRPr/>
            </a:pPr>
            <a:r>
              <a:rPr lang="uk-UA" dirty="0" smtClean="0">
                <a:solidFill>
                  <a:schemeClr val="tx2">
                    <a:lumMod val="75000"/>
                  </a:schemeClr>
                </a:solidFill>
                <a:latin typeface="Times New Roman" pitchFamily="18" charset="0"/>
                <a:cs typeface="Times New Roman" pitchFamily="18" charset="0"/>
              </a:rPr>
              <a:t>Проведено </a:t>
            </a:r>
            <a:r>
              <a:rPr lang="en-US" b="1" dirty="0" smtClean="0">
                <a:solidFill>
                  <a:schemeClr val="tx2">
                    <a:lumMod val="75000"/>
                  </a:schemeClr>
                </a:solidFill>
                <a:latin typeface="Times New Roman" pitchFamily="18" charset="0"/>
                <a:cs typeface="Times New Roman" pitchFamily="18" charset="0"/>
              </a:rPr>
              <a:t>4</a:t>
            </a:r>
            <a:r>
              <a:rPr lang="uk-UA" b="1" dirty="0" smtClean="0">
                <a:solidFill>
                  <a:schemeClr val="tx2">
                    <a:lumMod val="75000"/>
                  </a:schemeClr>
                </a:solidFill>
                <a:latin typeface="Times New Roman" pitchFamily="18" charset="0"/>
                <a:cs typeface="Times New Roman" pitchFamily="18" charset="0"/>
              </a:rPr>
              <a:t>8  установчих, загальних  та інформаційних зборів </a:t>
            </a:r>
            <a:r>
              <a:rPr lang="uk-UA" dirty="0" smtClean="0">
                <a:solidFill>
                  <a:schemeClr val="tx2">
                    <a:lumMod val="75000"/>
                  </a:schemeClr>
                </a:solidFill>
                <a:latin typeface="Times New Roman" pitchFamily="18" charset="0"/>
                <a:cs typeface="Times New Roman" pitchFamily="18" charset="0"/>
              </a:rPr>
              <a:t>з співвласниками багатоквартирних будинків з питань створення та функціонування ОСББ.</a:t>
            </a:r>
          </a:p>
          <a:p>
            <a:pPr marL="342900" lvl="0" indent="-342900" algn="just" fontAlgn="auto">
              <a:spcBef>
                <a:spcPct val="20000"/>
              </a:spcBef>
              <a:spcAft>
                <a:spcPts val="0"/>
              </a:spcAft>
              <a:buFont typeface="Wingdings" pitchFamily="2" charset="2"/>
              <a:buChar char="ü"/>
              <a:defRPr/>
            </a:pPr>
            <a:r>
              <a:rPr lang="uk-UA" dirty="0" smtClean="0">
                <a:solidFill>
                  <a:schemeClr val="tx2">
                    <a:lumMod val="75000"/>
                  </a:schemeClr>
                </a:solidFill>
                <a:latin typeface="Times New Roman" pitchFamily="18" charset="0"/>
                <a:cs typeface="Times New Roman" pitchFamily="18" charset="0"/>
              </a:rPr>
              <a:t>Підготовлено </a:t>
            </a:r>
            <a:r>
              <a:rPr lang="en-US" b="1" dirty="0" smtClean="0">
                <a:solidFill>
                  <a:schemeClr val="tx2">
                    <a:lumMod val="75000"/>
                  </a:schemeClr>
                </a:solidFill>
                <a:latin typeface="Times New Roman" pitchFamily="18" charset="0"/>
                <a:cs typeface="Times New Roman" pitchFamily="18" charset="0"/>
              </a:rPr>
              <a:t>4</a:t>
            </a:r>
            <a:r>
              <a:rPr lang="uk-UA" b="1" dirty="0" smtClean="0">
                <a:solidFill>
                  <a:schemeClr val="tx2">
                    <a:lumMod val="75000"/>
                  </a:schemeClr>
                </a:solidFill>
                <a:latin typeface="Times New Roman" pitchFamily="18" charset="0"/>
                <a:cs typeface="Times New Roman" pitchFamily="18" charset="0"/>
              </a:rPr>
              <a:t>8 пакетів документів </a:t>
            </a:r>
            <a:r>
              <a:rPr lang="uk-UA" dirty="0" smtClean="0">
                <a:solidFill>
                  <a:schemeClr val="tx2">
                    <a:lumMod val="75000"/>
                  </a:schemeClr>
                </a:solidFill>
                <a:latin typeface="Times New Roman" pitchFamily="18" charset="0"/>
                <a:cs typeface="Times New Roman" pitchFamily="18" charset="0"/>
              </a:rPr>
              <a:t>до державної реєстрації ОСББ.</a:t>
            </a:r>
            <a:endParaRPr lang="en-US" kern="1200" dirty="0" smtClean="0">
              <a:solidFill>
                <a:schemeClr val="tx2">
                  <a:lumMod val="75000"/>
                </a:schemeClr>
              </a:solidFill>
              <a:latin typeface="Times New Roman" pitchFamily="18" charset="0"/>
              <a:cs typeface="Times New Roman" pitchFamily="18" charset="0"/>
            </a:endParaRP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kern="1200" dirty="0" smtClean="0">
                <a:solidFill>
                  <a:schemeClr val="tx2">
                    <a:lumMod val="75000"/>
                  </a:schemeClr>
                </a:solidFill>
                <a:latin typeface="Times New Roman" pitchFamily="18" charset="0"/>
                <a:cs typeface="Times New Roman" pitchFamily="18" charset="0"/>
              </a:rPr>
              <a:t>Взято участь в прямих ефірах на місцевому телебаченні та прес-брифінгах з питань функціонування та популяризації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b="1" kern="1200" dirty="0" smtClean="0">
                <a:solidFill>
                  <a:schemeClr val="tx2">
                    <a:lumMod val="75000"/>
                  </a:schemeClr>
                </a:solidFill>
                <a:latin typeface="Times New Roman" pitchFamily="18" charset="0"/>
                <a:cs typeface="Times New Roman" pitchFamily="18" charset="0"/>
              </a:rPr>
              <a:t>Взято участь у виїзних комісіях</a:t>
            </a:r>
            <a:r>
              <a:rPr lang="uk-UA" kern="1200" dirty="0" smtClean="0">
                <a:solidFill>
                  <a:schemeClr val="tx2">
                    <a:lumMod val="75000"/>
                  </a:schemeClr>
                </a:solidFill>
                <a:latin typeface="Times New Roman" pitchFamily="18" charset="0"/>
                <a:cs typeface="Times New Roman" pitchFamily="18" charset="0"/>
              </a:rPr>
              <a:t> та робочих групах з питань діяльності та функціонування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b="1" kern="1200" dirty="0" smtClean="0">
                <a:solidFill>
                  <a:schemeClr val="tx2">
                    <a:lumMod val="75000"/>
                  </a:schemeClr>
                </a:solidFill>
                <a:latin typeface="Times New Roman" pitchFamily="18" charset="0"/>
                <a:cs typeface="Times New Roman" pitchFamily="18" charset="0"/>
              </a:rPr>
              <a:t>Надано допомогу у підготовці пакету документів ОСББ </a:t>
            </a:r>
            <a:r>
              <a:rPr lang="uk-UA" kern="1200" dirty="0" smtClean="0">
                <a:solidFill>
                  <a:schemeClr val="tx2">
                    <a:lumMod val="75000"/>
                  </a:schemeClr>
                </a:solidFill>
                <a:latin typeface="Times New Roman" pitchFamily="18" charset="0"/>
                <a:cs typeface="Times New Roman" pitchFamily="18" charset="0"/>
              </a:rPr>
              <a:t>для отримання коштів з міського бюджету </a:t>
            </a:r>
            <a:r>
              <a:rPr lang="uk-UA" b="1" kern="1200" dirty="0" smtClean="0">
                <a:solidFill>
                  <a:schemeClr val="tx2">
                    <a:lumMod val="75000"/>
                  </a:schemeClr>
                </a:solidFill>
                <a:latin typeface="Times New Roman" pitchFamily="18" charset="0"/>
                <a:cs typeface="Times New Roman" pitchFamily="18" charset="0"/>
              </a:rPr>
              <a:t>для фінансування капітальних ремонтів та отримання відшкодування по </a:t>
            </a:r>
            <a:r>
              <a:rPr lang="uk-UA" b="1" kern="1200" dirty="0" err="1" smtClean="0">
                <a:solidFill>
                  <a:schemeClr val="tx2">
                    <a:lumMod val="75000"/>
                  </a:schemeClr>
                </a:solidFill>
                <a:latin typeface="Times New Roman" pitchFamily="18" charset="0"/>
                <a:cs typeface="Times New Roman" pitchFamily="18" charset="0"/>
              </a:rPr>
              <a:t>“Теплим</a:t>
            </a:r>
            <a:r>
              <a:rPr lang="uk-UA" b="1" kern="1200" dirty="0" smtClean="0">
                <a:solidFill>
                  <a:schemeClr val="tx2">
                    <a:lumMod val="75000"/>
                  </a:schemeClr>
                </a:solidFill>
                <a:latin typeface="Times New Roman" pitchFamily="18" charset="0"/>
                <a:cs typeface="Times New Roman" pitchFamily="18" charset="0"/>
              </a:rPr>
              <a:t> </a:t>
            </a:r>
            <a:r>
              <a:rPr lang="uk-UA" b="1" kern="1200" dirty="0" err="1" smtClean="0">
                <a:solidFill>
                  <a:schemeClr val="tx2">
                    <a:lumMod val="75000"/>
                  </a:schemeClr>
                </a:solidFill>
                <a:latin typeface="Times New Roman" pitchFamily="18" charset="0"/>
                <a:cs typeface="Times New Roman" pitchFamily="18" charset="0"/>
              </a:rPr>
              <a:t>кредитам”</a:t>
            </a:r>
            <a:r>
              <a:rPr lang="uk-UA" b="1" kern="1200" dirty="0" smtClean="0">
                <a:solidFill>
                  <a:schemeClr val="tx2">
                    <a:lumMod val="75000"/>
                  </a:schemeClr>
                </a:solidFill>
                <a:latin typeface="Times New Roman" pitchFamily="18" charset="0"/>
                <a:cs typeface="Times New Roman" pitchFamily="18" charset="0"/>
              </a:rPr>
              <a:t> ОСББ.</a:t>
            </a:r>
          </a:p>
          <a:p>
            <a:pPr marL="342900" marR="0" lvl="0" indent="-342900" algn="just" defTabSz="914400" rtl="0" eaLnBrk="1" fontAlgn="auto" latinLnBrk="0" hangingPunct="1">
              <a:lnSpc>
                <a:spcPct val="100000"/>
              </a:lnSpc>
              <a:spcBef>
                <a:spcPct val="20000"/>
              </a:spcBef>
              <a:spcAft>
                <a:spcPts val="0"/>
              </a:spcAft>
              <a:buClrTx/>
              <a:buSzTx/>
              <a:buFont typeface="Wingdings" pitchFamily="2" charset="2"/>
              <a:buChar char="ü"/>
              <a:tabLst/>
              <a:defRPr/>
            </a:pPr>
            <a:r>
              <a:rPr lang="uk-UA" dirty="0" smtClean="0">
                <a:solidFill>
                  <a:schemeClr val="tx2">
                    <a:lumMod val="75000"/>
                  </a:schemeClr>
                </a:solidFill>
                <a:latin typeface="Times New Roman" pitchFamily="18" charset="0"/>
                <a:cs typeface="Times New Roman" pitchFamily="18" charset="0"/>
              </a:rPr>
              <a:t>Для ОСББ було організовано та проведено </a:t>
            </a:r>
            <a:r>
              <a:rPr lang="uk-UA" b="1" dirty="0" smtClean="0">
                <a:solidFill>
                  <a:schemeClr val="tx2">
                    <a:lumMod val="75000"/>
                  </a:schemeClr>
                </a:solidFill>
                <a:latin typeface="Times New Roman" pitchFamily="18" charset="0"/>
                <a:cs typeface="Times New Roman" pitchFamily="18" charset="0"/>
              </a:rPr>
              <a:t>105 </a:t>
            </a:r>
            <a:r>
              <a:rPr lang="uk-UA" b="1" dirty="0" err="1" smtClean="0">
                <a:solidFill>
                  <a:schemeClr val="tx2">
                    <a:lumMod val="75000"/>
                  </a:schemeClr>
                </a:solidFill>
                <a:latin typeface="Times New Roman" pitchFamily="18" charset="0"/>
                <a:cs typeface="Times New Roman" pitchFamily="18" charset="0"/>
              </a:rPr>
              <a:t>вебінарів</a:t>
            </a:r>
            <a:r>
              <a:rPr lang="uk-UA" b="1" dirty="0" smtClean="0">
                <a:solidFill>
                  <a:schemeClr val="tx2">
                    <a:lumMod val="75000"/>
                  </a:schemeClr>
                </a:solidFill>
                <a:latin typeface="Times New Roman" pitchFamily="18" charset="0"/>
                <a:cs typeface="Times New Roman" pitchFamily="18" charset="0"/>
              </a:rPr>
              <a:t> </a:t>
            </a:r>
            <a:r>
              <a:rPr lang="uk-UA" dirty="0" smtClean="0">
                <a:solidFill>
                  <a:schemeClr val="tx2">
                    <a:lumMod val="75000"/>
                  </a:schemeClr>
                </a:solidFill>
                <a:latin typeface="Times New Roman" pitchFamily="18" charset="0"/>
                <a:cs typeface="Times New Roman" pitchFamily="18" charset="0"/>
              </a:rPr>
              <a:t>та тренінгів з питань дотримання законодавства; поточної діяльності ОСББ; впровадження </a:t>
            </a:r>
            <a:r>
              <a:rPr lang="uk-UA" dirty="0" err="1" smtClean="0">
                <a:solidFill>
                  <a:schemeClr val="tx2">
                    <a:lumMod val="75000"/>
                  </a:schemeClr>
                </a:solidFill>
                <a:latin typeface="Times New Roman" pitchFamily="18" charset="0"/>
                <a:cs typeface="Times New Roman" pitchFamily="18" charset="0"/>
              </a:rPr>
              <a:t>енергоефективних</a:t>
            </a:r>
            <a:r>
              <a:rPr lang="uk-UA" dirty="0" smtClean="0">
                <a:solidFill>
                  <a:schemeClr val="tx2">
                    <a:lumMod val="75000"/>
                  </a:schemeClr>
                </a:solidFill>
                <a:latin typeface="Times New Roman" pitchFamily="18" charset="0"/>
                <a:cs typeface="Times New Roman" pitchFamily="18" charset="0"/>
              </a:rPr>
              <a:t> заходів в житловому секторі; ефективної діяльності ОСББ в умовах сучасних законодавчих змін тощо.</a:t>
            </a:r>
            <a:endParaRPr lang="uk-UA" b="1" kern="1200" dirty="0" smtClean="0">
              <a:solidFill>
                <a:schemeClr val="tx2">
                  <a:lumMod val="75000"/>
                </a:schemeClr>
              </a:solidFill>
              <a:latin typeface="Times New Roman" pitchFamily="18" charset="0"/>
              <a:cs typeface="Times New Roman" pitchFamily="18" charset="0"/>
            </a:endParaRPr>
          </a:p>
          <a:p>
            <a:pPr marL="12700">
              <a:lnSpc>
                <a:spcPct val="100000"/>
              </a:lnSpc>
              <a:spcBef>
                <a:spcPts val="220"/>
              </a:spcBef>
              <a:tabLst>
                <a:tab pos="351790" algn="l"/>
              </a:tabLst>
            </a:pPr>
            <a:r>
              <a:rPr b="1" baseline="-5208" dirty="0">
                <a:solidFill>
                  <a:schemeClr val="tx2">
                    <a:lumMod val="75000"/>
                  </a:schemeClr>
                </a:solidFill>
                <a:latin typeface="Times New Roman" pitchFamily="18" charset="0"/>
                <a:cs typeface="Times New Roman" pitchFamily="18" charset="0"/>
              </a:rPr>
              <a:t>	</a:t>
            </a:r>
            <a:endParaRPr dirty="0">
              <a:solidFill>
                <a:schemeClr val="tx2">
                  <a:lumMod val="75000"/>
                </a:schemeClr>
              </a:solidFill>
              <a:latin typeface="Times New Roman" pitchFamily="18" charset="0"/>
              <a:cs typeface="Times New Roman" pitchFamily="18" charset="0"/>
            </a:endParaRPr>
          </a:p>
        </p:txBody>
      </p:sp>
      <p:sp>
        <p:nvSpPr>
          <p:cNvPr id="179" name="object 179"/>
          <p:cNvSpPr txBox="1">
            <a:spLocks noGrp="1"/>
          </p:cNvSpPr>
          <p:nvPr>
            <p:ph type="title"/>
          </p:nvPr>
        </p:nvSpPr>
        <p:spPr>
          <a:xfrm>
            <a:off x="514350" y="101600"/>
            <a:ext cx="6553200" cy="330200"/>
          </a:xfrm>
          <a:prstGeom prst="rect">
            <a:avLst/>
          </a:prstGeom>
        </p:spPr>
        <p:txBody>
          <a:bodyPr vert="horz" wrap="square" lIns="0" tIns="12700" rIns="0" bIns="0" rtlCol="0">
            <a:spAutoFit/>
          </a:bodyPr>
          <a:lstStyle/>
          <a:p>
            <a:pPr marL="12700" algn="ctr">
              <a:lnSpc>
                <a:spcPct val="100000"/>
              </a:lnSpc>
              <a:spcBef>
                <a:spcPts val="100"/>
              </a:spcBef>
            </a:pPr>
            <a:r>
              <a:rPr lang="uk-UA" dirty="0" smtClean="0">
                <a:solidFill>
                  <a:srgbClr val="FF0000"/>
                </a:solidFill>
                <a:latin typeface="Times New Roman" pitchFamily="18" charset="0"/>
                <a:cs typeface="Times New Roman" pitchFamily="18" charset="0"/>
              </a:rPr>
              <a:t>Діяльність управління муніципального розвитку</a:t>
            </a:r>
            <a:endParaRPr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550" y="177800"/>
            <a:ext cx="7129780" cy="923330"/>
          </a:xfrm>
        </p:spPr>
        <p:txBody>
          <a:bodyPr/>
          <a:lstStyle/>
          <a:p>
            <a:pPr algn="ctr"/>
            <a:r>
              <a:rPr lang="uk-UA" dirty="0" smtClean="0">
                <a:latin typeface="Times New Roman" pitchFamily="18" charset="0"/>
                <a:cs typeface="Times New Roman" pitchFamily="18" charset="0"/>
              </a:rPr>
              <a:t>З 10.02.2020 по 25.02.2021 проведено Зимову школу молодого ОСББ- </a:t>
            </a:r>
            <a:r>
              <a:rPr lang="uk-UA" dirty="0" err="1" smtClean="0">
                <a:latin typeface="Times New Roman" pitchFamily="18" charset="0"/>
                <a:cs typeface="Times New Roman" pitchFamily="18" charset="0"/>
              </a:rPr>
              <a:t>онлайн</a:t>
            </a:r>
            <a:r>
              <a:rPr lang="uk-UA" dirty="0" smtClean="0">
                <a:latin typeface="Times New Roman" pitchFamily="18" charset="0"/>
                <a:cs typeface="Times New Roman" pitchFamily="18" charset="0"/>
              </a:rPr>
              <a:t>  навчання  основам успішного управління багатоквартирним будинком</a:t>
            </a:r>
            <a:endParaRPr lang="uk-UA" sz="1800" dirty="0">
              <a:solidFill>
                <a:schemeClr val="tx1"/>
              </a:solidFill>
              <a:latin typeface="Times New Roman" pitchFamily="18" charset="0"/>
              <a:cs typeface="Times New Roman" pitchFamily="18" charset="0"/>
            </a:endParaRPr>
          </a:p>
        </p:txBody>
      </p:sp>
      <p:sp>
        <p:nvSpPr>
          <p:cNvPr id="3" name="Текст 2"/>
          <p:cNvSpPr>
            <a:spLocks noGrp="1"/>
          </p:cNvSpPr>
          <p:nvPr>
            <p:ph type="body" idx="1"/>
          </p:nvPr>
        </p:nvSpPr>
        <p:spPr>
          <a:xfrm>
            <a:off x="438150" y="1092200"/>
            <a:ext cx="7086600" cy="3939540"/>
          </a:xfrm>
        </p:spPr>
        <p:txBody>
          <a:bodyPr/>
          <a:lstStyle/>
          <a:p>
            <a:r>
              <a:rPr lang="uk-UA" sz="1200" b="1" dirty="0" smtClean="0">
                <a:solidFill>
                  <a:schemeClr val="tx1"/>
                </a:solidFill>
                <a:latin typeface="Times New Roman" pitchFamily="18" charset="0"/>
                <a:cs typeface="Times New Roman" pitchFamily="18" charset="0"/>
              </a:rPr>
              <a:t>10.02.2021  - «Поточна діяльність ОСББ. Комунікації в ОСББ»</a:t>
            </a:r>
          </a:p>
          <a:p>
            <a:r>
              <a:rPr lang="uk-UA" sz="1200" dirty="0" smtClean="0">
                <a:solidFill>
                  <a:schemeClr val="tx2">
                    <a:lumMod val="75000"/>
                  </a:schemeClr>
                </a:solidFill>
                <a:latin typeface="Times New Roman" pitchFamily="18" charset="0"/>
                <a:cs typeface="Times New Roman" pitchFamily="18" charset="0"/>
              </a:rPr>
              <a:t>1. Право власності у багатоквартирному будинку: хто і за що платить?</a:t>
            </a:r>
          </a:p>
          <a:p>
            <a:r>
              <a:rPr lang="uk-UA" sz="1200" dirty="0" smtClean="0">
                <a:solidFill>
                  <a:schemeClr val="tx2">
                    <a:lumMod val="75000"/>
                  </a:schemeClr>
                </a:solidFill>
                <a:latin typeface="Times New Roman" pitchFamily="18" charset="0"/>
                <a:cs typeface="Times New Roman" pitchFamily="18" charset="0"/>
              </a:rPr>
              <a:t>2. Відносини із співвласниками, документація ОСББ, прощання з </a:t>
            </a:r>
            <a:r>
              <a:rPr lang="uk-UA" sz="1200" dirty="0" err="1" smtClean="0">
                <a:solidFill>
                  <a:schemeClr val="tx2">
                    <a:lumMod val="75000"/>
                  </a:schemeClr>
                </a:solidFill>
                <a:latin typeface="Times New Roman" pitchFamily="18" charset="0"/>
                <a:cs typeface="Times New Roman" pitchFamily="18" charset="0"/>
              </a:rPr>
              <a:t>ЖЕКом</a:t>
            </a:r>
            <a:endParaRPr lang="uk-UA" sz="1200" dirty="0" smtClean="0">
              <a:solidFill>
                <a:schemeClr val="tx2">
                  <a:lumMod val="75000"/>
                </a:schemeClr>
              </a:solidFill>
              <a:latin typeface="Times New Roman" pitchFamily="18" charset="0"/>
              <a:cs typeface="Times New Roman" pitchFamily="18" charset="0"/>
            </a:endParaRPr>
          </a:p>
          <a:p>
            <a:r>
              <a:rPr lang="uk-UA" sz="1200" dirty="0" smtClean="0">
                <a:solidFill>
                  <a:schemeClr val="tx2">
                    <a:lumMod val="75000"/>
                  </a:schemeClr>
                </a:solidFill>
                <a:latin typeface="Times New Roman" pitchFamily="18" charset="0"/>
                <a:cs typeface="Times New Roman" pitchFamily="18" charset="0"/>
              </a:rPr>
              <a:t>3. Доходи і витрати ОСББ. Формування кошторису.</a:t>
            </a:r>
          </a:p>
          <a:p>
            <a:r>
              <a:rPr lang="uk-UA" sz="1200" dirty="0" smtClean="0">
                <a:solidFill>
                  <a:schemeClr val="tx2">
                    <a:lumMod val="75000"/>
                  </a:schemeClr>
                </a:solidFill>
                <a:latin typeface="Times New Roman" pitchFamily="18" charset="0"/>
                <a:cs typeface="Times New Roman" pitchFamily="18" charset="0"/>
              </a:rPr>
              <a:t>4. Секрети успішної комунікації із співвласниками.</a:t>
            </a:r>
          </a:p>
          <a:p>
            <a:r>
              <a:rPr lang="uk-UA" sz="1200" dirty="0" smtClean="0">
                <a:solidFill>
                  <a:schemeClr val="tx2">
                    <a:lumMod val="75000"/>
                  </a:schemeClr>
                </a:solidFill>
                <a:latin typeface="Times New Roman" pitchFamily="18" charset="0"/>
                <a:cs typeface="Times New Roman" pitchFamily="18" charset="0"/>
              </a:rPr>
              <a:t>5. Типи співвласників у будинку і методи роботи з ними.</a:t>
            </a:r>
          </a:p>
          <a:p>
            <a:r>
              <a:rPr lang="uk-UA" sz="1200" dirty="0" smtClean="0">
                <a:solidFill>
                  <a:schemeClr val="tx2">
                    <a:lumMod val="75000"/>
                  </a:schemeClr>
                </a:solidFill>
                <a:latin typeface="Times New Roman" pitchFamily="18" charset="0"/>
                <a:cs typeface="Times New Roman" pitchFamily="18" charset="0"/>
              </a:rPr>
              <a:t>6. Правила вирішення конфліктів.</a:t>
            </a:r>
          </a:p>
          <a:p>
            <a:pPr marL="342900" indent="-342900"/>
            <a:r>
              <a:rPr lang="uk-UA" sz="1200" b="1" dirty="0" smtClean="0">
                <a:solidFill>
                  <a:schemeClr val="tx1"/>
                </a:solidFill>
                <a:latin typeface="Times New Roman" pitchFamily="18" charset="0"/>
                <a:cs typeface="Times New Roman" pitchFamily="18" charset="0"/>
              </a:rPr>
              <a:t>17.02.2021 – «ОСББ на ринку комунальних послуг, основні види договорів в ОСББ»</a:t>
            </a:r>
          </a:p>
          <a:p>
            <a:r>
              <a:rPr lang="uk-UA" sz="1200" dirty="0" smtClean="0">
                <a:solidFill>
                  <a:schemeClr val="tx2">
                    <a:lumMod val="75000"/>
                  </a:schemeClr>
                </a:solidFill>
                <a:latin typeface="Times New Roman" pitchFamily="18" charset="0"/>
                <a:cs typeface="Times New Roman" pitchFamily="18" charset="0"/>
              </a:rPr>
              <a:t>1. Місце і роль ОСББ на ринку комунальних послуг.</a:t>
            </a:r>
          </a:p>
          <a:p>
            <a:r>
              <a:rPr lang="uk-UA" sz="1200" dirty="0" smtClean="0">
                <a:solidFill>
                  <a:schemeClr val="tx2">
                    <a:lumMod val="75000"/>
                  </a:schemeClr>
                </a:solidFill>
                <a:latin typeface="Times New Roman" pitchFamily="18" charset="0"/>
                <a:cs typeface="Times New Roman" pitchFamily="18" charset="0"/>
              </a:rPr>
              <a:t>2. Моделі договірних відносин у багатоквартирному будинку.</a:t>
            </a:r>
          </a:p>
          <a:p>
            <a:r>
              <a:rPr lang="uk-UA" sz="1200" dirty="0" smtClean="0">
                <a:solidFill>
                  <a:schemeClr val="tx2">
                    <a:lumMod val="75000"/>
                  </a:schemeClr>
                </a:solidFill>
                <a:latin typeface="Times New Roman" pitchFamily="18" charset="0"/>
                <a:cs typeface="Times New Roman" pitchFamily="18" charset="0"/>
              </a:rPr>
              <a:t>3. Основні види договорів в ОСББ та їх істотні умови.</a:t>
            </a:r>
          </a:p>
          <a:p>
            <a:r>
              <a:rPr lang="uk-UA" sz="1200" dirty="0" smtClean="0">
                <a:solidFill>
                  <a:schemeClr val="tx2">
                    <a:lumMod val="75000"/>
                  </a:schemeClr>
                </a:solidFill>
                <a:latin typeface="Times New Roman" pitchFamily="18" charset="0"/>
                <a:cs typeface="Times New Roman" pitchFamily="18" charset="0"/>
              </a:rPr>
              <a:t>4. Договір з управителем.</a:t>
            </a:r>
          </a:p>
          <a:p>
            <a:r>
              <a:rPr lang="uk-UA" sz="1200" dirty="0" smtClean="0">
                <a:solidFill>
                  <a:schemeClr val="tx2">
                    <a:lumMod val="75000"/>
                  </a:schemeClr>
                </a:solidFill>
                <a:latin typeface="Times New Roman" pitchFamily="18" charset="0"/>
                <a:cs typeface="Times New Roman" pitchFamily="18" charset="0"/>
              </a:rPr>
              <a:t>5. Порівняння трудового договору та договору ЦПХ .</a:t>
            </a:r>
          </a:p>
          <a:p>
            <a:r>
              <a:rPr lang="uk-UA" sz="1200" b="1" dirty="0" smtClean="0">
                <a:solidFill>
                  <a:schemeClr val="tx1"/>
                </a:solidFill>
                <a:latin typeface="Times New Roman" pitchFamily="18" charset="0"/>
                <a:cs typeface="Times New Roman" pitchFamily="18" charset="0"/>
              </a:rPr>
              <a:t>24.02.2021  - «Фінансова дисципліна в ОСББ. Регламент будинку»</a:t>
            </a:r>
            <a:endParaRPr lang="uk-UA" sz="1200" dirty="0" smtClean="0">
              <a:solidFill>
                <a:schemeClr val="tx1"/>
              </a:solidFill>
              <a:latin typeface="Times New Roman" pitchFamily="18" charset="0"/>
              <a:cs typeface="Times New Roman" pitchFamily="18" charset="0"/>
            </a:endParaRPr>
          </a:p>
          <a:p>
            <a:r>
              <a:rPr lang="uk-UA" sz="1200" dirty="0" smtClean="0">
                <a:solidFill>
                  <a:schemeClr val="tx2">
                    <a:lumMod val="75000"/>
                  </a:schemeClr>
                </a:solidFill>
                <a:latin typeface="Times New Roman" pitchFamily="18" charset="0"/>
                <a:cs typeface="Times New Roman" pitchFamily="18" charset="0"/>
              </a:rPr>
              <a:t>1. Передумови створення фінансової дисципліни: затверджуємо кошторис Загальними зборами без помилок</a:t>
            </a:r>
          </a:p>
          <a:p>
            <a:r>
              <a:rPr lang="uk-UA" sz="1200" dirty="0" smtClean="0">
                <a:solidFill>
                  <a:schemeClr val="tx2">
                    <a:lumMod val="75000"/>
                  </a:schemeClr>
                </a:solidFill>
                <a:latin typeface="Times New Roman" pitchFamily="18" charset="0"/>
                <a:cs typeface="Times New Roman" pitchFamily="18" charset="0"/>
              </a:rPr>
              <a:t>2. М’які та тверді методи роботи з боржниками.</a:t>
            </a:r>
          </a:p>
          <a:p>
            <a:r>
              <a:rPr lang="uk-UA" sz="1200" dirty="0" smtClean="0">
                <a:solidFill>
                  <a:schemeClr val="tx2">
                    <a:lumMod val="75000"/>
                  </a:schemeClr>
                </a:solidFill>
                <a:latin typeface="Times New Roman" pitchFamily="18" charset="0"/>
                <a:cs typeface="Times New Roman" pitchFamily="18" charset="0"/>
              </a:rPr>
              <a:t>3. Регламент будинку як дієвий інструмент побудови добросусідських відносин.</a:t>
            </a:r>
          </a:p>
          <a:p>
            <a:r>
              <a:rPr lang="uk-UA" sz="1200" b="1" dirty="0" smtClean="0">
                <a:solidFill>
                  <a:schemeClr val="tx1"/>
                </a:solidFill>
                <a:latin typeface="Times New Roman" pitchFamily="18" charset="0"/>
                <a:cs typeface="Times New Roman" pitchFamily="18" charset="0"/>
              </a:rPr>
              <a:t>25.02.2021 -  «Підсумкова призова вікторина «Абетка ОСББ»</a:t>
            </a:r>
            <a:endParaRPr lang="uk-UA" sz="1200" dirty="0" smtClean="0">
              <a:solidFill>
                <a:schemeClr val="tx1"/>
              </a:solidFill>
              <a:latin typeface="Times New Roman" pitchFamily="18" charset="0"/>
              <a:cs typeface="Times New Roman" pitchFamily="18" charset="0"/>
            </a:endParaRPr>
          </a:p>
          <a:p>
            <a:r>
              <a:rPr lang="uk-UA" sz="1200" dirty="0" smtClean="0">
                <a:solidFill>
                  <a:schemeClr val="tx2">
                    <a:lumMod val="75000"/>
                  </a:schemeClr>
                </a:solidFill>
                <a:latin typeface="Times New Roman" pitchFamily="18" charset="0"/>
                <a:cs typeface="Times New Roman" pitchFamily="18" charset="0"/>
              </a:rPr>
              <a:t>За результатами навчання всі учасники отримали сертифікати </a:t>
            </a:r>
            <a:r>
              <a:rPr lang="uk-UA" sz="1200" dirty="0" err="1" smtClean="0">
                <a:solidFill>
                  <a:schemeClr val="tx2">
                    <a:lumMod val="75000"/>
                  </a:schemeClr>
                </a:solidFill>
                <a:latin typeface="Times New Roman" pitchFamily="18" charset="0"/>
                <a:cs typeface="Times New Roman" pitchFamily="18" charset="0"/>
              </a:rPr>
              <a:t>проєкту</a:t>
            </a:r>
            <a:r>
              <a:rPr lang="uk-UA" sz="1200" dirty="0" smtClean="0">
                <a:solidFill>
                  <a:schemeClr val="tx2">
                    <a:lumMod val="75000"/>
                  </a:schemeClr>
                </a:solidFill>
                <a:latin typeface="Times New Roman" pitchFamily="18" charset="0"/>
                <a:cs typeface="Times New Roman" pitchFamily="18" charset="0"/>
              </a:rPr>
              <a:t> ЄС/ПРООН </a:t>
            </a:r>
            <a:r>
              <a:rPr lang="uk-UA" sz="1200" dirty="0" err="1" smtClean="0">
                <a:solidFill>
                  <a:schemeClr val="tx2">
                    <a:lumMod val="75000"/>
                  </a:schemeClr>
                </a:solidFill>
                <a:latin typeface="Times New Roman" pitchFamily="18" charset="0"/>
                <a:cs typeface="Times New Roman" pitchFamily="18" charset="0"/>
              </a:rPr>
              <a:t>“Houses”</a:t>
            </a:r>
            <a:endParaRPr lang="uk-UA" sz="1200" dirty="0" smtClean="0">
              <a:solidFill>
                <a:schemeClr val="tx2">
                  <a:lumMod val="75000"/>
                </a:schemeClr>
              </a:solidFill>
              <a:latin typeface="Times New Roman" pitchFamily="18" charset="0"/>
              <a:cs typeface="Times New Roman" pitchFamily="18" charset="0"/>
            </a:endParaRPr>
          </a:p>
          <a:p>
            <a:endParaRPr lang="ru-RU" b="1" dirty="0" smtClean="0">
              <a:solidFill>
                <a:schemeClr val="tx1"/>
              </a:solidFill>
            </a:endParaRPr>
          </a:p>
          <a:p>
            <a:endParaRPr lang="uk-UA" dirty="0">
              <a:solidFill>
                <a:schemeClr val="tx1"/>
              </a:solidFill>
              <a:latin typeface="Times New Roman" pitchFamily="18" charset="0"/>
              <a:cs typeface="Times New Roman" pitchFamily="18" charset="0"/>
            </a:endParaRPr>
          </a:p>
        </p:txBody>
      </p:sp>
      <p:pic>
        <p:nvPicPr>
          <p:cNvPr id="164" name="Рисунок 163"/>
          <p:cNvPicPr/>
          <p:nvPr/>
        </p:nvPicPr>
        <p:blipFill>
          <a:blip r:embed="rId2" cstate="print"/>
          <a:srcRect l="28220" t="76710" r="15660" b="14744"/>
          <a:stretch>
            <a:fillRect/>
          </a:stretch>
        </p:blipFill>
        <p:spPr bwMode="auto">
          <a:xfrm>
            <a:off x="0" y="5207000"/>
            <a:ext cx="7734300" cy="635000"/>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50" y="177800"/>
            <a:ext cx="7129780" cy="307777"/>
          </a:xfrm>
        </p:spPr>
        <p:txBody>
          <a:bodyPr/>
          <a:lstStyle/>
          <a:p>
            <a:pPr algn="ctr"/>
            <a:r>
              <a:rPr lang="uk-UA" dirty="0" smtClean="0">
                <a:solidFill>
                  <a:srgbClr val="FF0000"/>
                </a:solidFill>
                <a:latin typeface="Times New Roman" pitchFamily="18" charset="0"/>
                <a:cs typeface="Times New Roman" pitchFamily="18" charset="0"/>
              </a:rPr>
              <a:t>Участь ОСББ в акції </a:t>
            </a:r>
            <a:r>
              <a:rPr lang="uk-UA" dirty="0" err="1" smtClean="0">
                <a:solidFill>
                  <a:srgbClr val="FF0000"/>
                </a:solidFill>
                <a:latin typeface="Times New Roman" pitchFamily="18" charset="0"/>
                <a:cs typeface="Times New Roman" pitchFamily="18" charset="0"/>
              </a:rPr>
              <a:t>“Дереводень”</a:t>
            </a:r>
            <a:endParaRPr lang="ru-RU" dirty="0">
              <a:solidFill>
                <a:srgbClr val="FF0000"/>
              </a:solidFill>
              <a:latin typeface="Times New Roman" pitchFamily="18" charset="0"/>
              <a:cs typeface="Times New Roman" pitchFamily="18" charset="0"/>
            </a:endParaRPr>
          </a:p>
        </p:txBody>
      </p:sp>
      <p:sp>
        <p:nvSpPr>
          <p:cNvPr id="3" name="Текст 2"/>
          <p:cNvSpPr>
            <a:spLocks noGrp="1"/>
          </p:cNvSpPr>
          <p:nvPr>
            <p:ph type="body" idx="1"/>
          </p:nvPr>
        </p:nvSpPr>
        <p:spPr>
          <a:xfrm>
            <a:off x="133350" y="3759200"/>
            <a:ext cx="7524750" cy="646331"/>
          </a:xfrm>
        </p:spPr>
        <p:txBody>
          <a:bodyPr/>
          <a:lstStyle/>
          <a:p>
            <a:r>
              <a:rPr lang="uk-UA" dirty="0" smtClean="0">
                <a:solidFill>
                  <a:schemeClr val="tx1"/>
                </a:solidFill>
                <a:latin typeface="Times New Roman" pitchFamily="18" charset="0"/>
                <a:cs typeface="Times New Roman" pitchFamily="18" charset="0"/>
              </a:rPr>
              <a:t> </a:t>
            </a:r>
            <a:r>
              <a:rPr lang="uk-UA" dirty="0" smtClean="0">
                <a:solidFill>
                  <a:schemeClr val="tx2">
                    <a:lumMod val="75000"/>
                  </a:schemeClr>
                </a:solidFill>
                <a:latin typeface="Times New Roman" pitchFamily="18" charset="0"/>
                <a:cs typeface="Times New Roman" pitchFamily="18" charset="0"/>
              </a:rPr>
              <a:t>До екологічної  акції «</a:t>
            </a:r>
            <a:r>
              <a:rPr lang="uk-UA" dirty="0" err="1" smtClean="0">
                <a:solidFill>
                  <a:schemeClr val="tx2">
                    <a:lumMod val="75000"/>
                  </a:schemeClr>
                </a:solidFill>
                <a:latin typeface="Times New Roman" pitchFamily="18" charset="0"/>
                <a:cs typeface="Times New Roman" pitchFamily="18" charset="0"/>
              </a:rPr>
              <a:t>Дереводень</a:t>
            </a:r>
            <a:r>
              <a:rPr lang="uk-UA" dirty="0" smtClean="0">
                <a:solidFill>
                  <a:schemeClr val="tx2">
                    <a:lumMod val="75000"/>
                  </a:schemeClr>
                </a:solidFill>
                <a:latin typeface="Times New Roman" pitchFamily="18" charset="0"/>
                <a:cs typeface="Times New Roman" pitchFamily="18" charset="0"/>
              </a:rPr>
              <a:t>» долучилися ОСББ м. Житомира. Всі охочі та  небайдужі ОСББ активно взяли участь і завдяки їм, було охоплено все місто. Десятки нових насаджень прикрашають прибудинкові території ОСББ</a:t>
            </a:r>
            <a:endParaRPr lang="uk-UA" dirty="0">
              <a:solidFill>
                <a:schemeClr val="tx2">
                  <a:lumMod val="75000"/>
                </a:schemeClr>
              </a:solidFill>
              <a:latin typeface="Times New Roman" pitchFamily="18" charset="0"/>
              <a:cs typeface="Times New Roman" pitchFamily="18" charset="0"/>
            </a:endParaRPr>
          </a:p>
        </p:txBody>
      </p:sp>
      <p:pic>
        <p:nvPicPr>
          <p:cNvPr id="8" name="Рисунок 7"/>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9218" name="Picture 2" descr="https://zt-rada.gov.ua/files/upload/sitephotos/img1618296346_2.jpg"/>
          <p:cNvPicPr>
            <a:picLocks noChangeAspect="1" noChangeArrowheads="1"/>
          </p:cNvPicPr>
          <p:nvPr/>
        </p:nvPicPr>
        <p:blipFill>
          <a:blip r:embed="rId3" cstate="print"/>
          <a:srcRect/>
          <a:stretch>
            <a:fillRect/>
          </a:stretch>
        </p:blipFill>
        <p:spPr bwMode="auto">
          <a:xfrm flipH="1">
            <a:off x="361950" y="787400"/>
            <a:ext cx="1492948" cy="2590800"/>
          </a:xfrm>
          <a:prstGeom prst="rect">
            <a:avLst/>
          </a:prstGeom>
          <a:noFill/>
        </p:spPr>
      </p:pic>
      <p:pic>
        <p:nvPicPr>
          <p:cNvPr id="9220" name="Picture 4" descr="https://zt-rada.gov.ua/files/upload/sitephotos/img1618296346_3.jpg"/>
          <p:cNvPicPr>
            <a:picLocks noChangeAspect="1" noChangeArrowheads="1"/>
          </p:cNvPicPr>
          <p:nvPr/>
        </p:nvPicPr>
        <p:blipFill>
          <a:blip r:embed="rId4" cstate="print"/>
          <a:srcRect/>
          <a:stretch>
            <a:fillRect/>
          </a:stretch>
        </p:blipFill>
        <p:spPr bwMode="auto">
          <a:xfrm>
            <a:off x="1885950" y="787400"/>
            <a:ext cx="1943100" cy="2590800"/>
          </a:xfrm>
          <a:prstGeom prst="rect">
            <a:avLst/>
          </a:prstGeom>
          <a:noFill/>
        </p:spPr>
      </p:pic>
      <p:pic>
        <p:nvPicPr>
          <p:cNvPr id="4" name="Picture 2" descr="undefined"/>
          <p:cNvPicPr>
            <a:picLocks noChangeAspect="1" noChangeArrowheads="1"/>
          </p:cNvPicPr>
          <p:nvPr/>
        </p:nvPicPr>
        <p:blipFill>
          <a:blip r:embed="rId5" cstate="print"/>
          <a:srcRect/>
          <a:stretch>
            <a:fillRect/>
          </a:stretch>
        </p:blipFill>
        <p:spPr bwMode="auto">
          <a:xfrm>
            <a:off x="3867150" y="787400"/>
            <a:ext cx="1905390" cy="2590800"/>
          </a:xfrm>
          <a:prstGeom prst="rect">
            <a:avLst/>
          </a:prstGeom>
          <a:noFill/>
        </p:spPr>
      </p:pic>
      <p:pic>
        <p:nvPicPr>
          <p:cNvPr id="5" name="Picture 4" descr="undefined"/>
          <p:cNvPicPr>
            <a:picLocks noChangeAspect="1" noChangeArrowheads="1"/>
          </p:cNvPicPr>
          <p:nvPr/>
        </p:nvPicPr>
        <p:blipFill>
          <a:blip r:embed="rId6" cstate="print"/>
          <a:srcRect/>
          <a:stretch>
            <a:fillRect/>
          </a:stretch>
        </p:blipFill>
        <p:spPr bwMode="auto">
          <a:xfrm>
            <a:off x="5772150" y="787400"/>
            <a:ext cx="1828800" cy="259080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177800"/>
            <a:ext cx="7129780" cy="1969770"/>
          </a:xfrm>
        </p:spPr>
        <p:txBody>
          <a:bodyPr/>
          <a:lstStyle/>
          <a:p>
            <a:pPr algn="just"/>
            <a:r>
              <a:rPr lang="uk-UA" sz="1900" b="0" dirty="0" smtClean="0">
                <a:solidFill>
                  <a:srgbClr val="FF0000"/>
                </a:solidFill>
                <a:latin typeface="Times New Roman" pitchFamily="18" charset="0"/>
                <a:cs typeface="Times New Roman" pitchFamily="18" charset="0"/>
              </a:rPr>
              <a:t>Обмін успішним досвідом створення та функціонування ОСББ м. Житомира</a:t>
            </a:r>
            <a:r>
              <a:rPr lang="ru-RU" b="0" dirty="0" smtClean="0"/>
              <a:t/>
            </a:r>
            <a:br>
              <a:rPr lang="ru-RU" b="0" dirty="0" smtClean="0"/>
            </a:br>
            <a:r>
              <a:rPr lang="ru-RU" sz="1800" dirty="0" smtClean="0">
                <a:solidFill>
                  <a:schemeClr val="accent3">
                    <a:lumMod val="50000"/>
                  </a:schemeClr>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Д</a:t>
            </a:r>
            <a:r>
              <a:rPr lang="uk-UA" sz="1800" b="0" dirty="0" err="1" smtClean="0">
                <a:solidFill>
                  <a:schemeClr val="tx1"/>
                </a:solidFill>
                <a:latin typeface="Times New Roman" pitchFamily="18" charset="0"/>
                <a:cs typeface="Times New Roman" pitchFamily="18" charset="0"/>
              </a:rPr>
              <a:t>елегація</a:t>
            </a:r>
            <a:r>
              <a:rPr lang="uk-UA" sz="1800" b="0" dirty="0" smtClean="0">
                <a:solidFill>
                  <a:schemeClr val="tx1"/>
                </a:solidFill>
                <a:latin typeface="Times New Roman" pitchFamily="18" charset="0"/>
                <a:cs typeface="Times New Roman" pitchFamily="18" charset="0"/>
              </a:rPr>
              <a:t> з Чорноморська  у ході дводенного робочого візиту знайомилася  з успішним досвідом створення та функціонування ОСББ в місті, зокрема впровадженням реалізації </a:t>
            </a:r>
            <a:r>
              <a:rPr lang="uk-UA" sz="1800" b="0" dirty="0" err="1" smtClean="0">
                <a:solidFill>
                  <a:schemeClr val="tx1"/>
                </a:solidFill>
                <a:latin typeface="Times New Roman" pitchFamily="18" charset="0"/>
                <a:cs typeface="Times New Roman" pitchFamily="18" charset="0"/>
              </a:rPr>
              <a:t>енергоефективного</a:t>
            </a:r>
            <a:r>
              <a:rPr lang="uk-UA" sz="1800" b="0" dirty="0" smtClean="0">
                <a:solidFill>
                  <a:schemeClr val="tx1"/>
                </a:solidFill>
                <a:latin typeface="Times New Roman" pitchFamily="18" charset="0"/>
                <a:cs typeface="Times New Roman" pitchFamily="18" charset="0"/>
              </a:rPr>
              <a:t> </a:t>
            </a:r>
            <a:r>
              <a:rPr lang="uk-UA" sz="1800" b="0" dirty="0" err="1" smtClean="0">
                <a:solidFill>
                  <a:schemeClr val="tx1"/>
                </a:solidFill>
                <a:latin typeface="Times New Roman" pitchFamily="18" charset="0"/>
                <a:cs typeface="Times New Roman" pitchFamily="18" charset="0"/>
              </a:rPr>
              <a:t>проєкту</a:t>
            </a:r>
            <a:r>
              <a:rPr lang="uk-UA" sz="1800" b="0" dirty="0" smtClean="0">
                <a:solidFill>
                  <a:schemeClr val="tx1"/>
                </a:solidFill>
                <a:latin typeface="Times New Roman" pitchFamily="18" charset="0"/>
                <a:cs typeface="Times New Roman" pitchFamily="18" charset="0"/>
              </a:rPr>
              <a:t> ОСББ «</a:t>
            </a:r>
            <a:r>
              <a:rPr lang="uk-UA" sz="1800" b="0" dirty="0" err="1" smtClean="0">
                <a:solidFill>
                  <a:schemeClr val="tx1"/>
                </a:solidFill>
                <a:latin typeface="Times New Roman" pitchFamily="18" charset="0"/>
                <a:cs typeface="Times New Roman" pitchFamily="18" charset="0"/>
              </a:rPr>
              <a:t>Автоном</a:t>
            </a:r>
            <a:r>
              <a:rPr lang="uk-UA" sz="1800" b="0" dirty="0" smtClean="0">
                <a:solidFill>
                  <a:schemeClr val="tx1"/>
                </a:solidFill>
                <a:latin typeface="Times New Roman" pitchFamily="18" charset="0"/>
                <a:cs typeface="Times New Roman" pitchFamily="18" charset="0"/>
              </a:rPr>
              <a:t>-69», першого у Житомирі, яке подало заявку до Фонду </a:t>
            </a:r>
            <a:r>
              <a:rPr lang="uk-UA" sz="1800" b="0" dirty="0" err="1" smtClean="0">
                <a:solidFill>
                  <a:schemeClr val="tx1"/>
                </a:solidFill>
                <a:latin typeface="Times New Roman" pitchFamily="18" charset="0"/>
                <a:cs typeface="Times New Roman" pitchFamily="18" charset="0"/>
              </a:rPr>
              <a:t>Енергоефективності</a:t>
            </a:r>
            <a:r>
              <a:rPr lang="uk-UA" sz="1800" b="0" dirty="0" smtClean="0">
                <a:solidFill>
                  <a:schemeClr val="tx1"/>
                </a:solidFill>
                <a:latin typeface="Times New Roman" pitchFamily="18" charset="0"/>
                <a:cs typeface="Times New Roman" pitchFamily="18" charset="0"/>
              </a:rPr>
              <a:t> за  програмою «</a:t>
            </a:r>
            <a:r>
              <a:rPr lang="uk-UA" sz="1800" b="0" dirty="0" err="1" smtClean="0">
                <a:solidFill>
                  <a:schemeClr val="tx1"/>
                </a:solidFill>
                <a:latin typeface="Times New Roman" pitchFamily="18" charset="0"/>
                <a:cs typeface="Times New Roman" pitchFamily="18" charset="0"/>
              </a:rPr>
              <a:t>Енергодім</a:t>
            </a:r>
            <a:r>
              <a:rPr lang="uk-UA" sz="1800" b="0" dirty="0" smtClean="0">
                <a:solidFill>
                  <a:schemeClr val="tx1"/>
                </a:solidFill>
                <a:latin typeface="Times New Roman" pitchFamily="18" charset="0"/>
                <a:cs typeface="Times New Roman" pitchFamily="18" charset="0"/>
              </a:rPr>
              <a:t>». </a:t>
            </a:r>
            <a:r>
              <a:rPr lang="ru-RU" sz="1800" b="0" dirty="0" smtClean="0">
                <a:solidFill>
                  <a:schemeClr val="tx1"/>
                </a:solidFill>
                <a:latin typeface="Times New Roman" pitchFamily="18" charset="0"/>
                <a:cs typeface="Times New Roman" pitchFamily="18" charset="0"/>
              </a:rPr>
              <a:t> </a:t>
            </a:r>
            <a:endParaRPr lang="ru-RU" sz="1700" dirty="0">
              <a:solidFill>
                <a:schemeClr val="tx1"/>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8194" name="Picture 2" descr="undefined"/>
          <p:cNvPicPr>
            <a:picLocks noChangeAspect="1" noChangeArrowheads="1"/>
          </p:cNvPicPr>
          <p:nvPr/>
        </p:nvPicPr>
        <p:blipFill>
          <a:blip r:embed="rId3" cstate="print"/>
          <a:srcRect/>
          <a:stretch>
            <a:fillRect/>
          </a:stretch>
        </p:blipFill>
        <p:spPr bwMode="auto">
          <a:xfrm>
            <a:off x="3867150" y="2616199"/>
            <a:ext cx="2971800" cy="2361953"/>
          </a:xfrm>
          <a:prstGeom prst="rect">
            <a:avLst/>
          </a:prstGeom>
          <a:noFill/>
        </p:spPr>
      </p:pic>
      <p:pic>
        <p:nvPicPr>
          <p:cNvPr id="3" name="Picture 2" descr="Досягненнями Житомира зацікавилося місто Чорноморськ"/>
          <p:cNvPicPr>
            <a:picLocks noChangeAspect="1" noChangeArrowheads="1"/>
          </p:cNvPicPr>
          <p:nvPr/>
        </p:nvPicPr>
        <p:blipFill>
          <a:blip r:embed="rId4" cstate="print"/>
          <a:srcRect/>
          <a:stretch>
            <a:fillRect/>
          </a:stretch>
        </p:blipFill>
        <p:spPr bwMode="auto">
          <a:xfrm>
            <a:off x="133350" y="2616200"/>
            <a:ext cx="3541570" cy="236220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434" y="381000"/>
            <a:ext cx="7129780" cy="615553"/>
          </a:xfrm>
        </p:spPr>
        <p:txBody>
          <a:bodyPr/>
          <a:lstStyle/>
          <a:p>
            <a:pPr algn="ctr"/>
            <a:r>
              <a:rPr lang="uk-UA" dirty="0" smtClean="0">
                <a:solidFill>
                  <a:srgbClr val="FF0000"/>
                </a:solidFill>
                <a:latin typeface="Times New Roman" pitchFamily="18" charset="0"/>
                <a:cs typeface="Times New Roman" pitchFamily="18" charset="0"/>
              </a:rPr>
              <a:t>15 липня 2021 </a:t>
            </a:r>
            <a:r>
              <a:rPr lang="uk-UA" b="0" dirty="0" smtClean="0">
                <a:solidFill>
                  <a:srgbClr val="FF0000"/>
                </a:solidFill>
                <a:latin typeface="Times New Roman" pitchFamily="18" charset="0"/>
                <a:cs typeface="Times New Roman" pitchFamily="18" charset="0"/>
              </a:rPr>
              <a:t>відбувся семінар для ОСББ «Як уникнути нещасних випадків при користуванні газом».</a:t>
            </a:r>
            <a:endParaRPr lang="uk-UA" dirty="0">
              <a:solidFill>
                <a:srgbClr val="FF0000"/>
              </a:solidFill>
              <a:latin typeface="Times New Roman" pitchFamily="18" charset="0"/>
              <a:cs typeface="Times New Roman" pitchFamily="18" charset="0"/>
            </a:endParaRPr>
          </a:p>
        </p:txBody>
      </p:sp>
      <p:sp>
        <p:nvSpPr>
          <p:cNvPr id="3" name="Текст 2"/>
          <p:cNvSpPr>
            <a:spLocks noGrp="1"/>
          </p:cNvSpPr>
          <p:nvPr>
            <p:ph type="body" idx="1"/>
          </p:nvPr>
        </p:nvSpPr>
        <p:spPr>
          <a:xfrm>
            <a:off x="209550" y="3530600"/>
            <a:ext cx="7375832" cy="1508105"/>
          </a:xfrm>
        </p:spPr>
        <p:txBody>
          <a:bodyPr/>
          <a:lstStyle/>
          <a:p>
            <a:r>
              <a:rPr lang="uk-UA" dirty="0" smtClean="0">
                <a:solidFill>
                  <a:schemeClr val="tx1"/>
                </a:solidFill>
                <a:latin typeface="Times New Roman" pitchFamily="18" charset="0"/>
                <a:cs typeface="Times New Roman" pitchFamily="18" charset="0"/>
              </a:rPr>
              <a:t>Для запобігання нещасних випадків, пов’язаних з порушеннями правил експлуатації газового обладнання,  у міській раді спільно з управлінням </a:t>
            </a:r>
            <a:r>
              <a:rPr lang="uk-UA" dirty="0" err="1" smtClean="0">
                <a:solidFill>
                  <a:schemeClr val="tx1"/>
                </a:solidFill>
                <a:latin typeface="Times New Roman" pitchFamily="18" charset="0"/>
                <a:cs typeface="Times New Roman" pitchFamily="18" charset="0"/>
              </a:rPr>
              <a:t>Держпраці</a:t>
            </a:r>
            <a:r>
              <a:rPr lang="uk-UA" dirty="0" smtClean="0">
                <a:solidFill>
                  <a:schemeClr val="tx1"/>
                </a:solidFill>
                <a:latin typeface="Times New Roman" pitchFamily="18" charset="0"/>
                <a:cs typeface="Times New Roman" pitchFamily="18" charset="0"/>
              </a:rPr>
              <a:t> у Житомирській області провели семінар, де головам ОСББ  роз’яснили, як правильно експлуатувати газове обладнання. Адже незнання елементарних правил безпечного користування газом та неналежний технічний стан газових приладів і </a:t>
            </a:r>
            <a:r>
              <a:rPr lang="uk-UA" dirty="0" err="1" smtClean="0">
                <a:solidFill>
                  <a:schemeClr val="tx1"/>
                </a:solidFill>
                <a:latin typeface="Times New Roman" pitchFamily="18" charset="0"/>
                <a:cs typeface="Times New Roman" pitchFamily="18" charset="0"/>
              </a:rPr>
              <a:t>димовентканалів</a:t>
            </a:r>
            <a:r>
              <a:rPr lang="uk-UA" dirty="0" smtClean="0">
                <a:solidFill>
                  <a:schemeClr val="tx1"/>
                </a:solidFill>
                <a:latin typeface="Times New Roman" pitchFamily="18" charset="0"/>
                <a:cs typeface="Times New Roman" pitchFamily="18" charset="0"/>
              </a:rPr>
              <a:t>  призводять до отруєнь чадним газом, вибухів і пожеж. Нагляд за роботою газових приладів та за станом газового обладнання має бути постійним з боку голів правлінь ОСББ та відповідних служб.</a:t>
            </a:r>
            <a:endParaRPr lang="uk-UA" dirty="0">
              <a:solidFill>
                <a:schemeClr val="tx1"/>
              </a:solidFill>
              <a:latin typeface="Times New Roman" pitchFamily="18" charset="0"/>
              <a:cs typeface="Times New Roman" pitchFamily="18" charset="0"/>
            </a:endParaRPr>
          </a:p>
        </p:txBody>
      </p:sp>
      <p:pic>
        <p:nvPicPr>
          <p:cNvPr id="7" name="Рисунок 6"/>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7170" name="Picture 2" descr="undefined"/>
          <p:cNvPicPr>
            <a:picLocks noChangeAspect="1" noChangeArrowheads="1"/>
          </p:cNvPicPr>
          <p:nvPr/>
        </p:nvPicPr>
        <p:blipFill>
          <a:blip r:embed="rId3" cstate="print"/>
          <a:srcRect/>
          <a:stretch>
            <a:fillRect/>
          </a:stretch>
        </p:blipFill>
        <p:spPr bwMode="auto">
          <a:xfrm>
            <a:off x="57150" y="1016000"/>
            <a:ext cx="2641600" cy="1981200"/>
          </a:xfrm>
          <a:prstGeom prst="rect">
            <a:avLst/>
          </a:prstGeom>
          <a:noFill/>
        </p:spPr>
      </p:pic>
      <p:pic>
        <p:nvPicPr>
          <p:cNvPr id="7172" name="Picture 4" descr="undefined"/>
          <p:cNvPicPr>
            <a:picLocks noChangeAspect="1" noChangeArrowheads="1"/>
          </p:cNvPicPr>
          <p:nvPr/>
        </p:nvPicPr>
        <p:blipFill>
          <a:blip r:embed="rId4" cstate="print"/>
          <a:srcRect/>
          <a:stretch>
            <a:fillRect/>
          </a:stretch>
        </p:blipFill>
        <p:spPr bwMode="auto">
          <a:xfrm>
            <a:off x="2724150" y="1320800"/>
            <a:ext cx="2590800" cy="1943100"/>
          </a:xfrm>
          <a:prstGeom prst="rect">
            <a:avLst/>
          </a:prstGeom>
          <a:noFill/>
        </p:spPr>
      </p:pic>
      <p:pic>
        <p:nvPicPr>
          <p:cNvPr id="7174" name="Picture 6" descr="undefined"/>
          <p:cNvPicPr>
            <a:picLocks noChangeAspect="1" noChangeArrowheads="1"/>
          </p:cNvPicPr>
          <p:nvPr/>
        </p:nvPicPr>
        <p:blipFill>
          <a:blip r:embed="rId5" cstate="print"/>
          <a:srcRect/>
          <a:stretch>
            <a:fillRect/>
          </a:stretch>
        </p:blipFill>
        <p:spPr bwMode="auto">
          <a:xfrm>
            <a:off x="5314950" y="1716087"/>
            <a:ext cx="2419350" cy="1814513"/>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550" y="254000"/>
            <a:ext cx="7263130" cy="4201150"/>
          </a:xfrm>
        </p:spPr>
        <p:txBody>
          <a:bodyPr/>
          <a:lstStyle/>
          <a:p>
            <a:pPr>
              <a:spcBef>
                <a:spcPts val="200"/>
              </a:spcBef>
              <a:spcAft>
                <a:spcPts val="200"/>
              </a:spcAft>
            </a:pPr>
            <a:r>
              <a:rPr lang="uk-UA" sz="1700" dirty="0" smtClean="0">
                <a:solidFill>
                  <a:srgbClr val="FF0000"/>
                </a:solidFill>
                <a:latin typeface="Times New Roman" pitchFamily="18" charset="0"/>
                <a:cs typeface="Times New Roman" pitchFamily="18" charset="0"/>
              </a:rPr>
              <a:t>Управління муніципального розвитку спільно з </a:t>
            </a:r>
            <a:r>
              <a:rPr lang="uk-UA" sz="1700" b="0" dirty="0" err="1" smtClean="0">
                <a:solidFill>
                  <a:srgbClr val="FF0000"/>
                </a:solidFill>
                <a:latin typeface="Times New Roman" pitchFamily="18" charset="0"/>
                <a:cs typeface="Times New Roman" pitchFamily="18" charset="0"/>
              </a:rPr>
              <a:t>Проєктом</a:t>
            </a:r>
            <a:r>
              <a:rPr lang="uk-UA" sz="1700" b="0" dirty="0" smtClean="0">
                <a:solidFill>
                  <a:srgbClr val="FF0000"/>
                </a:solidFill>
                <a:latin typeface="Times New Roman" pitchFamily="18" charset="0"/>
                <a:cs typeface="Times New Roman" pitchFamily="18" charset="0"/>
              </a:rPr>
              <a:t> ЄС ПРООН «Об’єднання співвласників будинків для впровадження сталих </a:t>
            </a:r>
            <a:r>
              <a:rPr lang="uk-UA" sz="1700" b="0" dirty="0" err="1" smtClean="0">
                <a:solidFill>
                  <a:srgbClr val="FF0000"/>
                </a:solidFill>
                <a:latin typeface="Times New Roman" pitchFamily="18" charset="0"/>
                <a:cs typeface="Times New Roman" pitchFamily="18" charset="0"/>
              </a:rPr>
              <a:t>енергоефективних</a:t>
            </a:r>
            <a:r>
              <a:rPr lang="uk-UA" sz="1700" b="0" dirty="0" smtClean="0">
                <a:solidFill>
                  <a:srgbClr val="FF0000"/>
                </a:solidFill>
                <a:latin typeface="Times New Roman" pitchFamily="18" charset="0"/>
                <a:cs typeface="Times New Roman" pitchFamily="18" charset="0"/>
              </a:rPr>
              <a:t> рішень» (HOUSES), проект IFC (група Світового банку)та за сприянням Фонду </a:t>
            </a:r>
            <a:r>
              <a:rPr lang="uk-UA" sz="1700" b="0" dirty="0" err="1" smtClean="0">
                <a:solidFill>
                  <a:srgbClr val="FF0000"/>
                </a:solidFill>
                <a:latin typeface="Times New Roman" pitchFamily="18" charset="0"/>
                <a:cs typeface="Times New Roman" pitchFamily="18" charset="0"/>
              </a:rPr>
              <a:t>Енергоефективності</a:t>
            </a:r>
            <a:r>
              <a:rPr lang="uk-UA" sz="1700" b="0" dirty="0" smtClean="0">
                <a:solidFill>
                  <a:srgbClr val="FF0000"/>
                </a:solidFill>
                <a:latin typeface="Times New Roman" pitchFamily="18" charset="0"/>
                <a:cs typeface="Times New Roman" pitchFamily="18" charset="0"/>
              </a:rPr>
              <a:t> на протязі року щомісячно проводили дистанційні </a:t>
            </a:r>
            <a:r>
              <a:rPr lang="uk-UA" sz="1700" b="0" dirty="0" err="1" smtClean="0">
                <a:solidFill>
                  <a:srgbClr val="FF0000"/>
                </a:solidFill>
                <a:latin typeface="Times New Roman" pitchFamily="18" charset="0"/>
                <a:cs typeface="Times New Roman" pitchFamily="18" charset="0"/>
              </a:rPr>
              <a:t>онлайн</a:t>
            </a:r>
            <a:r>
              <a:rPr lang="uk-UA" sz="1700" b="0" dirty="0" smtClean="0">
                <a:solidFill>
                  <a:srgbClr val="FF0000"/>
                </a:solidFill>
                <a:latin typeface="Times New Roman" pitchFamily="18" charset="0"/>
                <a:cs typeface="Times New Roman" pitchFamily="18" charset="0"/>
              </a:rPr>
              <a:t> навчання та тренінги для голів правлінь ОСББ на актуальні теми: </a:t>
            </a:r>
            <a:r>
              <a:rPr lang="en-US" sz="300" b="0" dirty="0" smtClean="0">
                <a:solidFill>
                  <a:schemeClr val="accent3">
                    <a:lumMod val="50000"/>
                  </a:schemeClr>
                </a:solidFill>
                <a:latin typeface="Times New Roman" pitchFamily="18" charset="0"/>
                <a:cs typeface="Times New Roman" pitchFamily="18" charset="0"/>
              </a:rPr>
              <a:t/>
            </a:r>
            <a:br>
              <a:rPr lang="en-US" sz="300" b="0" dirty="0" smtClean="0">
                <a:solidFill>
                  <a:schemeClr val="accent3">
                    <a:lumMod val="50000"/>
                  </a:schemeClr>
                </a:solidFill>
                <a:latin typeface="Times New Roman" pitchFamily="18" charset="0"/>
                <a:cs typeface="Times New Roman" pitchFamily="18" charset="0"/>
              </a:rPr>
            </a:br>
            <a:r>
              <a:rPr lang="en-US" sz="300" b="0" dirty="0" smtClean="0">
                <a:solidFill>
                  <a:schemeClr val="accent3">
                    <a:lumMod val="50000"/>
                  </a:schemeClr>
                </a:solidFill>
                <a:latin typeface="Times New Roman" pitchFamily="18" charset="0"/>
                <a:cs typeface="Times New Roman" pitchFamily="18" charset="0"/>
              </a:rPr>
              <a:t/>
            </a:r>
            <a:br>
              <a:rPr lang="en-US" sz="300" b="0" dirty="0" smtClean="0">
                <a:solidFill>
                  <a:schemeClr val="accent3">
                    <a:lumMod val="50000"/>
                  </a:schemeClr>
                </a:solidFill>
                <a:latin typeface="Times New Roman" pitchFamily="18" charset="0"/>
                <a:cs typeface="Times New Roman" pitchFamily="18" charset="0"/>
              </a:rPr>
            </a:br>
            <a:r>
              <a:rPr lang="ru-RU" sz="300" b="0" dirty="0" smtClean="0">
                <a:solidFill>
                  <a:schemeClr val="accent3">
                    <a:lumMod val="75000"/>
                  </a:schemeClr>
                </a:solidFill>
                <a:latin typeface="Times New Roman" pitchFamily="18" charset="0"/>
                <a:cs typeface="Times New Roman" pitchFamily="18" charset="0"/>
              </a:rPr>
              <a:t/>
            </a:r>
            <a:br>
              <a:rPr lang="ru-RU" sz="300" b="0" dirty="0" smtClean="0">
                <a:solidFill>
                  <a:schemeClr val="accent3">
                    <a:lumMod val="75000"/>
                  </a:schemeClr>
                </a:solidFill>
                <a:latin typeface="Times New Roman" pitchFamily="18" charset="0"/>
                <a:cs typeface="Times New Roman" pitchFamily="18" charset="0"/>
              </a:rPr>
            </a:br>
            <a:r>
              <a:rPr lang="ru-RU" sz="1500" b="0" i="1" dirty="0" smtClean="0">
                <a:solidFill>
                  <a:schemeClr val="tx1">
                    <a:lumMod val="95000"/>
                    <a:lumOff val="5000"/>
                  </a:schemeClr>
                </a:solidFill>
                <a:latin typeface="Times New Roman" pitchFamily="18" charset="0"/>
                <a:cs typeface="Times New Roman" pitchFamily="18" charset="0"/>
              </a:rPr>
              <a:t>- про </a:t>
            </a:r>
            <a:r>
              <a:rPr lang="ru-RU" sz="1500" b="0" i="1" dirty="0" err="1" smtClean="0">
                <a:solidFill>
                  <a:schemeClr val="tx1">
                    <a:lumMod val="95000"/>
                    <a:lumOff val="5000"/>
                  </a:schemeClr>
                </a:solidFill>
                <a:latin typeface="Times New Roman" pitchFamily="18" charset="0"/>
                <a:cs typeface="Times New Roman" pitchFamily="18" charset="0"/>
              </a:rPr>
              <a:t>ухвалення</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рішень</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співвласниками</a:t>
            </a:r>
            <a:r>
              <a:rPr lang="ru-RU" sz="1500" b="0" i="1" dirty="0" smtClean="0">
                <a:solidFill>
                  <a:schemeClr val="tx1">
                    <a:lumMod val="95000"/>
                    <a:lumOff val="5000"/>
                  </a:schemeClr>
                </a:solidFill>
                <a:latin typeface="Times New Roman" pitchFamily="18" charset="0"/>
                <a:cs typeface="Times New Roman" pitchFamily="18" charset="0"/>
              </a:rPr>
              <a:t> </a:t>
            </a:r>
            <a:br>
              <a:rPr lang="ru-RU" sz="1500" b="0" i="1" dirty="0" smtClean="0">
                <a:solidFill>
                  <a:schemeClr val="tx1">
                    <a:lumMod val="95000"/>
                    <a:lumOff val="5000"/>
                  </a:schemeClr>
                </a:solidFill>
                <a:latin typeface="Times New Roman" pitchFamily="18" charset="0"/>
                <a:cs typeface="Times New Roman" pitchFamily="18" charset="0"/>
              </a:rPr>
            </a:br>
            <a:r>
              <a:rPr lang="ru-RU" sz="1500" b="0" i="1" dirty="0" smtClean="0">
                <a:solidFill>
                  <a:schemeClr val="tx1">
                    <a:lumMod val="95000"/>
                    <a:lumOff val="5000"/>
                  </a:schemeClr>
                </a:solidFill>
                <a:latin typeface="Times New Roman" pitchFamily="18" charset="0"/>
                <a:cs typeface="Times New Roman" pitchFamily="18" charset="0"/>
              </a:rPr>
              <a:t>у </a:t>
            </a:r>
            <a:r>
              <a:rPr lang="ru-RU" sz="1500" b="0" i="1" dirty="0" err="1" smtClean="0">
                <a:solidFill>
                  <a:schemeClr val="tx1">
                    <a:lumMod val="95000"/>
                    <a:lumOff val="5000"/>
                  </a:schemeClr>
                </a:solidFill>
                <a:latin typeface="Times New Roman" pitchFamily="18" charset="0"/>
                <a:cs typeface="Times New Roman" pitchFamily="18" charset="0"/>
              </a:rPr>
              <a:t>період</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карантинних</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обмежень</a:t>
            </a:r>
            <a:r>
              <a:rPr lang="ru-RU" sz="1500" b="0" i="1" dirty="0" smtClean="0">
                <a:solidFill>
                  <a:schemeClr val="tx1">
                    <a:lumMod val="95000"/>
                    <a:lumOff val="5000"/>
                  </a:schemeClr>
                </a:solidFill>
                <a:latin typeface="Times New Roman" pitchFamily="18" charset="0"/>
                <a:cs typeface="Times New Roman" pitchFamily="18" charset="0"/>
              </a:rPr>
              <a:t>,</a:t>
            </a:r>
            <a:r>
              <a:rPr lang="uk-UA" sz="1500" b="0" i="1" dirty="0" smtClean="0">
                <a:solidFill>
                  <a:schemeClr val="tx1">
                    <a:lumMod val="95000"/>
                    <a:lumOff val="5000"/>
                  </a:schemeClr>
                </a:solidFill>
                <a:latin typeface="Times New Roman" pitchFamily="18" charset="0"/>
                <a:cs typeface="Times New Roman" pitchFamily="18" charset="0"/>
              </a:rPr>
              <a:t/>
            </a:r>
            <a:br>
              <a:rPr lang="uk-UA" sz="1500" b="0" i="1" dirty="0" smtClean="0">
                <a:solidFill>
                  <a:schemeClr val="tx1">
                    <a:lumMod val="95000"/>
                    <a:lumOff val="5000"/>
                  </a:schemeClr>
                </a:solidFill>
                <a:latin typeface="Times New Roman" pitchFamily="18" charset="0"/>
                <a:cs typeface="Times New Roman" pitchFamily="18" charset="0"/>
              </a:rPr>
            </a:br>
            <a:r>
              <a:rPr lang="uk-UA" sz="1500" b="0" i="1" dirty="0" smtClean="0">
                <a:solidFill>
                  <a:schemeClr val="tx1">
                    <a:lumMod val="95000"/>
                    <a:lumOff val="5000"/>
                  </a:schemeClr>
                </a:solidFill>
                <a:latin typeface="Times New Roman" pitchFamily="18" charset="0"/>
                <a:cs typeface="Times New Roman" pitchFamily="18" charset="0"/>
              </a:rPr>
              <a:t>- </a:t>
            </a:r>
            <a:r>
              <a:rPr lang="ru-RU" sz="1500" b="0" i="1" dirty="0" smtClean="0">
                <a:solidFill>
                  <a:schemeClr val="tx1">
                    <a:lumMod val="95000"/>
                    <a:lumOff val="5000"/>
                  </a:schemeClr>
                </a:solidFill>
                <a:latin typeface="Times New Roman" pitchFamily="18" charset="0"/>
                <a:cs typeface="Times New Roman" pitchFamily="18" charset="0"/>
              </a:rPr>
              <a:t>як ОСББ </a:t>
            </a:r>
            <a:r>
              <a:rPr lang="ru-RU" sz="1500" b="0" i="1" dirty="0" err="1" smtClean="0">
                <a:solidFill>
                  <a:schemeClr val="tx1">
                    <a:lumMod val="95000"/>
                    <a:lumOff val="5000"/>
                  </a:schemeClr>
                </a:solidFill>
                <a:latin typeface="Times New Roman" pitchFamily="18" charset="0"/>
                <a:cs typeface="Times New Roman" pitchFamily="18" charset="0"/>
              </a:rPr>
              <a:t>підготувати</a:t>
            </a:r>
            <a:r>
              <a:rPr lang="ru-RU" sz="1500" b="0" i="1" dirty="0" smtClean="0">
                <a:solidFill>
                  <a:schemeClr val="tx1">
                    <a:lumMod val="95000"/>
                    <a:lumOff val="5000"/>
                  </a:schemeClr>
                </a:solidFill>
                <a:latin typeface="Times New Roman" pitchFamily="18" charset="0"/>
                <a:cs typeface="Times New Roman" pitchFamily="18" charset="0"/>
              </a:rPr>
              <a:t>  заявку</a:t>
            </a:r>
            <a:br>
              <a:rPr lang="ru-RU" sz="1500" b="0" i="1" dirty="0" smtClean="0">
                <a:solidFill>
                  <a:schemeClr val="tx1">
                    <a:lumMod val="95000"/>
                    <a:lumOff val="5000"/>
                  </a:schemeClr>
                </a:solidFill>
                <a:latin typeface="Times New Roman" pitchFamily="18" charset="0"/>
                <a:cs typeface="Times New Roman" pitchFamily="18" charset="0"/>
              </a:rPr>
            </a:br>
            <a:r>
              <a:rPr lang="ru-RU" sz="1500" b="0" i="1" dirty="0" smtClean="0">
                <a:solidFill>
                  <a:schemeClr val="tx1">
                    <a:lumMod val="95000"/>
                    <a:lumOff val="5000"/>
                  </a:schemeClr>
                </a:solidFill>
                <a:latin typeface="Times New Roman" pitchFamily="18" charset="0"/>
                <a:cs typeface="Times New Roman" pitchFamily="18" charset="0"/>
              </a:rPr>
              <a:t>до Фонду Енергоефективності, </a:t>
            </a:r>
            <a:br>
              <a:rPr lang="ru-RU" sz="1500" b="0" i="1" dirty="0" smtClean="0">
                <a:solidFill>
                  <a:schemeClr val="tx1">
                    <a:lumMod val="95000"/>
                    <a:lumOff val="5000"/>
                  </a:schemeClr>
                </a:solidFill>
                <a:latin typeface="Times New Roman" pitchFamily="18" charset="0"/>
                <a:cs typeface="Times New Roman" pitchFamily="18" charset="0"/>
              </a:rPr>
            </a:b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фінансові</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аспекти</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програми</a:t>
            </a:r>
            <a:r>
              <a:rPr lang="ru-RU" sz="1500" b="0" i="1" dirty="0" smtClean="0">
                <a:solidFill>
                  <a:schemeClr val="tx1">
                    <a:lumMod val="95000"/>
                    <a:lumOff val="5000"/>
                  </a:schemeClr>
                </a:solidFill>
                <a:latin typeface="Times New Roman" pitchFamily="18" charset="0"/>
                <a:cs typeface="Times New Roman" pitchFamily="18" charset="0"/>
              </a:rPr>
              <a:t> </a:t>
            </a:r>
            <a:r>
              <a:rPr lang="ru-RU" sz="1500" b="0" i="1" dirty="0" err="1" smtClean="0">
                <a:solidFill>
                  <a:schemeClr val="tx1">
                    <a:lumMod val="95000"/>
                    <a:lumOff val="5000"/>
                  </a:schemeClr>
                </a:solidFill>
                <a:latin typeface="Times New Roman" pitchFamily="18" charset="0"/>
                <a:cs typeface="Times New Roman" pitchFamily="18" charset="0"/>
              </a:rPr>
              <a:t>Енергодім</a:t>
            </a:r>
            <a:r>
              <a:rPr lang="ru-RU" sz="1500" b="0" i="1" dirty="0" smtClean="0">
                <a:solidFill>
                  <a:schemeClr val="tx1">
                    <a:lumMod val="95000"/>
                    <a:lumOff val="5000"/>
                  </a:schemeClr>
                </a:solidFill>
                <a:latin typeface="Times New Roman" pitchFamily="18" charset="0"/>
                <a:cs typeface="Times New Roman" pitchFamily="18" charset="0"/>
              </a:rPr>
              <a:t>, </a:t>
            </a:r>
            <a:br>
              <a:rPr lang="ru-RU" sz="1500" b="0" i="1" dirty="0" smtClean="0">
                <a:solidFill>
                  <a:schemeClr val="tx1">
                    <a:lumMod val="95000"/>
                    <a:lumOff val="5000"/>
                  </a:schemeClr>
                </a:solidFill>
                <a:latin typeface="Times New Roman" pitchFamily="18" charset="0"/>
                <a:cs typeface="Times New Roman" pitchFamily="18" charset="0"/>
              </a:rPr>
            </a:br>
            <a:r>
              <a:rPr lang="ru-RU" sz="1500" b="0" i="1" dirty="0" smtClean="0">
                <a:solidFill>
                  <a:schemeClr val="tx1">
                    <a:lumMod val="95000"/>
                    <a:lumOff val="5000"/>
                  </a:schemeClr>
                </a:solidFill>
                <a:latin typeface="Times New Roman" pitchFamily="18" charset="0"/>
                <a:cs typeface="Times New Roman" pitchFamily="18" charset="0"/>
              </a:rPr>
              <a:t>- </a:t>
            </a:r>
            <a:r>
              <a:rPr lang="uk-UA" sz="1600" b="0" i="1" dirty="0" smtClean="0">
                <a:solidFill>
                  <a:schemeClr val="tx1"/>
                </a:solidFill>
                <a:latin typeface="Times New Roman" pitchFamily="18" charset="0"/>
                <a:cs typeface="Times New Roman" pitchFamily="18" charset="0"/>
              </a:rPr>
              <a:t>бухгалтерський облік в ОСББ,</a:t>
            </a:r>
            <a:br>
              <a:rPr lang="uk-UA" sz="1600" b="0" i="1" dirty="0" smtClean="0">
                <a:solidFill>
                  <a:schemeClr val="tx1"/>
                </a:solidFill>
                <a:latin typeface="Times New Roman" pitchFamily="18" charset="0"/>
                <a:cs typeface="Times New Roman" pitchFamily="18" charset="0"/>
              </a:rPr>
            </a:br>
            <a:r>
              <a:rPr lang="uk-UA" sz="1600" b="0" i="1" dirty="0" smtClean="0">
                <a:solidFill>
                  <a:schemeClr val="tx1"/>
                </a:solidFill>
                <a:latin typeface="Times New Roman" pitchFamily="18" charset="0"/>
                <a:cs typeface="Times New Roman" pitchFamily="18" charset="0"/>
              </a:rPr>
              <a:t> податкова та фінансова звітність</a:t>
            </a:r>
            <a:r>
              <a:rPr lang="ru-RU" sz="1500" b="0" i="1" dirty="0" smtClean="0">
                <a:solidFill>
                  <a:schemeClr val="tx1">
                    <a:lumMod val="95000"/>
                    <a:lumOff val="5000"/>
                  </a:schemeClr>
                </a:solidFill>
                <a:latin typeface="Times New Roman" pitchFamily="18" charset="0"/>
                <a:cs typeface="Times New Roman" pitchFamily="18" charset="0"/>
              </a:rPr>
              <a:t>,</a:t>
            </a:r>
            <a:br>
              <a:rPr lang="ru-RU" sz="1500" b="0" i="1" dirty="0" smtClean="0">
                <a:solidFill>
                  <a:schemeClr val="tx1">
                    <a:lumMod val="95000"/>
                    <a:lumOff val="5000"/>
                  </a:schemeClr>
                </a:solidFill>
                <a:latin typeface="Times New Roman" pitchFamily="18" charset="0"/>
                <a:cs typeface="Times New Roman" pitchFamily="18" charset="0"/>
              </a:rPr>
            </a:br>
            <a:r>
              <a:rPr lang="ru-RU" sz="1500" b="0" i="1" dirty="0" smtClean="0">
                <a:solidFill>
                  <a:schemeClr val="tx1">
                    <a:lumMod val="95000"/>
                    <a:lumOff val="5000"/>
                  </a:schemeClr>
                </a:solidFill>
                <a:latin typeface="Times New Roman" pitchFamily="18" charset="0"/>
                <a:cs typeface="Times New Roman" pitchFamily="18" charset="0"/>
              </a:rPr>
              <a:t>- </a:t>
            </a:r>
            <a:r>
              <a:rPr lang="uk-UA" sz="1600" b="0" i="1" dirty="0" smtClean="0">
                <a:solidFill>
                  <a:schemeClr val="tx1"/>
                </a:solidFill>
                <a:latin typeface="Times New Roman" pitchFamily="18" charset="0"/>
                <a:cs typeface="Times New Roman" pitchFamily="18" charset="0"/>
              </a:rPr>
              <a:t>трудові відносини, штатний розклад </a:t>
            </a:r>
            <a:br>
              <a:rPr lang="uk-UA" sz="1600" b="0" i="1" dirty="0" smtClean="0">
                <a:solidFill>
                  <a:schemeClr val="tx1"/>
                </a:solidFill>
                <a:latin typeface="Times New Roman" pitchFamily="18" charset="0"/>
                <a:cs typeface="Times New Roman" pitchFamily="18" charset="0"/>
              </a:rPr>
            </a:br>
            <a:r>
              <a:rPr lang="uk-UA" sz="1600" b="0" i="1" dirty="0" smtClean="0">
                <a:solidFill>
                  <a:schemeClr val="tx1"/>
                </a:solidFill>
                <a:latin typeface="Times New Roman" pitchFamily="18" charset="0"/>
                <a:cs typeface="Times New Roman" pitchFamily="18" charset="0"/>
              </a:rPr>
              <a:t>і порядок оплата виборних посад та ін.</a:t>
            </a:r>
            <a:r>
              <a:rPr lang="en-US" sz="1500" b="0" i="1" dirty="0" smtClean="0">
                <a:solidFill>
                  <a:schemeClr val="tx1">
                    <a:lumMod val="95000"/>
                    <a:lumOff val="5000"/>
                  </a:schemeClr>
                </a:solidFill>
                <a:latin typeface="Times New Roman" pitchFamily="18" charset="0"/>
                <a:cs typeface="Times New Roman" pitchFamily="18" charset="0"/>
              </a:rPr>
              <a:t/>
            </a:r>
            <a:br>
              <a:rPr lang="en-US" sz="1500" b="0" i="1" dirty="0" smtClean="0">
                <a:solidFill>
                  <a:schemeClr val="tx1">
                    <a:lumMod val="95000"/>
                    <a:lumOff val="5000"/>
                  </a:schemeClr>
                </a:solidFill>
                <a:latin typeface="Times New Roman" pitchFamily="18" charset="0"/>
                <a:cs typeface="Times New Roman" pitchFamily="18" charset="0"/>
              </a:rPr>
            </a:br>
            <a:r>
              <a:rPr lang="en-US" sz="300" b="0" i="1" dirty="0" smtClean="0">
                <a:solidFill>
                  <a:schemeClr val="tx1">
                    <a:lumMod val="95000"/>
                    <a:lumOff val="5000"/>
                  </a:schemeClr>
                </a:solidFill>
                <a:latin typeface="Times New Roman" pitchFamily="18" charset="0"/>
                <a:cs typeface="Times New Roman" pitchFamily="18" charset="0"/>
              </a:rPr>
              <a:t/>
            </a:r>
            <a:br>
              <a:rPr lang="en-US" sz="300" b="0" i="1" dirty="0" smtClean="0">
                <a:solidFill>
                  <a:schemeClr val="tx1">
                    <a:lumMod val="95000"/>
                    <a:lumOff val="5000"/>
                  </a:schemeClr>
                </a:solidFill>
                <a:latin typeface="Times New Roman" pitchFamily="18" charset="0"/>
                <a:cs typeface="Times New Roman" pitchFamily="18" charset="0"/>
              </a:rPr>
            </a:br>
            <a:r>
              <a:rPr lang="ru-RU" sz="200" b="0" dirty="0" smtClean="0">
                <a:solidFill>
                  <a:schemeClr val="tx1">
                    <a:lumMod val="95000"/>
                    <a:lumOff val="5000"/>
                  </a:schemeClr>
                </a:solidFill>
              </a:rPr>
              <a:t/>
            </a:r>
            <a:br>
              <a:rPr lang="ru-RU" sz="200" b="0" dirty="0" smtClean="0">
                <a:solidFill>
                  <a:schemeClr val="tx1">
                    <a:lumMod val="95000"/>
                    <a:lumOff val="5000"/>
                  </a:schemeClr>
                </a:solidFill>
              </a:rPr>
            </a:br>
            <a:r>
              <a:rPr lang="ru-RU" sz="200" b="0" dirty="0" smtClean="0">
                <a:solidFill>
                  <a:schemeClr val="tx1">
                    <a:lumMod val="95000"/>
                    <a:lumOff val="5000"/>
                  </a:schemeClr>
                </a:solidFill>
              </a:rPr>
              <a:t/>
            </a:r>
            <a:br>
              <a:rPr lang="ru-RU" sz="200" b="0" dirty="0" smtClean="0">
                <a:solidFill>
                  <a:schemeClr val="tx1">
                    <a:lumMod val="95000"/>
                    <a:lumOff val="5000"/>
                  </a:schemeClr>
                </a:solidFill>
              </a:rPr>
            </a:br>
            <a:r>
              <a:rPr lang="ru-RU" sz="200" b="0" dirty="0" smtClean="0">
                <a:solidFill>
                  <a:schemeClr val="tx1">
                    <a:lumMod val="95000"/>
                    <a:lumOff val="5000"/>
                  </a:schemeClr>
                </a:solidFill>
              </a:rPr>
              <a:t/>
            </a:r>
            <a:br>
              <a:rPr lang="ru-RU" sz="200" b="0" dirty="0" smtClean="0">
                <a:solidFill>
                  <a:schemeClr val="tx1">
                    <a:lumMod val="95000"/>
                    <a:lumOff val="5000"/>
                  </a:schemeClr>
                </a:solidFill>
              </a:rPr>
            </a:br>
            <a:r>
              <a:rPr lang="ru-RU" sz="1900" i="1" dirty="0" smtClean="0">
                <a:solidFill>
                  <a:schemeClr val="accent3">
                    <a:lumMod val="50000"/>
                  </a:schemeClr>
                </a:solidFill>
                <a:latin typeface="Times New Roman" pitchFamily="18" charset="0"/>
                <a:cs typeface="Times New Roman" pitchFamily="18" charset="0"/>
              </a:rPr>
              <a:t>За 2021р. </a:t>
            </a:r>
            <a:r>
              <a:rPr lang="ru-RU" sz="1900" i="1" dirty="0" err="1" smtClean="0">
                <a:solidFill>
                  <a:schemeClr val="accent3">
                    <a:lumMod val="50000"/>
                  </a:schemeClr>
                </a:solidFill>
                <a:latin typeface="Times New Roman" pitchFamily="18" charset="0"/>
                <a:cs typeface="Times New Roman" pitchFamily="18" charset="0"/>
              </a:rPr>
              <a:t>було</a:t>
            </a:r>
            <a:r>
              <a:rPr lang="ru-RU" sz="1900" i="1" dirty="0" smtClean="0">
                <a:solidFill>
                  <a:schemeClr val="accent3">
                    <a:lumMod val="50000"/>
                  </a:schemeClr>
                </a:solidFill>
                <a:latin typeface="Times New Roman" pitchFamily="18" charset="0"/>
                <a:cs typeface="Times New Roman" pitchFamily="18" charset="0"/>
              </a:rPr>
              <a:t> проведено 105 </a:t>
            </a:r>
            <a:r>
              <a:rPr lang="ru-RU" sz="1900" i="1" dirty="0" err="1" smtClean="0">
                <a:solidFill>
                  <a:schemeClr val="accent3">
                    <a:lumMod val="50000"/>
                  </a:schemeClr>
                </a:solidFill>
                <a:latin typeface="Times New Roman" pitchFamily="18" charset="0"/>
                <a:cs typeface="Times New Roman" pitchFamily="18" charset="0"/>
              </a:rPr>
              <a:t>вебінарів</a:t>
            </a:r>
            <a:r>
              <a:rPr lang="ru-RU" sz="1900" i="1" dirty="0" smtClean="0">
                <a:solidFill>
                  <a:schemeClr val="accent3">
                    <a:lumMod val="50000"/>
                  </a:schemeClr>
                </a:solidFill>
                <a:latin typeface="Times New Roman" pitchFamily="18" charset="0"/>
                <a:cs typeface="Times New Roman" pitchFamily="18" charset="0"/>
              </a:rPr>
              <a:t>.</a:t>
            </a:r>
            <a:endParaRPr lang="ru-RU" sz="1900" i="1" dirty="0">
              <a:solidFill>
                <a:schemeClr val="accent3">
                  <a:lumMod val="50000"/>
                </a:schemeClr>
              </a:solidFill>
              <a:latin typeface="Times New Roman" pitchFamily="18" charset="0"/>
              <a:cs typeface="Times New Roman" pitchFamily="18" charset="0"/>
            </a:endParaRPr>
          </a:p>
        </p:txBody>
      </p:sp>
      <p:pic>
        <p:nvPicPr>
          <p:cNvPr id="5" name="Рисунок 4"/>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pic>
        <p:nvPicPr>
          <p:cNvPr id="6146" name="Picture 2" descr="У вересні для ОСББ проведуть онлайн-навчання за Програмою«Енергодім»"/>
          <p:cNvPicPr>
            <a:picLocks noChangeAspect="1" noChangeArrowheads="1"/>
          </p:cNvPicPr>
          <p:nvPr/>
        </p:nvPicPr>
        <p:blipFill>
          <a:blip r:embed="rId3" cstate="print"/>
          <a:srcRect/>
          <a:stretch>
            <a:fillRect/>
          </a:stretch>
        </p:blipFill>
        <p:spPr bwMode="auto">
          <a:xfrm>
            <a:off x="3693524" y="2006600"/>
            <a:ext cx="4040776" cy="2209800"/>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61950" y="177800"/>
            <a:ext cx="7129780" cy="923330"/>
          </a:xfrm>
        </p:spPr>
        <p:txBody>
          <a:bodyPr/>
          <a:lstStyle/>
          <a:p>
            <a:pPr algn="ctr"/>
            <a:r>
              <a:rPr lang="uk-UA" b="0" dirty="0" smtClean="0">
                <a:solidFill>
                  <a:srgbClr val="FF0000"/>
                </a:solidFill>
              </a:rPr>
              <a:t>   </a:t>
            </a:r>
            <a:r>
              <a:rPr lang="uk-UA" dirty="0" smtClean="0">
                <a:solidFill>
                  <a:srgbClr val="FF0000"/>
                </a:solidFill>
                <a:latin typeface="Times New Roman" pitchFamily="18" charset="0"/>
                <a:cs typeface="Times New Roman" pitchFamily="18" charset="0"/>
              </a:rPr>
              <a:t>7-8 та 14-15 вересня </a:t>
            </a:r>
            <a:r>
              <a:rPr lang="uk-UA" b="0" dirty="0" smtClean="0">
                <a:solidFill>
                  <a:srgbClr val="FF0000"/>
                </a:solidFill>
                <a:latin typeface="Times New Roman" pitchFamily="18" charset="0"/>
                <a:cs typeface="Times New Roman" pitchFamily="18" charset="0"/>
              </a:rPr>
              <a:t>проведено </a:t>
            </a:r>
            <a:r>
              <a:rPr lang="uk-UA" b="0" dirty="0" err="1" smtClean="0">
                <a:solidFill>
                  <a:srgbClr val="FF0000"/>
                </a:solidFill>
                <a:latin typeface="Times New Roman" pitchFamily="18" charset="0"/>
                <a:cs typeface="Times New Roman" pitchFamily="18" charset="0"/>
              </a:rPr>
              <a:t>онлайн-навчання</a:t>
            </a:r>
            <a:r>
              <a:rPr lang="uk-UA" b="0" dirty="0" smtClean="0">
                <a:solidFill>
                  <a:srgbClr val="FF0000"/>
                </a:solidFill>
                <a:latin typeface="Times New Roman" pitchFamily="18" charset="0"/>
                <a:cs typeface="Times New Roman" pitchFamily="18" charset="0"/>
              </a:rPr>
              <a:t> по 3 модулям з питань </a:t>
            </a:r>
            <a:r>
              <a:rPr lang="uk-UA" b="0" dirty="0" err="1" smtClean="0">
                <a:solidFill>
                  <a:srgbClr val="FF0000"/>
                </a:solidFill>
                <a:latin typeface="Times New Roman" pitchFamily="18" charset="0"/>
                <a:cs typeface="Times New Roman" pitchFamily="18" charset="0"/>
              </a:rPr>
              <a:t>енергомодернізації</a:t>
            </a:r>
            <a:r>
              <a:rPr lang="uk-UA" b="0" dirty="0" smtClean="0">
                <a:solidFill>
                  <a:srgbClr val="FF0000"/>
                </a:solidFill>
                <a:latin typeface="Times New Roman" pitchFamily="18" charset="0"/>
                <a:cs typeface="Times New Roman" pitchFamily="18" charset="0"/>
              </a:rPr>
              <a:t> багатоквартирних будинків в рамках Програми «</a:t>
            </a:r>
            <a:r>
              <a:rPr lang="uk-UA" b="0" dirty="0" err="1" smtClean="0">
                <a:solidFill>
                  <a:srgbClr val="FF0000"/>
                </a:solidFill>
                <a:latin typeface="Times New Roman" pitchFamily="18" charset="0"/>
                <a:cs typeface="Times New Roman" pitchFamily="18" charset="0"/>
              </a:rPr>
              <a:t>Енергодім</a:t>
            </a:r>
            <a:r>
              <a:rPr lang="uk-UA" b="0" dirty="0" smtClean="0">
                <a:solidFill>
                  <a:srgbClr val="FF0000"/>
                </a:solidFill>
                <a:latin typeface="Times New Roman" pitchFamily="18" charset="0"/>
                <a:cs typeface="Times New Roman" pitchFamily="18" charset="0"/>
              </a:rPr>
              <a:t>» Фонду </a:t>
            </a:r>
            <a:r>
              <a:rPr lang="uk-UA" b="0" dirty="0" err="1" smtClean="0">
                <a:solidFill>
                  <a:srgbClr val="FF0000"/>
                </a:solidFill>
                <a:latin typeface="Times New Roman" pitchFamily="18" charset="0"/>
                <a:cs typeface="Times New Roman" pitchFamily="18" charset="0"/>
              </a:rPr>
              <a:t>енергоефективності</a:t>
            </a:r>
            <a:endParaRPr lang="uk-UA" dirty="0">
              <a:solidFill>
                <a:srgbClr val="FF0000"/>
              </a:solidFill>
              <a:latin typeface="Times New Roman" pitchFamily="18" charset="0"/>
              <a:cs typeface="Times New Roman" pitchFamily="18" charset="0"/>
            </a:endParaRPr>
          </a:p>
        </p:txBody>
      </p:sp>
      <p:pic>
        <p:nvPicPr>
          <p:cNvPr id="12" name="Рисунок 11"/>
          <p:cNvPicPr/>
          <p:nvPr/>
        </p:nvPicPr>
        <p:blipFill>
          <a:blip r:embed="rId2" cstate="print"/>
          <a:srcRect l="28220" t="76710" r="15660" b="14744"/>
          <a:stretch>
            <a:fillRect/>
          </a:stretch>
        </p:blipFill>
        <p:spPr bwMode="auto">
          <a:xfrm>
            <a:off x="0" y="5054600"/>
            <a:ext cx="7734300" cy="635000"/>
          </a:xfrm>
          <a:prstGeom prst="rect">
            <a:avLst/>
          </a:prstGeom>
          <a:noFill/>
          <a:ln w="9525">
            <a:noFill/>
            <a:miter lim="800000"/>
            <a:headEnd/>
            <a:tailEnd/>
          </a:ln>
        </p:spPr>
      </p:pic>
      <p:sp>
        <p:nvSpPr>
          <p:cNvPr id="6" name="Прямоугольник 5"/>
          <p:cNvSpPr/>
          <p:nvPr/>
        </p:nvSpPr>
        <p:spPr>
          <a:xfrm>
            <a:off x="209550" y="1168400"/>
            <a:ext cx="7391400" cy="2862322"/>
          </a:xfrm>
          <a:prstGeom prst="rect">
            <a:avLst/>
          </a:prstGeom>
        </p:spPr>
        <p:txBody>
          <a:bodyPr wrap="square">
            <a:spAutoFit/>
          </a:bodyPr>
          <a:lstStyle/>
          <a:p>
            <a:r>
              <a:rPr lang="uk-UA" sz="1200" b="1" dirty="0" smtClean="0">
                <a:latin typeface="Times New Roman" pitchFamily="18" charset="0"/>
                <a:cs typeface="Times New Roman" pitchFamily="18" charset="0"/>
              </a:rPr>
              <a:t>Модуль 1. </a:t>
            </a:r>
            <a:r>
              <a:rPr lang="uk-UA" sz="1200" dirty="0" smtClean="0">
                <a:latin typeface="Times New Roman" pitchFamily="18" charset="0"/>
                <a:cs typeface="Times New Roman" pitchFamily="18" charset="0"/>
              </a:rPr>
              <a:t>Підготовка та подання заявки на участь (№1) складалася з 5 </a:t>
            </a:r>
            <a:r>
              <a:rPr lang="uk-UA" sz="1200" dirty="0" err="1" smtClean="0">
                <a:latin typeface="Times New Roman" pitchFamily="18" charset="0"/>
                <a:cs typeface="Times New Roman" pitchFamily="18" charset="0"/>
              </a:rPr>
              <a:t>вебінарів</a:t>
            </a:r>
            <a:r>
              <a:rPr lang="uk-UA" sz="1200" dirty="0" smtClean="0">
                <a:latin typeface="Times New Roman" pitchFamily="18" charset="0"/>
                <a:cs typeface="Times New Roman" pitchFamily="18" charset="0"/>
              </a:rPr>
              <a:t> на теми:</a:t>
            </a:r>
          </a:p>
          <a:p>
            <a:r>
              <a:rPr lang="uk-UA" sz="1200" dirty="0" smtClean="0">
                <a:latin typeface="Times New Roman" pitchFamily="18" charset="0"/>
                <a:cs typeface="Times New Roman" pitchFamily="18" charset="0"/>
              </a:rPr>
              <a:t>- Попередній </a:t>
            </a:r>
            <a:r>
              <a:rPr lang="uk-UA" sz="1200" dirty="0" err="1" smtClean="0">
                <a:latin typeface="Times New Roman" pitchFamily="18" charset="0"/>
                <a:cs typeface="Times New Roman" pitchFamily="18" charset="0"/>
              </a:rPr>
              <a:t>енергоаудит</a:t>
            </a:r>
            <a:r>
              <a:rPr lang="uk-UA" sz="1200" dirty="0" smtClean="0">
                <a:latin typeface="Times New Roman" pitchFamily="18" charset="0"/>
                <a:cs typeface="Times New Roman" pitchFamily="18" charset="0"/>
              </a:rPr>
              <a:t>: як обрати та ефективно співпрацювати з </a:t>
            </a:r>
            <a:r>
              <a:rPr lang="uk-UA" sz="1200" dirty="0" err="1" smtClean="0">
                <a:latin typeface="Times New Roman" pitchFamily="18" charset="0"/>
                <a:cs typeface="Times New Roman" pitchFamily="18" charset="0"/>
              </a:rPr>
              <a:t>енергоаудитором</a:t>
            </a:r>
            <a:endParaRPr lang="uk-UA"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 Як правильно оформити заявку №1 на участь у програмі </a:t>
            </a:r>
            <a:r>
              <a:rPr lang="uk-UA" sz="1200" dirty="0" err="1" smtClean="0">
                <a:latin typeface="Times New Roman" pitchFamily="18" charset="0"/>
                <a:cs typeface="Times New Roman" pitchFamily="18" charset="0"/>
              </a:rPr>
              <a:t>“Енергодім”</a:t>
            </a:r>
            <a:endParaRPr lang="uk-UA"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 Як отримати підтримку співвласників щодо участі у програмі</a:t>
            </a:r>
          </a:p>
          <a:p>
            <a:r>
              <a:rPr lang="uk-UA" sz="1200" dirty="0" smtClean="0">
                <a:latin typeface="Times New Roman" pitchFamily="18" charset="0"/>
                <a:cs typeface="Times New Roman" pitchFamily="18" charset="0"/>
              </a:rPr>
              <a:t>- Фінансові аспекти програми «</a:t>
            </a:r>
            <a:r>
              <a:rPr lang="uk-UA" sz="1200" dirty="0" err="1" smtClean="0">
                <a:latin typeface="Times New Roman" pitchFamily="18" charset="0"/>
                <a:cs typeface="Times New Roman" pitchFamily="18" charset="0"/>
              </a:rPr>
              <a:t>Енергодім</a:t>
            </a:r>
            <a:r>
              <a:rPr lang="uk-UA" sz="1200" dirty="0" smtClean="0">
                <a:latin typeface="Times New Roman" pitchFamily="18" charset="0"/>
                <a:cs typeface="Times New Roman" pitchFamily="18" charset="0"/>
              </a:rPr>
              <a:t>»</a:t>
            </a:r>
          </a:p>
          <a:p>
            <a:r>
              <a:rPr lang="uk-UA" sz="1200" dirty="0" smtClean="0">
                <a:latin typeface="Times New Roman" pitchFamily="18" charset="0"/>
                <a:cs typeface="Times New Roman" pitchFamily="18" charset="0"/>
              </a:rPr>
              <a:t>- Як провести загальні збори ОСББ щодо участі у програмі Фонду: юридичні аспекти.</a:t>
            </a:r>
          </a:p>
          <a:p>
            <a:r>
              <a:rPr lang="uk-UA" sz="1200" b="1" dirty="0" smtClean="0">
                <a:latin typeface="Times New Roman" pitchFamily="18" charset="0"/>
                <a:cs typeface="Times New Roman" pitchFamily="18" charset="0"/>
              </a:rPr>
              <a:t>Модуль 2.</a:t>
            </a:r>
            <a:r>
              <a:rPr lang="uk-UA" sz="1200" dirty="0" smtClean="0">
                <a:latin typeface="Times New Roman" pitchFamily="18" charset="0"/>
                <a:cs typeface="Times New Roman" pitchFamily="18" charset="0"/>
              </a:rPr>
              <a:t> Підготовка та подання заявки на затвердження </a:t>
            </a:r>
            <a:r>
              <a:rPr lang="uk-UA" sz="1200" dirty="0" err="1" smtClean="0">
                <a:latin typeface="Times New Roman" pitchFamily="18" charset="0"/>
                <a:cs typeface="Times New Roman" pitchFamily="18" charset="0"/>
              </a:rPr>
              <a:t>проєкту</a:t>
            </a:r>
            <a:r>
              <a:rPr lang="uk-UA" sz="1200" dirty="0" smtClean="0">
                <a:latin typeface="Times New Roman" pitchFamily="18" charset="0"/>
                <a:cs typeface="Times New Roman" pitchFamily="18" charset="0"/>
              </a:rPr>
              <a:t> (№2) складалася з двох </a:t>
            </a:r>
            <a:r>
              <a:rPr lang="uk-UA" sz="1200" dirty="0" err="1" smtClean="0">
                <a:latin typeface="Times New Roman" pitchFamily="18" charset="0"/>
                <a:cs typeface="Times New Roman" pitchFamily="18" charset="0"/>
              </a:rPr>
              <a:t>вебінарів</a:t>
            </a:r>
            <a:r>
              <a:rPr lang="uk-UA" sz="1200" dirty="0" smtClean="0">
                <a:latin typeface="Times New Roman" pitchFamily="18" charset="0"/>
                <a:cs typeface="Times New Roman" pitchFamily="18" charset="0"/>
              </a:rPr>
              <a:t> на теми:</a:t>
            </a:r>
          </a:p>
          <a:p>
            <a:r>
              <a:rPr lang="uk-UA" sz="1200" dirty="0" smtClean="0">
                <a:latin typeface="Times New Roman" pitchFamily="18" charset="0"/>
                <a:cs typeface="Times New Roman" pitchFamily="18" charset="0"/>
              </a:rPr>
              <a:t>- Джерела фінансування заходів з </a:t>
            </a:r>
            <a:r>
              <a:rPr lang="uk-UA" sz="1200" dirty="0" err="1" smtClean="0">
                <a:latin typeface="Times New Roman" pitchFamily="18" charset="0"/>
                <a:cs typeface="Times New Roman" pitchFamily="18" charset="0"/>
              </a:rPr>
              <a:t>енергоефективності</a:t>
            </a:r>
            <a:endParaRPr lang="uk-UA" sz="1200" dirty="0" smtClean="0">
              <a:latin typeface="Times New Roman" pitchFamily="18" charset="0"/>
              <a:cs typeface="Times New Roman" pitchFamily="18" charset="0"/>
            </a:endParaRPr>
          </a:p>
          <a:p>
            <a:r>
              <a:rPr lang="uk-UA" sz="1200" dirty="0" smtClean="0">
                <a:latin typeface="Times New Roman" pitchFamily="18" charset="0"/>
                <a:cs typeface="Times New Roman" pitchFamily="18" charset="0"/>
              </a:rPr>
              <a:t>- Складання </a:t>
            </a:r>
            <a:r>
              <a:rPr lang="uk-UA" sz="1200" dirty="0" err="1" smtClean="0">
                <a:latin typeface="Times New Roman" pitchFamily="18" charset="0"/>
                <a:cs typeface="Times New Roman" pitchFamily="18" charset="0"/>
              </a:rPr>
              <a:t>проєктної</a:t>
            </a:r>
            <a:r>
              <a:rPr lang="uk-UA" sz="1200" dirty="0" smtClean="0">
                <a:latin typeface="Times New Roman" pitchFamily="18" charset="0"/>
                <a:cs typeface="Times New Roman" pitchFamily="18" charset="0"/>
              </a:rPr>
              <a:t> документації для </a:t>
            </a:r>
            <a:r>
              <a:rPr lang="uk-UA" sz="1200" dirty="0" err="1" smtClean="0">
                <a:latin typeface="Times New Roman" pitchFamily="18" charset="0"/>
                <a:cs typeface="Times New Roman" pitchFamily="18" charset="0"/>
              </a:rPr>
              <a:t>проєктів</a:t>
            </a:r>
            <a:r>
              <a:rPr lang="uk-UA" sz="1200" dirty="0" smtClean="0">
                <a:latin typeface="Times New Roman" pitchFamily="18" charset="0"/>
                <a:cs typeface="Times New Roman" pitchFamily="18" charset="0"/>
              </a:rPr>
              <a:t> за програмою</a:t>
            </a:r>
          </a:p>
          <a:p>
            <a:r>
              <a:rPr lang="uk-UA" sz="1200" dirty="0" smtClean="0">
                <a:latin typeface="Times New Roman" pitchFamily="18" charset="0"/>
                <a:cs typeface="Times New Roman" pitchFamily="18" charset="0"/>
              </a:rPr>
              <a:t>- Оформлення заявки №2 на затвердження </a:t>
            </a:r>
            <a:r>
              <a:rPr lang="uk-UA" sz="1200" dirty="0" err="1" smtClean="0">
                <a:latin typeface="Times New Roman" pitchFamily="18" charset="0"/>
                <a:cs typeface="Times New Roman" pitchFamily="18" charset="0"/>
              </a:rPr>
              <a:t>проєкту</a:t>
            </a:r>
            <a:endParaRPr lang="uk-UA" sz="1200" dirty="0" smtClean="0">
              <a:latin typeface="Times New Roman" pitchFamily="18" charset="0"/>
              <a:cs typeface="Times New Roman" pitchFamily="18" charset="0"/>
            </a:endParaRPr>
          </a:p>
          <a:p>
            <a:r>
              <a:rPr lang="uk-UA" sz="1200" b="1" dirty="0" smtClean="0">
                <a:latin typeface="Times New Roman" pitchFamily="18" charset="0"/>
                <a:cs typeface="Times New Roman" pitchFamily="18" charset="0"/>
              </a:rPr>
              <a:t>Модуль 3.</a:t>
            </a:r>
            <a:r>
              <a:rPr lang="uk-UA" sz="1200" dirty="0" smtClean="0">
                <a:latin typeface="Times New Roman" pitchFamily="18" charset="0"/>
                <a:cs typeface="Times New Roman" pitchFamily="18" charset="0"/>
              </a:rPr>
              <a:t> Підготовка та подання заявки на верифікацію (№4) складалася з 2 </a:t>
            </a:r>
            <a:r>
              <a:rPr lang="uk-UA" sz="1200" dirty="0" err="1" smtClean="0">
                <a:latin typeface="Times New Roman" pitchFamily="18" charset="0"/>
                <a:cs typeface="Times New Roman" pitchFamily="18" charset="0"/>
              </a:rPr>
              <a:t>вебінарів</a:t>
            </a:r>
            <a:r>
              <a:rPr lang="uk-UA" sz="1200" dirty="0" smtClean="0">
                <a:latin typeface="Times New Roman" pitchFamily="18" charset="0"/>
                <a:cs typeface="Times New Roman" pitchFamily="18" charset="0"/>
              </a:rPr>
              <a:t> на наступні теми:</a:t>
            </a:r>
          </a:p>
          <a:p>
            <a:r>
              <a:rPr lang="uk-UA" sz="1200" dirty="0" smtClean="0">
                <a:latin typeface="Times New Roman" pitchFamily="18" charset="0"/>
                <a:cs typeface="Times New Roman" pitchFamily="18" charset="0"/>
              </a:rPr>
              <a:t>- Вимоги Фонду </a:t>
            </a:r>
            <a:r>
              <a:rPr lang="uk-UA" sz="1200" dirty="0" err="1" smtClean="0">
                <a:latin typeface="Times New Roman" pitchFamily="18" charset="0"/>
                <a:cs typeface="Times New Roman" pitchFamily="18" charset="0"/>
              </a:rPr>
              <a:t>енергоефективності</a:t>
            </a:r>
            <a:r>
              <a:rPr lang="uk-UA" sz="1200" dirty="0" smtClean="0">
                <a:latin typeface="Times New Roman" pitchFamily="18" charset="0"/>
                <a:cs typeface="Times New Roman" pitchFamily="18" charset="0"/>
              </a:rPr>
              <a:t> до впровадження </a:t>
            </a:r>
            <a:r>
              <a:rPr lang="uk-UA" sz="1200" dirty="0" err="1" smtClean="0">
                <a:latin typeface="Times New Roman" pitchFamily="18" charset="0"/>
                <a:cs typeface="Times New Roman" pitchFamily="18" charset="0"/>
              </a:rPr>
              <a:t>енергоефективних</a:t>
            </a:r>
            <a:r>
              <a:rPr lang="uk-UA" sz="1200" dirty="0" smtClean="0">
                <a:latin typeface="Times New Roman" pitchFamily="18" charset="0"/>
                <a:cs typeface="Times New Roman" pitchFamily="18" charset="0"/>
              </a:rPr>
              <a:t> заходів</a:t>
            </a:r>
          </a:p>
          <a:p>
            <a:r>
              <a:rPr lang="uk-UA" sz="1200" dirty="0" smtClean="0">
                <a:latin typeface="Times New Roman" pitchFamily="18" charset="0"/>
                <a:cs typeface="Times New Roman" pitchFamily="18" charset="0"/>
              </a:rPr>
              <a:t>- Оформлення заявки №4 на верифікацію</a:t>
            </a:r>
          </a:p>
          <a:p>
            <a:r>
              <a:rPr lang="uk-UA" sz="1200" dirty="0" smtClean="0">
                <a:latin typeface="Times New Roman" pitchFamily="18" charset="0"/>
                <a:cs typeface="Times New Roman" pitchFamily="18" charset="0"/>
              </a:rPr>
              <a:t>- Верифікація впровадженого </a:t>
            </a:r>
            <a:r>
              <a:rPr lang="uk-UA" sz="1200" dirty="0" err="1" smtClean="0">
                <a:latin typeface="Times New Roman" pitchFamily="18" charset="0"/>
                <a:cs typeface="Times New Roman" pitchFamily="18" charset="0"/>
              </a:rPr>
              <a:t>проєкту</a:t>
            </a:r>
            <a:r>
              <a:rPr lang="uk-UA" sz="1200" dirty="0" smtClean="0">
                <a:latin typeface="Times New Roman" pitchFamily="18" charset="0"/>
                <a:cs typeface="Times New Roman" pitchFamily="18" charset="0"/>
              </a:rPr>
              <a:t> Фондом</a:t>
            </a:r>
          </a:p>
          <a:p>
            <a:r>
              <a:rPr lang="uk-UA" sz="1200" dirty="0" smtClean="0">
                <a:latin typeface="Times New Roman" pitchFamily="18" charset="0"/>
                <a:cs typeface="Times New Roman" pitchFamily="18" charset="0"/>
              </a:rPr>
              <a:t>- Аналіз якості та моніторинг</a:t>
            </a:r>
            <a:endParaRPr lang="uk-UA" sz="1200" dirty="0">
              <a:latin typeface="Times New Roman" pitchFamily="18" charset="0"/>
              <a:cs typeface="Times New Roman" pitchFamily="18" charset="0"/>
            </a:endParaRPr>
          </a:p>
        </p:txBody>
      </p:sp>
      <p:pic>
        <p:nvPicPr>
          <p:cNvPr id="5122" name="Picture 2" descr="undefined"/>
          <p:cNvPicPr>
            <a:picLocks noChangeAspect="1" noChangeArrowheads="1"/>
          </p:cNvPicPr>
          <p:nvPr/>
        </p:nvPicPr>
        <p:blipFill>
          <a:blip r:embed="rId3" cstate="print"/>
          <a:srcRect/>
          <a:stretch>
            <a:fillRect/>
          </a:stretch>
        </p:blipFill>
        <p:spPr bwMode="auto">
          <a:xfrm>
            <a:off x="5600700" y="3378200"/>
            <a:ext cx="2133600" cy="2133600"/>
          </a:xfrm>
          <a:prstGeom prst="rect">
            <a:avLst/>
          </a:prstGeom>
          <a:noFill/>
        </p:spPr>
      </p:pic>
      <p:pic>
        <p:nvPicPr>
          <p:cNvPr id="5124" name="Picture 4" descr="undefined"/>
          <p:cNvPicPr>
            <a:picLocks noChangeAspect="1" noChangeArrowheads="1"/>
          </p:cNvPicPr>
          <p:nvPr/>
        </p:nvPicPr>
        <p:blipFill>
          <a:blip r:embed="rId4" cstate="print"/>
          <a:srcRect/>
          <a:stretch>
            <a:fillRect/>
          </a:stretch>
        </p:blipFill>
        <p:spPr bwMode="auto">
          <a:xfrm>
            <a:off x="3511550" y="3530600"/>
            <a:ext cx="1981199" cy="1981200"/>
          </a:xfrm>
          <a:prstGeom prst="rect">
            <a:avLst/>
          </a:prstGeom>
          <a:noFill/>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FFF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4374</TotalTime>
  <Words>1161</Words>
  <Application>Microsoft Office PowerPoint</Application>
  <PresentationFormat>Произвольный</PresentationFormat>
  <Paragraphs>179</Paragraphs>
  <Slides>19</Slides>
  <Notes>0</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19</vt:i4>
      </vt:variant>
    </vt:vector>
  </HeadingPairs>
  <TitlesOfParts>
    <vt:vector size="21" baseType="lpstr">
      <vt:lpstr>Office Theme</vt:lpstr>
      <vt:lpstr>Worksheet</vt:lpstr>
      <vt:lpstr>Звіт управління муніципального розвитку за 2021 рік</vt:lpstr>
      <vt:lpstr>Слайд 2</vt:lpstr>
      <vt:lpstr>Діяльність управління муніципального розвитку</vt:lpstr>
      <vt:lpstr>З 10.02.2020 по 25.02.2021 проведено Зимову школу молодого ОСББ- онлайн  навчання  основам успішного управління багатоквартирним будинком</vt:lpstr>
      <vt:lpstr>Участь ОСББ в акції “Дереводень”</vt:lpstr>
      <vt:lpstr>Обмін успішним досвідом створення та функціонування ОСББ м. Житомира  Делегація з Чорноморська  у ході дводенного робочого візиту знайомилася  з успішним досвідом створення та функціонування ОСББ в місті, зокрема впровадженням реалізації енергоефективного проєкту ОСББ «Автоном-69», першого у Житомирі, яке подало заявку до Фонду Енергоефективності за  програмою «Енергодім».  </vt:lpstr>
      <vt:lpstr>15 липня 2021 відбувся семінар для ОСББ «Як уникнути нещасних випадків при користуванні газом».</vt:lpstr>
      <vt:lpstr>Управління муніципального розвитку спільно з Проєктом ЄС ПРООН «Об’єднання співвласників будинків для впровадження сталих енергоефективних рішень» (HOUSES), проект IFC (група Світового банку)та за сприянням Фонду Енергоефективності на протязі року щомісячно проводили дистанційні онлайн навчання та тренінги для голів правлінь ОСББ на актуальні теми:    - про ухвалення рішень співвласниками  у період карантинних обмежень, - як ОСББ підготувати  заявку до Фонду Енергоефективності,  - фінансові аспекти програми Енергодім,  - бухгалтерський облік в ОСББ,  податкова та фінансова звітність, - трудові відносини, штатний розклад  і порядок оплата виборних посад та ін.     За 2021р. було проведено 105 вебінарів.</vt:lpstr>
      <vt:lpstr>   7-8 та 14-15 вересня проведено онлайн-навчання по 3 модулям з питань енергомодернізації багатоквартирних будинків в рамках Програми «Енергодім» Фонду енергоефективності</vt:lpstr>
      <vt:lpstr>09 вересня 2021 відбувся семінар на тему:  “Організація ефективної діяльності ОСББ” </vt:lpstr>
      <vt:lpstr>Підготовка ОСББ до зимово-опалювального сезону 2021-2022рр.</vt:lpstr>
      <vt:lpstr>                 </vt:lpstr>
      <vt:lpstr>Слайд 13</vt:lpstr>
      <vt:lpstr>ОСББ м. Житомира впроваджують енергоефективні заходи шляхом участі в програмі Фонду енергоефективності “Енергодім” </vt:lpstr>
      <vt:lpstr>ОСББ “Автоном-69”впровадили енергоефективні заходи шляхом участі в програмі “Енергодім” </vt:lpstr>
      <vt:lpstr>ОСББ “Київська 47”- успішний приклад  реалізації енергоефективних заходів шляхом участі в програмі “Енергодім” </vt:lpstr>
      <vt:lpstr>ОСББ “Київська 47”- успішний приклад  реалізації енергоефективних заходів шляхом участі в програмі “Енергодім” </vt:lpstr>
      <vt:lpstr>В листопаді 2021 відбувся робочий візит Міністра розвитку громад та територій та директора Фонду енергоефективності , в рамках якого було здійснено огляд будинків ОСББ, які здійснили енергоефективні заходи </vt:lpstr>
      <vt:lpstr>Слайд 19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Звіт управління муніципального розвитку за 2018 рік</dc:title>
  <dc:creator>User</dc:creator>
  <cp:lastModifiedBy>User</cp:lastModifiedBy>
  <cp:revision>389</cp:revision>
  <dcterms:created xsi:type="dcterms:W3CDTF">2019-01-11T09:29:46Z</dcterms:created>
  <dcterms:modified xsi:type="dcterms:W3CDTF">2023-01-12T12:32:09Z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2016-12-07T00:00:00Z</vt:filetime>
  </property>
  <property fmtid="{D5CDD505-2E9C-101B-9397-08002B2CF9AE}" pid="3" name="Creator">
    <vt:lpwstr>Adobe InDesign CS5 (7.0)</vt:lpwstr>
  </property>
  <property fmtid="{D5CDD505-2E9C-101B-9397-08002B2CF9AE}" pid="4" name="LastSaved">
    <vt:filetime>2019-01-11T00:00:00Z</vt:filetime>
  </property>
</Properties>
</file>