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60"/>
  </p:normalViewPr>
  <p:slideViewPr>
    <p:cSldViewPr>
      <p:cViewPr>
        <p:scale>
          <a:sx n="100" d="100"/>
          <a:sy n="100" d="100"/>
        </p:scale>
        <p:origin x="-942" y="-3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8AD67-02A4-4CDC-BB58-9A195222F1E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924F8-1799-4CCA-8338-479ED32439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9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924F8-1799-4CCA-8338-479ED32439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5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84631" y="509016"/>
            <a:ext cx="8370570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310" y="630682"/>
            <a:ext cx="10679379" cy="1001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310" y="2366518"/>
            <a:ext cx="10679379" cy="3094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64235" cy="5690870"/>
          </a:xfrm>
          <a:custGeom>
            <a:avLst/>
            <a:gdLst/>
            <a:ahLst/>
            <a:cxnLst/>
            <a:rect l="l" t="t" r="r" b="b"/>
            <a:pathLst>
              <a:path w="864235" h="5690870">
                <a:moveTo>
                  <a:pt x="864108" y="0"/>
                </a:moveTo>
                <a:lnTo>
                  <a:pt x="90279" y="0"/>
                </a:lnTo>
                <a:lnTo>
                  <a:pt x="0" y="889"/>
                </a:lnTo>
                <a:lnTo>
                  <a:pt x="0" y="5690616"/>
                </a:lnTo>
                <a:lnTo>
                  <a:pt x="864108" y="9271"/>
                </a:lnTo>
                <a:lnTo>
                  <a:pt x="864108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64435" y="2673095"/>
            <a:ext cx="4167378" cy="1338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29071" y="2673095"/>
            <a:ext cx="4252722" cy="13388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27403" y="3404615"/>
            <a:ext cx="5212842" cy="1338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50052" y="3404615"/>
            <a:ext cx="3845813" cy="13388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376159" y="4136135"/>
            <a:ext cx="2219705" cy="13388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88263" y="2835605"/>
            <a:ext cx="8209280" cy="37317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39215" algn="r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Інформація</a:t>
            </a:r>
            <a:r>
              <a:rPr sz="4800" b="1" spc="-25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про</a:t>
            </a:r>
            <a:r>
              <a:rPr sz="4800" b="1" spc="-4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5FCAEE"/>
                </a:solidFill>
                <a:latin typeface="Trebuchet MS"/>
                <a:cs typeface="Trebuchet MS"/>
              </a:rPr>
              <a:t>роботу  </a:t>
            </a:r>
            <a:r>
              <a:rPr sz="4800" b="1" spc="-5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Департаменту</a:t>
            </a:r>
            <a:r>
              <a:rPr sz="4800" b="1" spc="-40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 </a:t>
            </a:r>
            <a:r>
              <a:rPr sz="4800" b="1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реєстрації  </a:t>
            </a:r>
            <a:r>
              <a:rPr sz="4800" b="1" spc="-5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Житомирської міської</a:t>
            </a:r>
            <a:r>
              <a:rPr sz="4800" b="1" dirty="0">
                <a:solidFill>
                  <a:srgbClr val="EE7E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rPr>
              <a:t> ради</a:t>
            </a:r>
            <a:endParaRPr lang="uk-UA" sz="4800" b="1" dirty="0">
              <a:solidFill>
                <a:srgbClr val="EE7E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/>
              <a:cs typeface="Trebuchet MS"/>
            </a:endParaRPr>
          </a:p>
          <a:p>
            <a:pPr marL="12700" marR="5080" indent="1339215" algn="r">
              <a:spcBef>
                <a:spcPts val="100"/>
              </a:spcBef>
            </a:pPr>
            <a:r>
              <a:rPr lang="uk-UA" sz="4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uk-UA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uk-UA" sz="4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рік</a:t>
            </a:r>
          </a:p>
          <a:p>
            <a:pPr marL="12700" marR="5080" indent="1339215" algn="r">
              <a:lnSpc>
                <a:spcPct val="100000"/>
              </a:lnSpc>
              <a:spcBef>
                <a:spcPts val="100"/>
              </a:spcBef>
            </a:pPr>
            <a:endParaRPr sz="4800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342888" y="620268"/>
            <a:ext cx="2930652" cy="20269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2EA5F70-CF5D-42D2-AC3E-3A271E4E8141}"/>
              </a:ext>
            </a:extLst>
          </p:cNvPr>
          <p:cNvSpPr txBox="1"/>
          <p:nvPr/>
        </p:nvSpPr>
        <p:spPr>
          <a:xfrm>
            <a:off x="4572000" y="586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695782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5112" y="1011936"/>
            <a:ext cx="5481066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632841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Фінансові </a:t>
            </a:r>
            <a:r>
              <a:rPr dirty="0"/>
              <a:t>показники </a:t>
            </a:r>
            <a:r>
              <a:rPr spc="-5" dirty="0"/>
              <a:t>діяльності  </a:t>
            </a:r>
            <a:r>
              <a:rPr dirty="0"/>
              <a:t>департаменту</a:t>
            </a:r>
            <a:r>
              <a:rPr spc="-15" dirty="0"/>
              <a:t> </a:t>
            </a:r>
            <a:r>
              <a:rPr dirty="0"/>
              <a:t>реєстрації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6310" y="2366518"/>
            <a:ext cx="8442325" cy="3115596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715">
              <a:lnSpc>
                <a:spcPct val="101000"/>
              </a:lnSpc>
              <a:spcBef>
                <a:spcPts val="70"/>
              </a:spcBef>
            </a:pPr>
            <a:r>
              <a:rPr lang="uk-UA" sz="2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1047,6 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адміністративного збору 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надійшло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міського бюджету 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за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smtClean="0">
                <a:solidFill>
                  <a:srgbClr val="404040"/>
                </a:solidFill>
                <a:latin typeface="Trebuchet MS"/>
                <a:cs typeface="Trebuchet MS"/>
              </a:rPr>
              <a:t>2022</a:t>
            </a:r>
            <a:r>
              <a:rPr sz="180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рік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яких: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460,1 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 державну реєстрацію юридичних осіб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та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4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lang="uk-UA" dirty="0"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  <a:p>
            <a:pPr marL="355600" marR="7620" indent="-342900">
              <a:lnSpc>
                <a:spcPct val="100600"/>
              </a:lnSpc>
              <a:spcBef>
                <a:spcPts val="96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572,1 тис. </a:t>
            </a:r>
            <a:r>
              <a:rPr sz="2600" b="1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spc="-5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 державну реєстрацію речових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 </a:t>
            </a:r>
            <a:r>
              <a:rPr sz="1800" spc="-65" dirty="0">
                <a:solidFill>
                  <a:srgbClr val="404040"/>
                </a:solidFill>
                <a:latin typeface="Trebuchet MS"/>
                <a:cs typeface="Trebuchet MS"/>
              </a:rPr>
              <a:t>нерухоме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1800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050" spc="385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15,4 тис. </a:t>
            </a:r>
            <a:r>
              <a:rPr sz="2600" b="1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грн</a:t>
            </a:r>
            <a:r>
              <a:rPr sz="2600" b="1" dirty="0">
                <a:solidFill>
                  <a:srgbClr val="404040"/>
                </a:solidFill>
                <a:latin typeface="Trebuchet MS"/>
                <a:cs typeface="Trebuchet MS"/>
              </a:rPr>
              <a:t>.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плати за скорочення термінів надання послуг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у  </a:t>
            </a:r>
            <a:r>
              <a:rPr sz="1800" spc="-5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сфері</a:t>
            </a:r>
            <a:r>
              <a:rPr lang="uk-UA" sz="1800" spc="-5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державної</a:t>
            </a:r>
            <a:r>
              <a:rPr sz="1800" spc="-2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реєстрації.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1208" y="1382267"/>
            <a:ext cx="1146810" cy="13388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77824" y="1382267"/>
            <a:ext cx="3310890" cy="13388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82923" y="1382267"/>
            <a:ext cx="3199637" cy="13388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92367" y="1382267"/>
            <a:ext cx="2785110" cy="1338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67116" y="1382267"/>
            <a:ext cx="1299209" cy="13388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1208" y="2113788"/>
            <a:ext cx="2451354" cy="13388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65248" y="2113788"/>
            <a:ext cx="3902202" cy="13388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61659" y="2113788"/>
            <a:ext cx="4039362" cy="133883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10828" y="2113788"/>
            <a:ext cx="1198626" cy="13388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1208" y="2845307"/>
            <a:ext cx="4083558" cy="133883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4403" y="2845307"/>
            <a:ext cx="3507486" cy="133883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96100" y="2845307"/>
            <a:ext cx="1840229" cy="133883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1208" y="3576828"/>
            <a:ext cx="3908298" cy="133883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23715" y="3576828"/>
            <a:ext cx="3003041" cy="133883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19444" y="3576828"/>
            <a:ext cx="1238250" cy="133883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380" y="3576828"/>
            <a:ext cx="2522981" cy="133883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21208" y="4308347"/>
            <a:ext cx="3937254" cy="133883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55720" y="4308347"/>
            <a:ext cx="4191762" cy="133883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257288" y="4308347"/>
            <a:ext cx="1014222" cy="133883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81316" y="4308347"/>
            <a:ext cx="1146809" cy="133883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885240" y="1544828"/>
            <a:ext cx="8640445" cy="3683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“Надання </a:t>
            </a:r>
            <a:r>
              <a:rPr sz="4800" b="1" i="1" spc="-5" dirty="0">
                <a:solidFill>
                  <a:srgbClr val="286C9F"/>
                </a:solidFill>
                <a:latin typeface="Trebuchet MS"/>
                <a:cs typeface="Trebuchet MS"/>
              </a:rPr>
              <a:t>якісних послуг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у  </a:t>
            </a: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сфері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державної</a:t>
            </a:r>
            <a:r>
              <a:rPr sz="4800" b="1" i="1" spc="-45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i="1" spc="-5" dirty="0">
                <a:solidFill>
                  <a:srgbClr val="5FCAEE"/>
                </a:solidFill>
                <a:latin typeface="Trebuchet MS"/>
                <a:cs typeface="Trebuchet MS"/>
              </a:rPr>
              <a:t>реєстрації,  </a:t>
            </a:r>
            <a:r>
              <a:rPr sz="4800" b="1" i="1" dirty="0">
                <a:solidFill>
                  <a:srgbClr val="286C9F"/>
                </a:solidFill>
                <a:latin typeface="Trebuchet MS"/>
                <a:cs typeface="Trebuchet MS"/>
              </a:rPr>
              <a:t>задоволені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заявники та  </a:t>
            </a:r>
            <a:r>
              <a:rPr sz="4800" b="1" i="1" spc="-5" dirty="0">
                <a:solidFill>
                  <a:srgbClr val="286C9F"/>
                </a:solidFill>
                <a:latin typeface="Trebuchet MS"/>
                <a:cs typeface="Trebuchet MS"/>
              </a:rPr>
              <a:t>позитивні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відгуки —</a:t>
            </a:r>
            <a:r>
              <a:rPr sz="4800" b="1" i="1" spc="-5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наше</a:t>
            </a:r>
            <a:endParaRPr sz="4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4800" b="1" i="1" dirty="0">
                <a:solidFill>
                  <a:srgbClr val="286C9F"/>
                </a:solidFill>
                <a:latin typeface="Trebuchet MS"/>
                <a:cs typeface="Trebuchet MS"/>
              </a:rPr>
              <a:t>найбільше</a:t>
            </a:r>
            <a:r>
              <a:rPr sz="4800" b="1" i="1" spc="10" dirty="0">
                <a:solidFill>
                  <a:srgbClr val="286C9F"/>
                </a:solidFill>
                <a:latin typeface="Trebuchet MS"/>
                <a:cs typeface="Trebuchet MS"/>
              </a:rPr>
              <a:t> </a:t>
            </a:r>
            <a:r>
              <a:rPr sz="4800" b="1" i="1" dirty="0">
                <a:solidFill>
                  <a:srgbClr val="5FCAEE"/>
                </a:solidFill>
                <a:latin typeface="Trebuchet MS"/>
                <a:cs typeface="Trebuchet MS"/>
              </a:rPr>
              <a:t>досягнення!”</a:t>
            </a:r>
            <a:endParaRPr sz="4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6310" y="1578102"/>
            <a:ext cx="8442325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sz="24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Департамент реєстрації Житомирської міської </a:t>
            </a:r>
            <a:r>
              <a:rPr sz="2400" b="1" spc="-500" dirty="0">
                <a:solidFill>
                  <a:srgbClr val="404040"/>
                </a:solidFill>
                <a:latin typeface="Trebuchet MS"/>
                <a:cs typeface="Trebuchet MS"/>
              </a:rPr>
              <a:t>ради 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утворено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рішенням Житомирської міської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ради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24.02.2016 №144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виконання вимог Закону</a:t>
            </a:r>
            <a:r>
              <a:rPr sz="2400" spc="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України</a:t>
            </a:r>
            <a:endParaRPr sz="2400">
              <a:latin typeface="Trebuchet MS"/>
              <a:cs typeface="Trebuchet MS"/>
            </a:endParaRPr>
          </a:p>
          <a:p>
            <a:pPr marL="355600" marR="5080" algn="just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«Про державну реєстрацію речових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 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їх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обтяжень»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Закону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України «Про державну  реєстрацію юридичних осіб, фізичних осіб-підприємців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 формувань»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для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реалізації повноважень 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сфері державної реєстрації речових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 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їх обтяжень,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також фізичних осіб-  підприємців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</a:t>
            </a:r>
            <a:r>
              <a:rPr sz="2400" spc="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осіб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8539734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79692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Структура департаменту</a:t>
            </a:r>
            <a:r>
              <a:rPr sz="3600" spc="5" dirty="0"/>
              <a:t> </a:t>
            </a:r>
            <a:r>
              <a:rPr sz="3600" spc="-5" dirty="0"/>
              <a:t>реєстрації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756310" y="2057791"/>
            <a:ext cx="8164195" cy="2236470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Департамент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складається із </a:t>
            </a:r>
            <a:r>
              <a:rPr sz="2400" b="1" dirty="0">
                <a:solidFill>
                  <a:srgbClr val="404040"/>
                </a:solidFill>
                <a:latin typeface="Trebuchet MS"/>
                <a:cs typeface="Trebuchet MS"/>
              </a:rPr>
              <a:t>2</a:t>
            </a:r>
            <a:r>
              <a:rPr sz="2400" b="1" spc="7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відділів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2400" dirty="0">
              <a:latin typeface="Trebuchet MS"/>
              <a:cs typeface="Trebuchet MS"/>
            </a:endParaRPr>
          </a:p>
          <a:p>
            <a:pPr marL="355600" marR="2032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 державної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осіб, </a:t>
            </a:r>
            <a:r>
              <a:rPr sz="2400" spc="-5" dirty="0" err="1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2400" spc="-5" smtClean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осіб-підприємців;</a:t>
            </a:r>
            <a:endParaRPr sz="2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sz="1900" spc="350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відділ державної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реєстрації речових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прав на</a:t>
            </a:r>
            <a:r>
              <a:rPr sz="2400" spc="1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endParaRPr sz="2400" dirty="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24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обтяжень.</a:t>
            </a:r>
            <a:endParaRPr sz="24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7799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Завдання департаменту</a:t>
            </a:r>
            <a:r>
              <a:rPr sz="3600" spc="10" dirty="0"/>
              <a:t> </a:t>
            </a:r>
            <a:r>
              <a:rPr sz="3600" spc="-5" dirty="0"/>
              <a:t>реєстрації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56310" y="2160219"/>
            <a:ext cx="3947795" cy="252285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55600" marR="5080" indent="-342900" algn="just">
              <a:lnSpc>
                <a:spcPct val="90000"/>
              </a:lnSpc>
              <a:spcBef>
                <a:spcPts val="315"/>
              </a:spcBef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 </a:t>
            </a:r>
            <a:r>
              <a:rPr sz="1800" b="1" spc="-45" dirty="0">
                <a:solidFill>
                  <a:srgbClr val="404040"/>
                </a:solidFill>
                <a:latin typeface="Trebuchet MS"/>
                <a:cs typeface="Trebuchet MS"/>
              </a:rPr>
              <a:t>речових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на 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нерухоме 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майно та їх обтяжень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—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офіційне визнання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і  підтвердження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фактів набуття,  зміни або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припинення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речових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майно,  обтяжень таких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шляхом  внесення відповідних записів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Державного реєстру речових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800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67096" y="2160219"/>
            <a:ext cx="4231005" cy="3757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  <a:tabLst>
                <a:tab pos="355600" algn="l"/>
                <a:tab pos="1611630" algn="l"/>
                <a:tab pos="295592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	юридичних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ts val="1945"/>
              </a:lnSpc>
            </a:pP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осіб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1800" b="1" spc="28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</a:t>
            </a:r>
            <a:endParaRPr sz="1800">
              <a:latin typeface="Trebuchet MS"/>
              <a:cs typeface="Trebuchet MS"/>
            </a:endParaRPr>
          </a:p>
          <a:p>
            <a:pPr marL="355600" marR="5080" algn="just">
              <a:lnSpc>
                <a:spcPct val="90000"/>
              </a:lnSpc>
              <a:spcBef>
                <a:spcPts val="110"/>
              </a:spcBef>
            </a:pP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офіційне визнання шляхом  засвідчення факту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створення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або  припинення юридичної особи,  факту набуття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або позбавлення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статусу підприємця фізичною  особою, зміни відомостей,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що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містяться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в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Єдиному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державному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реєстрі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юридичних осіб, фізичних  осіб-підприємців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  формувань,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юридичну особу та 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фізичну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особу-підприємця,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також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проведення інших реєстраційних  дій відповідно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4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законодавства.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905941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8637270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4631" y="1606296"/>
            <a:ext cx="8349233" cy="1009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34326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486660" algn="l"/>
              </a:tabLst>
            </a:pPr>
            <a:r>
              <a:rPr sz="3600" spc="-5" dirty="0"/>
              <a:t>Повноваження департаменту </a:t>
            </a:r>
            <a:r>
              <a:rPr sz="3600" dirty="0"/>
              <a:t>у </a:t>
            </a:r>
            <a:r>
              <a:rPr sz="3600" spc="-5" dirty="0"/>
              <a:t>сфері  державної	реєстрації речових</a:t>
            </a:r>
            <a:r>
              <a:rPr sz="3600" spc="-10" dirty="0"/>
              <a:t> </a:t>
            </a:r>
            <a:r>
              <a:rPr sz="3600" spc="-5" dirty="0"/>
              <a:t>прав</a:t>
            </a:r>
            <a:endParaRPr sz="3600"/>
          </a:p>
          <a:p>
            <a:pPr marL="12700">
              <a:lnSpc>
                <a:spcPct val="100000"/>
              </a:lnSpc>
            </a:pPr>
            <a:r>
              <a:rPr sz="3600" dirty="0"/>
              <a:t>на нерухоме </a:t>
            </a:r>
            <a:r>
              <a:rPr sz="3600" spc="-5" dirty="0"/>
              <a:t>майно </a:t>
            </a:r>
            <a:r>
              <a:rPr sz="3600" dirty="0"/>
              <a:t>та їх</a:t>
            </a:r>
            <a:r>
              <a:rPr sz="3600" spc="-45" dirty="0"/>
              <a:t> </a:t>
            </a:r>
            <a:r>
              <a:rPr sz="3600" dirty="0"/>
              <a:t>обтяжень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756310" y="2727924"/>
            <a:ext cx="8439150" cy="2580005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речових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 майно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r>
              <a:rPr sz="1800" spc="-9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368425" algn="l"/>
                <a:tab pos="2660015" algn="l"/>
                <a:tab pos="3176270" algn="l"/>
                <a:tab pos="4799330" algn="l"/>
                <a:tab pos="5546725" algn="l"/>
                <a:tab pos="5933440" algn="l"/>
                <a:tab pos="7089140" algn="l"/>
                <a:tab pos="7884795" algn="l"/>
                <a:tab pos="8246109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наданн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інфо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ції	про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стро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і	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на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х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обтяження;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ведення Державного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реєстру прав на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800" spc="-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  <a:tab pos="1297305" algn="l"/>
                <a:tab pos="1816735" algn="l"/>
                <a:tab pos="2650490" algn="l"/>
                <a:tab pos="4339590" algn="l"/>
                <a:tab pos="5847080" algn="l"/>
                <a:tab pos="6770370" algn="l"/>
                <a:tab pos="8172450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на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блік	безха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у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хом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законодавства;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зберігання реєстраційних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справ 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паперовій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формі.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905941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8152638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4631" y="1606296"/>
            <a:ext cx="5340858" cy="1009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27320" y="1606296"/>
            <a:ext cx="765810" cy="1009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4959" y="1606296"/>
            <a:ext cx="3326130" cy="10096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34326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486660" algn="l"/>
              </a:tabLst>
            </a:pPr>
            <a:r>
              <a:rPr sz="3600" spc="-5" dirty="0"/>
              <a:t>Повноваження департаменту </a:t>
            </a:r>
            <a:r>
              <a:rPr sz="3600" dirty="0"/>
              <a:t>у </a:t>
            </a:r>
            <a:r>
              <a:rPr sz="3600" spc="-5" dirty="0"/>
              <a:t>сфері  державної	реєстрації</a:t>
            </a:r>
            <a:r>
              <a:rPr sz="3600" spc="5" dirty="0"/>
              <a:t> </a:t>
            </a:r>
            <a:r>
              <a:rPr sz="3600" spc="-10" dirty="0"/>
              <a:t>юридичних</a:t>
            </a:r>
            <a:endParaRPr sz="3600"/>
          </a:p>
          <a:p>
            <a:pPr marL="12700">
              <a:lnSpc>
                <a:spcPct val="100000"/>
              </a:lnSpc>
            </a:pPr>
            <a:r>
              <a:rPr sz="3600" dirty="0"/>
              <a:t>осіб та </a:t>
            </a:r>
            <a:r>
              <a:rPr sz="3600" spc="-5" dirty="0"/>
              <a:t>фізичних</a:t>
            </a:r>
            <a:r>
              <a:rPr sz="3600" spc="15" dirty="0"/>
              <a:t> </a:t>
            </a:r>
            <a:r>
              <a:rPr sz="3600" spc="-5" dirty="0"/>
              <a:t>осіб-підприємців</a:t>
            </a:r>
            <a:endParaRPr sz="3600"/>
          </a:p>
        </p:txBody>
      </p:sp>
      <p:sp>
        <p:nvSpPr>
          <p:cNvPr id="8" name="object 8"/>
          <p:cNvSpPr txBox="1"/>
          <p:nvPr/>
        </p:nvSpPr>
        <p:spPr>
          <a:xfrm>
            <a:off x="756310" y="2853944"/>
            <a:ext cx="8442325" cy="3002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прийом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документів, поданих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для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державної реєстрації юридичних осіб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фізичних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осіб-підприємців;</a:t>
            </a:r>
            <a:endParaRPr sz="1800">
              <a:latin typeface="Trebuchet MS"/>
              <a:cs typeface="Trebuchet MS"/>
            </a:endParaRPr>
          </a:p>
          <a:p>
            <a:pPr marL="355600" marR="635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592580" algn="l"/>
                <a:tab pos="2935605" algn="l"/>
                <a:tab pos="4318000" algn="l"/>
                <a:tab pos="5033010" algn="l"/>
                <a:tab pos="6207760" algn="l"/>
                <a:tab pos="820610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а	р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ція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,	фіз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підп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мці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в	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проведення інших реєстраційних</a:t>
            </a:r>
            <a:r>
              <a:rPr sz="1800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дій;</a:t>
            </a:r>
            <a:endParaRPr sz="1800">
              <a:latin typeface="Trebuchet MS"/>
              <a:cs typeface="Trebuchet MS"/>
            </a:endParaRPr>
          </a:p>
          <a:p>
            <a:pPr marL="355600" marR="635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1368425" algn="l"/>
                <a:tab pos="2698115" algn="l"/>
                <a:tab pos="2941955" algn="l"/>
                <a:tab pos="3950970" algn="l"/>
                <a:tab pos="5349875" algn="l"/>
                <a:tab pos="6316345" algn="l"/>
                <a:tab pos="7637780" algn="l"/>
                <a:tab pos="820610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на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тей	з	Є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ди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рж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реє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	та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фізичних осіб-підприємців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</a:t>
            </a:r>
            <a:r>
              <a:rPr sz="1800" spc="-7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формувань;</a:t>
            </a:r>
            <a:endParaRPr sz="18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1015"/>
              </a:spcBef>
              <a:tabLst>
                <a:tab pos="354965" algn="l"/>
                <a:tab pos="1385570" algn="l"/>
                <a:tab pos="2405380" algn="l"/>
                <a:tab pos="3816350" algn="l"/>
                <a:tab pos="4796790" algn="l"/>
                <a:tab pos="6127115" algn="l"/>
                <a:tab pos="6791959" algn="l"/>
                <a:tab pos="791654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Є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е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рж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авн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реє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ру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ю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,	фіз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чних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- 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підприємців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громадських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формувань;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формування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та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зберігання реєстраційних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справ 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паперовій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формі.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4631" y="509016"/>
            <a:ext cx="882319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4631" y="1057655"/>
            <a:ext cx="5566410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81089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Показники </a:t>
            </a:r>
            <a:r>
              <a:rPr sz="3600" dirty="0"/>
              <a:t>діяльності </a:t>
            </a:r>
            <a:r>
              <a:rPr sz="3600" spc="-5" dirty="0"/>
              <a:t>департаменту  реєстрації </a:t>
            </a:r>
            <a:r>
              <a:rPr sz="3600" dirty="0"/>
              <a:t>у </a:t>
            </a:r>
            <a:r>
              <a:rPr lang="uk-UA" sz="3600" dirty="0" smtClean="0"/>
              <a:t>2022</a:t>
            </a:r>
            <a:r>
              <a:rPr sz="3600" spc="15" dirty="0" smtClean="0"/>
              <a:t> </a:t>
            </a:r>
            <a:r>
              <a:rPr sz="3600" dirty="0"/>
              <a:t>році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99210" y="3644010"/>
            <a:ext cx="55422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61745" algn="l"/>
                <a:tab pos="2489200" algn="l"/>
                <a:tab pos="442531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державної	реєстрації	юридичних	державної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22134" y="3644010"/>
            <a:ext cx="11093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реєстрації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12277" y="3644010"/>
            <a:ext cx="8858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речових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99210" y="3918330"/>
            <a:ext cx="49269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949325" algn="l"/>
                <a:tab pos="1678305" algn="l"/>
                <a:tab pos="3159760" algn="l"/>
                <a:tab pos="4425315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б	та	фізи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их	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сі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-	п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р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ав  підприємців;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70803" y="3918330"/>
            <a:ext cx="1456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625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на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72781" y="3918330"/>
            <a:ext cx="1421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6930" algn="l"/>
                <a:tab pos="122872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майн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	та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їх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12434" y="4192651"/>
            <a:ext cx="11214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обт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я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жен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ь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6310" y="2564333"/>
            <a:ext cx="8439785" cy="1113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Впродовж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2022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року</a:t>
            </a:r>
            <a:r>
              <a:rPr lang="uk-UA"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державними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реєстраторами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департаменту</a:t>
            </a:r>
            <a:r>
              <a:rPr sz="1800" spc="-1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реєстрації</a:t>
            </a:r>
            <a:r>
              <a:rPr lang="uk-UA" dirty="0">
                <a:latin typeface="Trebuchet MS"/>
                <a:cs typeface="Trebuchet MS"/>
              </a:rPr>
              <a:t> </a:t>
            </a:r>
            <a:r>
              <a:rPr lang="uk-UA" dirty="0" smtClean="0">
                <a:latin typeface="Trebuchet MS"/>
                <a:cs typeface="Trebuchet MS"/>
              </a:rPr>
              <a:t> </a:t>
            </a:r>
            <a:r>
              <a:rPr sz="1800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прийнято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всього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13 961 </a:t>
            </a:r>
            <a:r>
              <a:rPr sz="1800" b="1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заявників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endParaRPr sz="1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827405" algn="l"/>
                <a:tab pos="1432560" algn="l"/>
                <a:tab pos="2713355" algn="l"/>
                <a:tab pos="3084830" algn="l"/>
                <a:tab pos="3402329" algn="l"/>
                <a:tab pos="4425315" algn="l"/>
                <a:tab pos="4768215" algn="l"/>
                <a:tab pos="5133975" algn="l"/>
                <a:tab pos="5765165" algn="l"/>
                <a:tab pos="7073265" algn="l"/>
                <a:tab pos="7472045" algn="l"/>
                <a:tab pos="7816850" algn="l"/>
              </a:tabLst>
            </a:pP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	</a:t>
            </a:r>
            <a:r>
              <a:rPr lang="uk-UA" sz="1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8162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аявн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ків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ф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ері	</a:t>
            </a:r>
            <a:r>
              <a:rPr sz="1450" spc="235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1450" dirty="0">
                <a:solidFill>
                  <a:srgbClr val="5FCAEE"/>
                </a:solidFill>
                <a:latin typeface="Arial"/>
                <a:cs typeface="Arial"/>
              </a:rPr>
              <a:t>	</a:t>
            </a:r>
            <a:r>
              <a:rPr lang="uk-UA" sz="1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5799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800" b="1" spc="-5" dirty="0">
                <a:solidFill>
                  <a:srgbClr val="404040"/>
                </a:solidFill>
                <a:latin typeface="Trebuchet MS"/>
                <a:cs typeface="Trebuchet MS"/>
              </a:rPr>
              <a:t>аявн</a:t>
            </a:r>
            <a:r>
              <a:rPr sz="1800" b="1" spc="-10" dirty="0">
                <a:solidFill>
                  <a:srgbClr val="404040"/>
                </a:solidFill>
                <a:latin typeface="Trebuchet MS"/>
                <a:cs typeface="Trebuchet MS"/>
              </a:rPr>
              <a:t>и</a:t>
            </a:r>
            <a:r>
              <a:rPr sz="1800" b="1" dirty="0">
                <a:solidFill>
                  <a:srgbClr val="404040"/>
                </a:solidFill>
                <a:latin typeface="Trebuchet MS"/>
                <a:cs typeface="Trebuchet MS"/>
              </a:rPr>
              <a:t>ків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у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ф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ері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4938522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19471" y="524255"/>
            <a:ext cx="4293870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5112" y="1011936"/>
            <a:ext cx="8076438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5112" y="1499616"/>
            <a:ext cx="1335786" cy="8999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6736" y="1499616"/>
            <a:ext cx="683513" cy="8999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66088" y="1499616"/>
            <a:ext cx="2961893" cy="8999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806894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Показники діяльності відділу</a:t>
            </a:r>
            <a:r>
              <a:rPr spc="-90" dirty="0"/>
              <a:t> </a:t>
            </a:r>
            <a:r>
              <a:rPr dirty="0"/>
              <a:t>державної  реєстрації </a:t>
            </a:r>
            <a:r>
              <a:rPr spc="-5" dirty="0"/>
              <a:t>юридичних </a:t>
            </a:r>
            <a:r>
              <a:rPr dirty="0"/>
              <a:t>осіб,</a:t>
            </a:r>
            <a:r>
              <a:rPr spc="-35" dirty="0"/>
              <a:t> </a:t>
            </a:r>
            <a:r>
              <a:rPr dirty="0"/>
              <a:t>фізичних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осіб-підприємців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97760" y="2608326"/>
            <a:ext cx="2886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7685" algn="l"/>
                <a:tab pos="173482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9210" y="2885694"/>
            <a:ext cx="3072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створення юридичної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особи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6310" y="3240481"/>
            <a:ext cx="12014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7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1 5  5  7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94357" y="3366973"/>
            <a:ext cx="2689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99210" y="3643376"/>
            <a:ext cx="3683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змін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відомостей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про</a:t>
            </a:r>
            <a:r>
              <a:rPr sz="1800" spc="46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юридичну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9210" y="3890264"/>
            <a:ext cx="3684904" cy="546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особу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т.ч. змін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до </a:t>
            </a:r>
            <a:r>
              <a:rPr sz="1800" spc="-5" dirty="0" err="1">
                <a:solidFill>
                  <a:srgbClr val="404040"/>
                </a:solidFill>
                <a:latin typeface="Trebuchet MS"/>
                <a:cs typeface="Trebuchet MS"/>
              </a:rPr>
              <a:t>установчих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 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документів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310" y="5089690"/>
            <a:ext cx="4027804" cy="757899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algn="ctr">
              <a:lnSpc>
                <a:spcPts val="3270"/>
              </a:lnSpc>
              <a:spcBef>
                <a:spcPts val="630"/>
              </a:spcBef>
              <a:tabLst>
                <a:tab pos="1060450" algn="l"/>
                <a:tab pos="1528445" algn="l"/>
                <a:tab pos="2863850" algn="l"/>
              </a:tabLst>
            </a:pPr>
            <a:r>
              <a:rPr sz="2250" spc="380" dirty="0" smtClean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100" dirty="0" smtClean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47</a:t>
            </a:r>
            <a:r>
              <a:rPr sz="2800" b="1" dirty="0" smtClean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державна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реєстрація</a:t>
            </a:r>
            <a:endParaRPr sz="1800" dirty="0" smtClean="0">
              <a:latin typeface="Trebuchet MS"/>
              <a:cs typeface="Trebuchet MS"/>
            </a:endParaRPr>
          </a:p>
          <a:p>
            <a:pPr marL="355600">
              <a:lnSpc>
                <a:spcPts val="2070"/>
              </a:lnSpc>
            </a:pPr>
            <a:r>
              <a:rPr sz="18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припинення</a:t>
            </a:r>
            <a:r>
              <a:rPr sz="18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юридичної</a:t>
            </a:r>
            <a:r>
              <a:rPr sz="1800" spc="-5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особи.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310" y="2481833"/>
            <a:ext cx="56140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25315" algn="l"/>
              </a:tabLst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10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362</a:t>
            </a:r>
            <a:r>
              <a:rPr sz="2800" b="1" spc="-5" dirty="0">
                <a:solidFill>
                  <a:srgbClr val="404040"/>
                </a:solidFill>
                <a:latin typeface="Trebuchet MS"/>
                <a:cs typeface="Trebuchet MS"/>
              </a:rPr>
              <a:t>	</a:t>
            </a: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8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1  7  1  9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07606" y="2608326"/>
            <a:ext cx="2688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12434" y="2885694"/>
            <a:ext cx="3013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фізичної</a:t>
            </a:r>
            <a:r>
              <a:rPr sz="1800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особи-підприємця;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69153" y="3240481"/>
            <a:ext cx="1202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80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5" dirty="0" smtClean="0">
                <a:solidFill>
                  <a:srgbClr val="404040"/>
                </a:solidFill>
                <a:latin typeface="Trebuchet MS"/>
                <a:cs typeface="Trebuchet MS"/>
              </a:rPr>
              <a:t>1  3   8  9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07606" y="3366973"/>
            <a:ext cx="2689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169153" y="3643376"/>
            <a:ext cx="4027551" cy="2204213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зм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н	до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в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і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до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м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тей	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п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ро	фізи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ч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ну  </a:t>
            </a: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особу-підприємця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;</a:t>
            </a: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dirty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dirty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lang="uk-UA" sz="18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r>
              <a:rPr lang="ru-RU" sz="2400" spc="380" dirty="0" smtClean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lang="ru-RU" sz="28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345</a:t>
            </a:r>
            <a:r>
              <a:rPr lang="ru-RU" sz="2800" b="1" spc="-38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dirty="0" smtClean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інші</a:t>
            </a:r>
            <a:r>
              <a:rPr lang="ru-RU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реєстраційні</a:t>
            </a:r>
            <a:r>
              <a:rPr lang="ru-RU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ru-RU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дії</a:t>
            </a:r>
            <a:endParaRPr lang="ru-RU" dirty="0" smtClean="0">
              <a:latin typeface="Trebuchet MS"/>
              <a:cs typeface="Trebuchet MS"/>
            </a:endParaRPr>
          </a:p>
          <a:p>
            <a:pPr marL="12700" marR="5080">
              <a:lnSpc>
                <a:spcPts val="1939"/>
              </a:lnSpc>
              <a:spcBef>
                <a:spcPts val="345"/>
              </a:spcBef>
              <a:tabLst>
                <a:tab pos="600710" algn="l"/>
                <a:tab pos="993775" algn="l"/>
                <a:tab pos="2319655" algn="l"/>
                <a:tab pos="2830195" algn="l"/>
              </a:tabLst>
            </a:pP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69153" y="4245355"/>
            <a:ext cx="12014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250" spc="75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800" b="1" spc="-610" dirty="0" smtClean="0">
                <a:solidFill>
                  <a:srgbClr val="404040"/>
                </a:solidFill>
                <a:latin typeface="Trebuchet MS"/>
                <a:cs typeface="Trebuchet MS"/>
              </a:rPr>
              <a:t>1  5  3  9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507606" y="4371847"/>
            <a:ext cx="2688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" algn="l"/>
                <a:tab pos="153670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—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	реєстрація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512434" y="4647387"/>
            <a:ext cx="3683635" cy="547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  <a:tabLst>
                <a:tab pos="1668780" algn="l"/>
                <a:tab pos="2970530" algn="l"/>
              </a:tabLst>
            </a:pP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припи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ненн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я	фізич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н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ї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о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с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об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и-</a:t>
            </a:r>
            <a:endParaRPr sz="1800" dirty="0">
              <a:latin typeface="Trebuchet MS"/>
              <a:cs typeface="Trebuchet MS"/>
            </a:endParaRPr>
          </a:p>
          <a:p>
            <a:pPr marL="12700">
              <a:lnSpc>
                <a:spcPts val="2055"/>
              </a:lnSpc>
            </a:pPr>
            <a:r>
              <a:rPr sz="1800" dirty="0" err="1">
                <a:solidFill>
                  <a:srgbClr val="404040"/>
                </a:solidFill>
                <a:latin typeface="Trebuchet MS"/>
                <a:cs typeface="Trebuchet MS"/>
              </a:rPr>
              <a:t>підприємця</a:t>
            </a:r>
            <a:r>
              <a:rPr sz="1800" dirty="0" smtClean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" y="524255"/>
            <a:ext cx="8698230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5112" y="1011936"/>
            <a:ext cx="8108442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5112" y="1499616"/>
            <a:ext cx="4801362" cy="8999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56310" y="630682"/>
            <a:ext cx="806767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Показники діяльності відділу</a:t>
            </a:r>
            <a:r>
              <a:rPr spc="-100" dirty="0"/>
              <a:t> </a:t>
            </a:r>
            <a:r>
              <a:rPr dirty="0"/>
              <a:t>державної  реєстрації </a:t>
            </a:r>
            <a:r>
              <a:rPr spc="-5" dirty="0"/>
              <a:t>речових </a:t>
            </a:r>
            <a:r>
              <a:rPr dirty="0"/>
              <a:t>прав на </a:t>
            </a:r>
            <a:r>
              <a:rPr spc="-5" dirty="0"/>
              <a:t>нерухоме  майно </a:t>
            </a:r>
            <a:r>
              <a:rPr dirty="0"/>
              <a:t>та їх</a:t>
            </a:r>
            <a:r>
              <a:rPr spc="-10" dirty="0"/>
              <a:t> </a:t>
            </a:r>
            <a:r>
              <a:rPr dirty="0"/>
              <a:t>обтяжень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85012" y="2397099"/>
            <a:ext cx="8587588" cy="2697726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3336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реєстрація права власності на нерухоме</a:t>
            </a:r>
            <a:r>
              <a:rPr sz="1700" spc="-36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700" dirty="0">
              <a:latin typeface="Trebuchet MS"/>
              <a:cs typeface="Trebuchet MS"/>
            </a:endParaRPr>
          </a:p>
          <a:p>
            <a:pPr marL="12700">
              <a:lnSpc>
                <a:spcPts val="2930"/>
              </a:lnSpc>
              <a:spcBef>
                <a:spcPts val="38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</a:t>
            </a:r>
            <a:r>
              <a:rPr sz="2050" spc="305" dirty="0">
                <a:solidFill>
                  <a:srgbClr val="5FCAEE"/>
                </a:solidFill>
                <a:latin typeface="Arial"/>
                <a:cs typeface="Arial"/>
              </a:rPr>
              <a:t>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491</a:t>
            </a:r>
            <a:r>
              <a:rPr sz="2600" b="1" spc="3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</a:t>
            </a:r>
            <a:r>
              <a:rPr sz="1700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реєстрація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інших</a:t>
            </a:r>
            <a:r>
              <a:rPr sz="1700" spc="3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(відмінних</a:t>
            </a:r>
            <a:r>
              <a:rPr sz="1700" spc="3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від</a:t>
            </a:r>
            <a:r>
              <a:rPr sz="1700" spc="28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права</a:t>
            </a:r>
            <a:r>
              <a:rPr sz="1700" spc="29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власності)</a:t>
            </a:r>
            <a:r>
              <a:rPr sz="1700" spc="30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5" dirty="0">
                <a:solidFill>
                  <a:srgbClr val="404040"/>
                </a:solidFill>
                <a:latin typeface="Trebuchet MS"/>
                <a:cs typeface="Trebuchet MS"/>
              </a:rPr>
              <a:t>речових</a:t>
            </a:r>
            <a:endParaRPr sz="1700" dirty="0">
              <a:latin typeface="Trebuchet MS"/>
              <a:cs typeface="Trebuchet MS"/>
            </a:endParaRPr>
          </a:p>
          <a:p>
            <a:pPr marL="355600">
              <a:lnSpc>
                <a:spcPts val="1850"/>
              </a:lnSpc>
            </a:pP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прав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на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нерухоме</a:t>
            </a:r>
            <a:r>
              <a:rPr sz="17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майно;</a:t>
            </a:r>
            <a:endParaRPr sz="1700" dirty="0">
              <a:latin typeface="Trebuchet MS"/>
              <a:cs typeface="Trebuchet MS"/>
            </a:endParaRPr>
          </a:p>
          <a:p>
            <a:pPr marL="355600" marR="5080" indent="-342900" algn="just">
              <a:lnSpc>
                <a:spcPct val="80600"/>
              </a:lnSpc>
              <a:spcBef>
                <a:spcPts val="95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1573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lang="uk-UA"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інформаційні довідки </a:t>
            </a:r>
            <a:r>
              <a:rPr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lang="uk-UA"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з</a:t>
            </a:r>
            <a:r>
              <a:rPr sz="1700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Державного </a:t>
            </a:r>
            <a:r>
              <a:rPr sz="1700" spc="-5" dirty="0" err="1">
                <a:solidFill>
                  <a:srgbClr val="404040"/>
                </a:solidFill>
                <a:latin typeface="Trebuchet MS"/>
                <a:cs typeface="Trebuchet MS"/>
              </a:rPr>
              <a:t>реєстру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 err="1" smtClean="0">
                <a:solidFill>
                  <a:srgbClr val="404040"/>
                </a:solidFill>
                <a:latin typeface="Trebuchet MS"/>
                <a:cs typeface="Trebuchet MS"/>
              </a:rPr>
              <a:t>прав</a:t>
            </a:r>
            <a:endParaRPr lang="uk-UA" sz="1700" dirty="0" smtClean="0">
              <a:solidFill>
                <a:srgbClr val="404040"/>
              </a:solidFill>
              <a:latin typeface="Trebuchet MS"/>
              <a:cs typeface="Trebuchet MS"/>
            </a:endParaRPr>
          </a:p>
          <a:p>
            <a:pPr marL="355600" marR="5080" indent="-342900" algn="just">
              <a:lnSpc>
                <a:spcPct val="80600"/>
              </a:lnSpc>
              <a:spcBef>
                <a:spcPts val="955"/>
              </a:spcBef>
            </a:pPr>
            <a:r>
              <a:rPr sz="2050" spc="380" dirty="0" smtClean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399</a:t>
            </a:r>
            <a:r>
              <a:rPr sz="2600" b="1" spc="-38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державна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реєстрація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обтяжень;</a:t>
            </a:r>
            <a:endParaRPr sz="1700" dirty="0">
              <a:latin typeface="Trebuchet MS"/>
              <a:cs typeface="Trebuchet MS"/>
            </a:endParaRPr>
          </a:p>
          <a:p>
            <a:pPr marL="355600" marR="5080" indent="-342900">
              <a:lnSpc>
                <a:spcPct val="82700"/>
              </a:lnSpc>
              <a:spcBef>
                <a:spcPts val="925"/>
              </a:spcBef>
            </a:pPr>
            <a:r>
              <a:rPr sz="2050" spc="380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lang="uk-UA"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5430</a:t>
            </a:r>
            <a:r>
              <a:rPr sz="2600" b="1" spc="-5" dirty="0" smtClean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—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консультації </a:t>
            </a:r>
            <a:r>
              <a:rPr sz="1700" dirty="0">
                <a:solidFill>
                  <a:srgbClr val="404040"/>
                </a:solidFill>
                <a:latin typeface="Trebuchet MS"/>
                <a:cs typeface="Trebuchet MS"/>
              </a:rPr>
              <a:t>у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сфері державної реєстрації речових прав на </a:t>
            </a:r>
            <a:r>
              <a:rPr sz="1700" spc="-65" dirty="0">
                <a:solidFill>
                  <a:srgbClr val="404040"/>
                </a:solidFill>
                <a:latin typeface="Trebuchet MS"/>
                <a:cs typeface="Trebuchet MS"/>
              </a:rPr>
              <a:t>нерухоме 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майно та їх</a:t>
            </a:r>
            <a:r>
              <a:rPr sz="17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Trebuchet MS"/>
                <a:cs typeface="Trebuchet MS"/>
              </a:rPr>
              <a:t>обтяжень.</a:t>
            </a:r>
            <a:endParaRPr sz="17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413</Words>
  <Application>Microsoft Office PowerPoint</Application>
  <PresentationFormat>Произвольный</PresentationFormat>
  <Paragraphs>81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Структура департаменту реєстрації</vt:lpstr>
      <vt:lpstr>Завдання департаменту реєстрації</vt:lpstr>
      <vt:lpstr>Повноваження департаменту у сфері  державної реєстрації речових прав на нерухоме майно та їх обтяжень</vt:lpstr>
      <vt:lpstr>Повноваження департаменту у сфері  державної реєстрації юридичних осіб та фізичних осіб-підприємців</vt:lpstr>
      <vt:lpstr>Показники діяльності департаменту  реєстрації у 2022 році</vt:lpstr>
      <vt:lpstr>Показники діяльності відділу державної  реєстрації юридичних осіб, фізичних осіб-підприємців</vt:lpstr>
      <vt:lpstr>Показники діяльності відділу державної  реєстрації речових прав на нерухоме  майно та їх обтяжень</vt:lpstr>
      <vt:lpstr>Фінансові показники діяльності  департаменту реєстрації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Інформація про роботу Департаменту реєстрації Житомирської міської ради</dc:title>
  <dc:creator>Пользователь Windows</dc:creator>
  <cp:lastModifiedBy>1</cp:lastModifiedBy>
  <cp:revision>51</cp:revision>
  <dcterms:created xsi:type="dcterms:W3CDTF">2019-01-16T09:37:06Z</dcterms:created>
  <dcterms:modified xsi:type="dcterms:W3CDTF">2023-01-13T11:47:10Z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2019-01-16T00:00:00Z</vt:filetime>
  </property>
</Properties>
</file>