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505" r:id="rId4"/>
    <p:sldId id="504" r:id="rId5"/>
    <p:sldId id="483" r:id="rId6"/>
    <p:sldId id="472" r:id="rId7"/>
    <p:sldId id="503" r:id="rId8"/>
    <p:sldId id="474" r:id="rId9"/>
    <p:sldId id="496" r:id="rId10"/>
  </p:sldIdLst>
  <p:sldSz cx="9144000" cy="6858000" type="screen4x3"/>
  <p:notesSz cx="6735763" cy="9866313"/>
  <p:defaultTextStyle>
    <a:defPPr>
      <a:defRPr lang="uk-U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CC"/>
    <a:srgbClr val="00FFCC"/>
    <a:srgbClr val="333399"/>
    <a:srgbClr val="0033CC"/>
    <a:srgbClr val="3366CC"/>
    <a:srgbClr val="0066FF"/>
    <a:srgbClr val="DDE7F3"/>
    <a:srgbClr val="000066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5" autoAdjust="0"/>
    <p:restoredTop sz="94660"/>
  </p:normalViewPr>
  <p:slideViewPr>
    <p:cSldViewPr>
      <p:cViewPr varScale="1">
        <p:scale>
          <a:sx n="115" d="100"/>
          <a:sy n="115" d="100"/>
        </p:scale>
        <p:origin x="135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8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C1-4D8C-ACE7-4CA3C6259C6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E264-4457-900B-4E3BB3EEC6E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264-4457-900B-4E3BB3EEC6E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264-4457-900B-4E3BB3EEC6E9}"/>
              </c:ext>
            </c:extLst>
          </c:dPt>
          <c:dLbls>
            <c:dLbl>
              <c:idx val="1"/>
              <c:layout>
                <c:manualLayout>
                  <c:x val="-0.13750511809815982"/>
                  <c:y val="2.67173068520549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264-4457-900B-4E3BB3EEC6E9}"/>
                </c:ext>
              </c:extLst>
            </c:dLbl>
            <c:dLbl>
              <c:idx val="2"/>
              <c:layout>
                <c:manualLayout>
                  <c:x val="-3.8762487739837169E-2"/>
                  <c:y val="-0.1166421066971310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3607798707316819E-2"/>
                      <c:h val="6.49078271684371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264-4457-900B-4E3BB3EEC6E9}"/>
                </c:ext>
              </c:extLst>
            </c:dLbl>
            <c:dLbl>
              <c:idx val="3"/>
              <c:layout>
                <c:manualLayout>
                  <c:x val="0.12196395485421563"/>
                  <c:y val="4.53639270824447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264-4457-900B-4E3BB3EEC6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Участь у заходах, що проводяться ОДА, ДСНС України, МО України, СБУ</c:v>
                </c:pt>
                <c:pt idx="1">
                  <c:v>Заходи, які організовуються та проводяться в закладах освіти</c:v>
                </c:pt>
                <c:pt idx="2">
                  <c:v>Заходи, які організовуються та проводяться на території міста</c:v>
                </c:pt>
                <c:pt idx="3">
                  <c:v>Заходи, які організовуються та проводяться на об'єктах різних форм власності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23</c:v>
                </c:pt>
                <c:pt idx="1">
                  <c:v>243</c:v>
                </c:pt>
                <c:pt idx="2">
                  <c:v>62</c:v>
                </c:pt>
                <c:pt idx="3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64-4457-900B-4E3BB3EEC6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0.16726</cdr:x>
      <cdr:y>0</cdr:y>
    </cdr:from>
    <cdr:to>
      <cdr:x>0.87055</cdr:x>
      <cdr:y>0.08014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95995" y="-1340768"/>
          <a:ext cx="4608512" cy="4311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uk-UA" sz="1900" b="1" dirty="0" smtClean="0">
              <a:solidFill>
                <a:srgbClr val="0000CC"/>
              </a:solidFill>
            </a:rPr>
            <a:t>Всього – 606 заходів цивільного захисту</a:t>
          </a:r>
          <a:endParaRPr lang="uk-UA" sz="1900" b="1" dirty="0">
            <a:solidFill>
              <a:srgbClr val="0000CC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E5A82486-5876-4412-971A-811E63C23436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04E8950-C2F0-40C3-9EC2-604C58FDB9B1}" type="slidenum">
              <a:rPr lang="ru-RU" altLang="uk-UA"/>
              <a:pPr>
                <a:defRPr/>
              </a:pPr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C02CB2-D54C-428D-9BD4-1F3A12BC867E}" type="datetimeFigureOut">
              <a:rPr lang="uk-UA"/>
              <a:pPr>
                <a:defRPr/>
              </a:pPr>
              <a:t>13.12.2022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1" y="4686300"/>
            <a:ext cx="5389563" cy="4440238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D7DA02B-3DC9-4D22-9E0B-75B62C59B887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485426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87690-FE83-4EC8-BB7D-62088E7B5857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72400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5E8C-1636-43FE-9A78-DED974F8AFCF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582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DD2D4-31B3-494E-B5C1-F0DA4CC21F3E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475413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B127-7BB5-4005-B531-D7989BD535C4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361307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13BD2-7626-43A4-99B9-2DA1D0852487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65502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B4408-18AE-4261-968C-6D5E292A147B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43608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AA04D-2123-46EE-B45C-43769AA3DA80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149731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A656A-5FC0-4256-87E1-0F510A8DC241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1156957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87EE5-2DE4-4E07-B904-EB62F150C457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77866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6670E-405B-4058-B671-4B541547431A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327193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DE890-05CC-4CAA-AC85-19135B0EF962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73739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56378-CB36-482B-BF05-05E0C93BABBC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  <p:extLst>
      <p:ext uri="{BB962C8B-B14F-4D97-AF65-F5344CB8AC3E}">
        <p14:creationId xmlns:p14="http://schemas.microsoft.com/office/powerpoint/2010/main" val="283409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AB5E4"/>
            </a:gs>
            <a:gs pos="14000">
              <a:srgbClr val="9AB5E4"/>
            </a:gs>
            <a:gs pos="53000">
              <a:srgbClr val="C8E0E8"/>
            </a:gs>
            <a:gs pos="100000">
              <a:srgbClr val="E1E8F5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заголовка</a:t>
            </a:r>
            <a:endParaRPr lang="uk-UA" altLang="uk-UA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/>
              <a:t>Образец текста</a:t>
            </a:r>
          </a:p>
          <a:p>
            <a:pPr lvl="1"/>
            <a:r>
              <a:rPr lang="ru-RU" altLang="uk-UA"/>
              <a:t>Второй уровень</a:t>
            </a:r>
          </a:p>
          <a:p>
            <a:pPr lvl="2"/>
            <a:r>
              <a:rPr lang="ru-RU" altLang="uk-UA"/>
              <a:t>Третий уровень</a:t>
            </a:r>
          </a:p>
          <a:p>
            <a:pPr lvl="3"/>
            <a:r>
              <a:rPr lang="ru-RU" altLang="uk-UA"/>
              <a:t>Четвертый уровень</a:t>
            </a:r>
          </a:p>
          <a:p>
            <a:pPr lvl="4"/>
            <a:r>
              <a:rPr lang="ru-RU" altLang="uk-UA"/>
              <a:t>Пятый уровень</a:t>
            </a:r>
            <a:endParaRPr lang="uk-UA" alt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1EA0678-2B91-42A4-B82F-05432367A5CD}" type="slidenum">
              <a:rPr lang="uk-UA" altLang="uk-UA"/>
              <a:pPr>
                <a:defRPr/>
              </a:pPr>
              <a:t>‹#›</a:t>
            </a:fld>
            <a:endParaRPr lang="uk-UA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0075" y="115888"/>
            <a:ext cx="6400800" cy="334962"/>
          </a:xfrm>
        </p:spPr>
        <p:txBody>
          <a:bodyPr/>
          <a:lstStyle/>
          <a:p>
            <a:pPr eaLnBrk="1" hangingPunct="1"/>
            <a:r>
              <a:rPr lang="uk-UA" altLang="uk-UA" sz="2000" b="1">
                <a:solidFill>
                  <a:srgbClr val="002060"/>
                </a:solidFill>
              </a:rPr>
              <a:t>Житомирська міська рада</a:t>
            </a:r>
          </a:p>
        </p:txBody>
      </p:sp>
      <p:sp>
        <p:nvSpPr>
          <p:cNvPr id="5123" name="Подзаголовок 2"/>
          <p:cNvSpPr txBox="1">
            <a:spLocks/>
          </p:cNvSpPr>
          <p:nvPr/>
        </p:nvSpPr>
        <p:spPr bwMode="auto">
          <a:xfrm>
            <a:off x="1258888" y="692150"/>
            <a:ext cx="7866062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uk-UA" sz="1800" b="1">
                <a:solidFill>
                  <a:srgbClr val="002060"/>
                </a:solidFill>
              </a:rPr>
              <a:t>Управління з питань надзвичайних ситуацій та цивільного захисту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uk-UA" altLang="uk-UA" sz="1800" b="1">
                <a:solidFill>
                  <a:srgbClr val="002060"/>
                </a:solidFill>
              </a:rPr>
              <a:t>населення</a:t>
            </a:r>
          </a:p>
        </p:txBody>
      </p:sp>
      <p:pic>
        <p:nvPicPr>
          <p:cNvPr id="5124" name="Рисунок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82"/>
          <a:stretch>
            <a:fillRect/>
          </a:stretch>
        </p:blipFill>
        <p:spPr bwMode="auto">
          <a:xfrm>
            <a:off x="7050088" y="5811838"/>
            <a:ext cx="2116137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0"/>
            <a:ext cx="112395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1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116205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1547813" y="593725"/>
            <a:ext cx="7488237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TextBox 18"/>
          <p:cNvSpPr txBox="1">
            <a:spLocks noChangeArrowheads="1"/>
          </p:cNvSpPr>
          <p:nvPr/>
        </p:nvSpPr>
        <p:spPr bwMode="auto">
          <a:xfrm>
            <a:off x="849313" y="2420938"/>
            <a:ext cx="827563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600" b="1" dirty="0">
                <a:solidFill>
                  <a:srgbClr val="002060"/>
                </a:solidFill>
              </a:rPr>
              <a:t>Про основні завдання цивільного захисту Житомирської </a:t>
            </a:r>
            <a:r>
              <a:rPr lang="ru-RU" sz="2600" b="1" dirty="0" err="1">
                <a:solidFill>
                  <a:srgbClr val="002060"/>
                </a:solidFill>
              </a:rPr>
              <a:t>міської</a:t>
            </a:r>
            <a:r>
              <a:rPr lang="ru-RU" sz="2600" b="1" dirty="0">
                <a:solidFill>
                  <a:srgbClr val="002060"/>
                </a:solidFill>
              </a:rPr>
              <a:t> </a:t>
            </a:r>
            <a:r>
              <a:rPr lang="ru-RU" sz="2600" b="1" dirty="0" err="1" smtClean="0">
                <a:solidFill>
                  <a:srgbClr val="002060"/>
                </a:solidFill>
              </a:rPr>
              <a:t>територіальної</a:t>
            </a: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600" b="1" dirty="0" err="1">
                <a:solidFill>
                  <a:srgbClr val="002060"/>
                </a:solidFill>
              </a:rPr>
              <a:t>громади</a:t>
            </a:r>
            <a:r>
              <a:rPr lang="ru-RU" sz="2600" b="1" dirty="0">
                <a:solidFill>
                  <a:srgbClr val="002060"/>
                </a:solidFill>
              </a:rPr>
              <a:t> </a:t>
            </a:r>
            <a:endParaRPr lang="ru-RU" sz="2600" b="1" dirty="0" smtClean="0">
              <a:solidFill>
                <a:srgbClr val="00206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на 2023 </a:t>
            </a:r>
            <a:r>
              <a:rPr lang="ru-RU" sz="2600" b="1" dirty="0">
                <a:solidFill>
                  <a:srgbClr val="002060"/>
                </a:solidFill>
              </a:rPr>
              <a:t>рік</a:t>
            </a:r>
            <a:endParaRPr lang="uk-UA" altLang="uk-UA" sz="2600" b="1" dirty="0">
              <a:solidFill>
                <a:srgbClr val="002060"/>
              </a:solidFill>
            </a:endParaRPr>
          </a:p>
        </p:txBody>
      </p:sp>
      <p:sp>
        <p:nvSpPr>
          <p:cNvPr id="5129" name="TextBox 19"/>
          <p:cNvSpPr txBox="1">
            <a:spLocks noChangeArrowheads="1"/>
          </p:cNvSpPr>
          <p:nvPr/>
        </p:nvSpPr>
        <p:spPr bwMode="auto">
          <a:xfrm>
            <a:off x="2339975" y="5270500"/>
            <a:ext cx="6804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2000" b="1" dirty="0">
                <a:solidFill>
                  <a:srgbClr val="002060"/>
                </a:solidFill>
              </a:rPr>
              <a:t>Доповідач начальник управління  Дідківський М.В. </a:t>
            </a:r>
          </a:p>
        </p:txBody>
      </p:sp>
      <p:sp>
        <p:nvSpPr>
          <p:cNvPr id="5130" name="TextBox 20"/>
          <p:cNvSpPr txBox="1">
            <a:spLocks noChangeArrowheads="1"/>
          </p:cNvSpPr>
          <p:nvPr/>
        </p:nvSpPr>
        <p:spPr bwMode="auto">
          <a:xfrm>
            <a:off x="2095500" y="6132513"/>
            <a:ext cx="6192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1800" b="1" dirty="0" smtClean="0">
                <a:solidFill>
                  <a:srgbClr val="002060"/>
                </a:solidFill>
              </a:rPr>
              <a:t>2022 </a:t>
            </a:r>
            <a:r>
              <a:rPr lang="uk-UA" altLang="uk-UA" sz="1800" b="1" dirty="0">
                <a:solidFill>
                  <a:srgbClr val="002060"/>
                </a:solidFill>
              </a:rPr>
              <a:t>року </a:t>
            </a:r>
          </a:p>
        </p:txBody>
      </p:sp>
      <p:sp>
        <p:nvSpPr>
          <p:cNvPr id="513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D37226-FDE6-460D-8A60-34AAEC7B1379}" type="slidenum">
              <a:rPr lang="uk-UA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uk-UA" altLang="uk-UA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/>
          </p:cNvSpPr>
          <p:nvPr/>
        </p:nvSpPr>
        <p:spPr bwMode="auto">
          <a:xfrm>
            <a:off x="914400" y="188913"/>
            <a:ext cx="82296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2200" b="1" dirty="0">
                <a:solidFill>
                  <a:srgbClr val="002060"/>
                </a:solidFill>
              </a:rPr>
              <a:t>Структура </a:t>
            </a:r>
            <a:r>
              <a:rPr lang="uk-UA" altLang="uk-UA" sz="2200" b="1" dirty="0" err="1">
                <a:solidFill>
                  <a:srgbClr val="002060"/>
                </a:solidFill>
              </a:rPr>
              <a:t>проєкту</a:t>
            </a:r>
            <a:r>
              <a:rPr lang="uk-UA" altLang="uk-UA" sz="2200" b="1" dirty="0">
                <a:solidFill>
                  <a:srgbClr val="002060"/>
                </a:solidFill>
              </a:rPr>
              <a:t> рішення виконавчого комітету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2200" b="1" dirty="0">
                <a:solidFill>
                  <a:srgbClr val="002060"/>
                </a:solidFill>
              </a:rPr>
              <a:t>«</a:t>
            </a:r>
            <a:r>
              <a:rPr lang="ru-RU" sz="2200" b="1" dirty="0">
                <a:solidFill>
                  <a:srgbClr val="002060"/>
                </a:solidFill>
              </a:rPr>
              <a:t>Про основні завдання цивільного захисту Житомирської </a:t>
            </a:r>
            <a:r>
              <a:rPr lang="ru-RU" sz="2200" b="1" dirty="0" err="1">
                <a:solidFill>
                  <a:srgbClr val="002060"/>
                </a:solidFill>
              </a:rPr>
              <a:t>міської</a:t>
            </a:r>
            <a:r>
              <a:rPr lang="ru-RU" sz="2200" b="1" dirty="0">
                <a:solidFill>
                  <a:srgbClr val="002060"/>
                </a:solidFill>
              </a:rPr>
              <a:t> </a:t>
            </a:r>
            <a:r>
              <a:rPr lang="ru-RU" sz="2200" b="1" dirty="0" err="1" smtClean="0">
                <a:solidFill>
                  <a:srgbClr val="002060"/>
                </a:solidFill>
              </a:rPr>
              <a:t>територіальної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r>
              <a:rPr lang="ru-RU" sz="2200" b="1" dirty="0">
                <a:solidFill>
                  <a:srgbClr val="002060"/>
                </a:solidFill>
              </a:rPr>
              <a:t>громади на </a:t>
            </a:r>
            <a:r>
              <a:rPr lang="ru-RU" sz="2200" b="1" dirty="0" smtClean="0">
                <a:solidFill>
                  <a:srgbClr val="002060"/>
                </a:solidFill>
              </a:rPr>
              <a:t>2023 </a:t>
            </a:r>
            <a:r>
              <a:rPr lang="ru-RU" sz="2200" b="1" dirty="0">
                <a:solidFill>
                  <a:srgbClr val="002060"/>
                </a:solidFill>
              </a:rPr>
              <a:t>рік</a:t>
            </a:r>
            <a:r>
              <a:rPr lang="uk-UA" altLang="uk-UA" sz="2200" b="1" dirty="0">
                <a:solidFill>
                  <a:srgbClr val="002060"/>
                </a:solidFill>
              </a:rPr>
              <a:t>»</a:t>
            </a:r>
            <a:endParaRPr lang="ru-RU" altLang="uk-UA" sz="22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2988" y="1484784"/>
            <a:ext cx="7273925" cy="1016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  1. Основні завдання цивільного захисту </a:t>
            </a:r>
            <a:r>
              <a:rPr lang="ru-RU" sz="1600" b="1" dirty="0">
                <a:solidFill>
                  <a:srgbClr val="002060"/>
                </a:solidFill>
              </a:rPr>
              <a:t>Житомирської міської об’єднаної територіальної громади 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на </a:t>
            </a:r>
            <a:r>
              <a:rPr lang="uk-UA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2023 рік</a:t>
            </a:r>
            <a:r>
              <a:rPr lang="uk-UA" sz="1600" b="1" i="1" dirty="0" smtClean="0">
                <a:solidFill>
                  <a:srgbClr val="002060"/>
                </a:solidFill>
                <a:cs typeface="Arial" panose="020B0604020202020204" pitchFamily="34" charset="0"/>
              </a:rPr>
              <a:t>;</a:t>
            </a:r>
            <a:endParaRPr lang="uk-UA" sz="1600" b="1" i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42988" y="2637309"/>
            <a:ext cx="7273925" cy="7197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2. План основних заходів цивільного захисту </a:t>
            </a:r>
            <a:r>
              <a:rPr lang="ru-RU" sz="1600" b="1" dirty="0">
                <a:solidFill>
                  <a:srgbClr val="002060"/>
                </a:solidFill>
              </a:rPr>
              <a:t>Житомирської міської об’єднаної територіальної громади 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на </a:t>
            </a:r>
            <a:r>
              <a:rPr lang="uk-UA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2023 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рік;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042988" y="3493542"/>
            <a:ext cx="7273925" cy="8784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 3. Організаційно-методичні вказівки щодо навчання населення </a:t>
            </a:r>
            <a:r>
              <a:rPr lang="ru-RU" sz="1600" b="1" dirty="0">
                <a:solidFill>
                  <a:srgbClr val="002060"/>
                </a:solidFill>
              </a:rPr>
              <a:t>Житомирської міської об’єднаної територіальної громади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діям у надзвичайних ситуаціях на </a:t>
            </a:r>
            <a:r>
              <a:rPr lang="uk-UA" sz="16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2023 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рік з додатками: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92275" y="4508500"/>
            <a:ext cx="7272338" cy="6556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3.1.  Тематика загальної підготовки працівників підприємств, установ та організацій до дій у надзвичайних ситуаціях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692275" y="5300663"/>
            <a:ext cx="7272338" cy="6556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3.2. Тематика за програмою спеціальної підготовки працівників, що входять до складу спеціалізованих служб і формувань цивільного захисту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692275" y="6092825"/>
            <a:ext cx="7272338" cy="6556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3.3. Тематика за програмою додаткової підготовки з техногенної безпеки працівників об’єктів підвищеної небезпеки </a:t>
            </a:r>
          </a:p>
        </p:txBody>
      </p:sp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5760B7-EF52-45B9-AF8A-FCC373F7EF9F}" type="slidenum">
              <a:rPr lang="uk-UA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uk-UA" altLang="uk-UA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/>
          </p:cNvSpPr>
          <p:nvPr/>
        </p:nvSpPr>
        <p:spPr bwMode="auto">
          <a:xfrm>
            <a:off x="917420" y="18460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Основні завдання цивільного захисту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Житомирської </a:t>
            </a:r>
            <a:r>
              <a:rPr kumimoji="0" 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міської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територіальної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громади на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2023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рік</a:t>
            </a:r>
            <a:endParaRPr kumimoji="0" lang="ru-RU" altLang="uk-UA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21690" y="726347"/>
            <a:ext cx="7921997" cy="1503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504190" algn="just">
              <a:spcBef>
                <a:spcPts val="285"/>
              </a:spcBef>
              <a:spcAft>
                <a:spcPts val="0"/>
              </a:spcAft>
            </a:pPr>
            <a:r>
              <a:rPr lang="uk-UA" sz="1900" b="1" dirty="0">
                <a:solidFill>
                  <a:srgbClr val="0033CC"/>
                </a:solidFill>
                <a:latin typeface="Arial Black" panose="020B0A04020102020204" pitchFamily="34" charset="0"/>
              </a:rPr>
              <a:t>Головним завданням </a:t>
            </a:r>
            <a:r>
              <a:rPr lang="uk-UA" sz="1900" b="1" dirty="0" smtClean="0">
                <a:solidFill>
                  <a:srgbClr val="0033CC"/>
                </a:solidFill>
              </a:rPr>
              <a:t>є – реалізація комплексу заходів захисту населення (забезпечення безпеки та правопорядку, своєчасне оповіщення, укриття населення, готовність до проведення евакуації та </a:t>
            </a:r>
            <a:r>
              <a:rPr lang="uk-UA" sz="1900" b="1" dirty="0">
                <a:solidFill>
                  <a:srgbClr val="0033CC"/>
                </a:solidFill>
              </a:rPr>
              <a:t>забезпечення безперебійного функціонування систем життєдіяльності громади) під час воєнного стану</a:t>
            </a:r>
            <a:endParaRPr lang="en-US" sz="1900" b="1" dirty="0">
              <a:solidFill>
                <a:srgbClr val="0033CC"/>
              </a:solidFill>
            </a:endParaRPr>
          </a:p>
        </p:txBody>
      </p:sp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5760B7-EF52-45B9-AF8A-FCC373F7EF9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97607" y="2229546"/>
            <a:ext cx="8226579" cy="47166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4190" algn="just">
              <a:spcBef>
                <a:spcPts val="285"/>
              </a:spcBef>
              <a:spcAft>
                <a:spcPts val="0"/>
              </a:spcAft>
            </a:pP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Основні </a:t>
            </a:r>
            <a:r>
              <a:rPr lang="uk-UA" sz="1400" b="1" u="sng" kern="0" dirty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зусилля при виконанні завдань будуть </a:t>
            </a: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спрямовані </a:t>
            </a:r>
            <a:r>
              <a:rPr lang="uk-UA" sz="1400" b="1" u="sng" kern="0" dirty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на</a:t>
            </a: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:</a:t>
            </a:r>
          </a:p>
          <a:p>
            <a:pPr indent="504190" algn="just">
              <a:spcBef>
                <a:spcPts val="285"/>
              </a:spcBef>
              <a:spcAft>
                <a:spcPts val="0"/>
              </a:spcAft>
            </a:pPr>
            <a:endParaRPr lang="en-US" sz="800" b="1" u="sng" kern="1400" dirty="0">
              <a:solidFill>
                <a:srgbClr val="0033CC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uk-UA" sz="1500" dirty="0" smtClean="0"/>
              <a:t>    організації </a:t>
            </a:r>
            <a:r>
              <a:rPr lang="uk-UA" sz="1500" dirty="0"/>
              <a:t>заходів щодо забезпечення безперебійного функціонування систем життєдіяльності громади під час воєнного стану;</a:t>
            </a:r>
            <a:endParaRPr lang="en-US" sz="1500" dirty="0"/>
          </a:p>
          <a:p>
            <a:r>
              <a:rPr lang="uk-UA" sz="1500" dirty="0" smtClean="0"/>
              <a:t>    підтриманні </a:t>
            </a:r>
            <a:r>
              <a:rPr lang="uk-UA" sz="1500" dirty="0"/>
              <a:t>постійної готовності органів управління та сил місцевої </a:t>
            </a:r>
            <a:r>
              <a:rPr lang="uk-UA" sz="1500" dirty="0" err="1"/>
              <a:t>субланки</a:t>
            </a:r>
            <a:r>
              <a:rPr lang="uk-UA" sz="1500" dirty="0"/>
              <a:t> ТП ЄДС ЦЗ до оперативного реагування на надзвичайні ситуації, аварії та події (далі-НС) та ліквідації їх наслідків, у тому числі воєнного характеру; </a:t>
            </a:r>
            <a:endParaRPr lang="en-US" sz="1500" dirty="0"/>
          </a:p>
          <a:p>
            <a:r>
              <a:rPr lang="uk-UA" sz="1500" dirty="0" smtClean="0"/>
              <a:t>     забезпеченні </a:t>
            </a:r>
            <a:r>
              <a:rPr lang="uk-UA" sz="1500" dirty="0"/>
              <a:t>безпеки і правопорядку на території громади під час воєнного стану;</a:t>
            </a:r>
            <a:endParaRPr lang="en-US" sz="1500" dirty="0"/>
          </a:p>
          <a:p>
            <a:r>
              <a:rPr lang="uk-UA" sz="1500" dirty="0" smtClean="0"/>
              <a:t>     забезпеченні </a:t>
            </a:r>
            <a:r>
              <a:rPr lang="uk-UA" sz="1500" dirty="0"/>
              <a:t>своєчасного оповіщення населення громади про загрози повітряних, ракетних та інших ударів, порядку дій у разі виникнення надзвичайних ситуацій, у тому числі воєнного характеру;</a:t>
            </a:r>
            <a:endParaRPr lang="en-US" sz="1500" dirty="0"/>
          </a:p>
          <a:p>
            <a:r>
              <a:rPr lang="uk-UA" sz="1500" dirty="0" smtClean="0"/>
              <a:t>     організації </a:t>
            </a:r>
            <a:r>
              <a:rPr lang="uk-UA" sz="1500" dirty="0"/>
              <a:t>заходів із забезпечення укриття населення громади та створення належних умов перебування в захисних спорудах цивільного захисту та найпростіших укриттях;</a:t>
            </a:r>
            <a:endParaRPr lang="en-US" sz="1500" dirty="0"/>
          </a:p>
          <a:p>
            <a:r>
              <a:rPr lang="uk-UA" sz="1500" dirty="0" smtClean="0"/>
              <a:t>     організації </a:t>
            </a:r>
            <a:r>
              <a:rPr lang="uk-UA" sz="1500" dirty="0"/>
              <a:t>заходів із забезпечення евакуації населення </a:t>
            </a:r>
            <a:r>
              <a:rPr lang="uk-UA" sz="1500" dirty="0" smtClean="0"/>
              <a:t>громади </a:t>
            </a:r>
            <a:r>
              <a:rPr lang="uk-UA" sz="1500" dirty="0"/>
              <a:t>у визначені безпечні райони, прийому внутрішньо переміщених та евакуйованих осіб у безпечних пунктах тимчасового перебування, розгортання та підтримання роботи «Пунктів Незламності», пунктів обігріву та пунктів видачі продуктів харчування, питної води та предметів першої необхідності населенню, яке перебуває на території громади;</a:t>
            </a:r>
            <a:endParaRPr lang="en-US" sz="1500" dirty="0"/>
          </a:p>
          <a:p>
            <a:r>
              <a:rPr lang="uk-UA" sz="1500" dirty="0" smtClean="0"/>
              <a:t>     поповненні </a:t>
            </a:r>
            <a:r>
              <a:rPr lang="uk-UA" sz="1500" dirty="0"/>
              <a:t>фонду захисних споруд цивільного захисту, у тому числі обладнання найпростіших </a:t>
            </a:r>
            <a:r>
              <a:rPr lang="uk-UA" sz="1500" dirty="0" err="1"/>
              <a:t>укриттів</a:t>
            </a:r>
            <a:r>
              <a:rPr lang="uk-UA" sz="1500" dirty="0"/>
              <a:t> у закладах дошкільної, середньої та позашкільної освіти</a:t>
            </a:r>
            <a:r>
              <a:rPr lang="uk-UA" sz="1500" dirty="0" smtClean="0"/>
              <a:t>;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4105566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5760B7-EF52-45B9-AF8A-FCC373F7EF9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1538" y="-99392"/>
            <a:ext cx="8272462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04190" algn="just">
              <a:spcBef>
                <a:spcPts val="285"/>
              </a:spcBef>
              <a:spcAft>
                <a:spcPts val="0"/>
              </a:spcAft>
            </a:pPr>
            <a:endParaRPr lang="uk-UA" sz="1400" b="1" u="sng" kern="0" dirty="0" smtClean="0">
              <a:solidFill>
                <a:srgbClr val="0033CC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pPr indent="504190" algn="just">
              <a:spcBef>
                <a:spcPts val="285"/>
              </a:spcBef>
              <a:spcAft>
                <a:spcPts val="0"/>
              </a:spcAft>
            </a:pP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Основні </a:t>
            </a:r>
            <a:r>
              <a:rPr lang="uk-UA" sz="1400" b="1" u="sng" kern="0" dirty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зусилля при виконанні завдань будуть </a:t>
            </a: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спрямовані </a:t>
            </a:r>
            <a:r>
              <a:rPr lang="uk-UA" sz="1400" b="1" u="sng" kern="0" dirty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на</a:t>
            </a:r>
            <a:r>
              <a:rPr lang="uk-UA" sz="1400" b="1" u="sng" kern="0" dirty="0" smtClean="0">
                <a:solidFill>
                  <a:srgbClr val="0033CC"/>
                </a:solidFill>
                <a:latin typeface="Arial Black" panose="020B0A04020102020204" pitchFamily="34" charset="0"/>
                <a:ea typeface="Times New Roman" panose="02020603050405020304" pitchFamily="18" charset="0"/>
              </a:rPr>
              <a:t>:</a:t>
            </a:r>
          </a:p>
          <a:p>
            <a:pPr indent="504190" algn="just">
              <a:spcBef>
                <a:spcPts val="285"/>
              </a:spcBef>
              <a:spcAft>
                <a:spcPts val="0"/>
              </a:spcAft>
            </a:pPr>
            <a:endParaRPr lang="en-US" sz="1400" b="1" u="sng" kern="1400" dirty="0">
              <a:solidFill>
                <a:srgbClr val="0033CC"/>
              </a:solidFill>
              <a:latin typeface="Arial Black" panose="020B0A04020102020204" pitchFamily="34" charset="0"/>
              <a:ea typeface="Times New Roman" panose="02020603050405020304" pitchFamily="18" charset="0"/>
            </a:endParaRPr>
          </a:p>
          <a:p>
            <a:r>
              <a:rPr lang="uk-UA" sz="1500" dirty="0" smtClean="0"/>
              <a:t>      інформуванні </a:t>
            </a:r>
            <a:r>
              <a:rPr lang="uk-UA" sz="1500" dirty="0"/>
              <a:t>населення про місця розташування захисних споруд цивільного захисту та інших споруд, призначених для його укриття в умовах воєнного стану (на випадок надзвичайних ситуацій), порядок їх заповнення та поводження в них з урахуванням доступності таких споруд для </a:t>
            </a:r>
            <a:r>
              <a:rPr lang="uk-UA" sz="1500" dirty="0" err="1"/>
              <a:t>маломобільних</a:t>
            </a:r>
            <a:r>
              <a:rPr lang="uk-UA" sz="1500" dirty="0"/>
              <a:t> груп населення;</a:t>
            </a:r>
            <a:endParaRPr lang="en-US" sz="1500" dirty="0"/>
          </a:p>
          <a:p>
            <a:r>
              <a:rPr lang="uk-UA" sz="1500" dirty="0" smtClean="0"/>
              <a:t>      організації </a:t>
            </a:r>
            <a:r>
              <a:rPr lang="uk-UA" sz="1500" dirty="0"/>
              <a:t>заходів щодо підтримання у готовності до виконання завдань за призначенням територіальних формувань цивільного захисту;</a:t>
            </a:r>
            <a:endParaRPr lang="en-US" sz="1500" dirty="0"/>
          </a:p>
          <a:p>
            <a:r>
              <a:rPr lang="uk-UA" sz="1500" dirty="0"/>
              <a:t>організації та забезпеченні діяльності добровільних формувань цивільного захисту громади;</a:t>
            </a:r>
            <a:endParaRPr lang="en-US" sz="1500" dirty="0"/>
          </a:p>
          <a:p>
            <a:r>
              <a:rPr lang="uk-UA" sz="1500" dirty="0" smtClean="0"/>
              <a:t>      підготовці </a:t>
            </a:r>
            <a:r>
              <a:rPr lang="uk-UA" sz="1500" dirty="0"/>
              <a:t>та проведенні заходів щодо підвищення стійкості функціонування </a:t>
            </a:r>
            <a:r>
              <a:rPr lang="uk-UA" sz="1500" dirty="0" smtClean="0"/>
              <a:t>підприємств, установ та організацій життєзабезпечення </a:t>
            </a:r>
            <a:r>
              <a:rPr lang="uk-UA" sz="1500" dirty="0"/>
              <a:t>громади в умовах воєнного стану;</a:t>
            </a:r>
            <a:endParaRPr lang="en-US" sz="1500" dirty="0"/>
          </a:p>
          <a:p>
            <a:r>
              <a:rPr lang="uk-UA" sz="1500" dirty="0" smtClean="0"/>
              <a:t>      виконанні </a:t>
            </a:r>
            <a:r>
              <a:rPr lang="uk-UA" sz="1500" dirty="0"/>
              <a:t>суб’єктами господарювання усіх форм власності спеціального режиму світломаскування, встановленого на території громади;</a:t>
            </a:r>
            <a:endParaRPr lang="en-US" sz="1500" dirty="0"/>
          </a:p>
          <a:p>
            <a:r>
              <a:rPr lang="uk-UA" sz="1500" dirty="0" smtClean="0"/>
              <a:t>     виконанні </a:t>
            </a:r>
            <a:r>
              <a:rPr lang="uk-UA" sz="1500" dirty="0"/>
              <a:t>міських цільових програм, спрямованих на зменшення загрози та запобігання виникненню можливих НС, у тому числі воєнного характеру, і мінімізації їх наслідків, а також забезпечення техногенної та пожежної безпеки на території громади;</a:t>
            </a:r>
            <a:endParaRPr lang="en-US" sz="1500" dirty="0"/>
          </a:p>
          <a:p>
            <a:r>
              <a:rPr lang="uk-UA" sz="1500" dirty="0" smtClean="0"/>
              <a:t>      поповненні </a:t>
            </a:r>
            <a:r>
              <a:rPr lang="uk-UA" sz="1500" dirty="0"/>
              <a:t>та підтриманні в готовності до використання місцевого та об’єктових матеріальних резервів для запобігання виникненню і ліквідації наслідків можливих НС, у тому числі воєнного характеру;</a:t>
            </a:r>
            <a:endParaRPr lang="en-US" sz="1500" dirty="0"/>
          </a:p>
          <a:p>
            <a:r>
              <a:rPr lang="uk-UA" sz="1500" dirty="0" smtClean="0"/>
              <a:t>     проведенні </a:t>
            </a:r>
            <a:r>
              <a:rPr lang="uk-UA" sz="1500" dirty="0" err="1"/>
              <a:t>просвітницько</a:t>
            </a:r>
            <a:r>
              <a:rPr lang="uk-UA" sz="1500" dirty="0"/>
              <a:t>-роз’яснювальної роботи з питань цивільного захисту з усіма категоріями населення громади, реорганізація мережі консультаційних пунктів з застосуванням сучасних інтерактивних технологій;</a:t>
            </a:r>
            <a:endParaRPr lang="en-US" sz="1500" dirty="0"/>
          </a:p>
          <a:p>
            <a:r>
              <a:rPr lang="uk-UA" sz="1500" dirty="0" smtClean="0"/>
              <a:t>     створенні </a:t>
            </a:r>
            <a:r>
              <a:rPr lang="uk-UA" sz="1500" dirty="0"/>
              <a:t>та забезпеченні функціонування класів безпеки в закладах освіти;</a:t>
            </a:r>
            <a:endParaRPr lang="en-US" sz="1500" dirty="0"/>
          </a:p>
          <a:p>
            <a:r>
              <a:rPr lang="uk-UA" sz="1500" dirty="0" smtClean="0"/>
              <a:t>     підвищення </a:t>
            </a:r>
            <a:r>
              <a:rPr lang="uk-UA" sz="1500" dirty="0"/>
              <a:t>рівня ефективності діяльності територіальних та об’єктових формувань цивільного захисту, територіальних підрозділів ГУ ДСНС України у Житомирській області;</a:t>
            </a:r>
            <a:endParaRPr lang="en-US" sz="1500" dirty="0"/>
          </a:p>
          <a:p>
            <a:r>
              <a:rPr lang="uk-UA" sz="1500" dirty="0" smtClean="0"/>
              <a:t>     забезпеченні </a:t>
            </a:r>
            <a:r>
              <a:rPr lang="uk-UA" sz="1500" dirty="0"/>
              <a:t>виконання заходів у відбудовний період після закінчення воєнних дій.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581021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/>
          </p:cNvSpPr>
          <p:nvPr/>
        </p:nvSpPr>
        <p:spPr bwMode="auto">
          <a:xfrm>
            <a:off x="914400" y="188913"/>
            <a:ext cx="8229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Що нового</a:t>
            </a:r>
            <a:endParaRPr kumimoji="0" lang="ru-RU" altLang="uk-UA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05760B7-EF52-45B9-AF8A-FCC373F7EF9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780928"/>
            <a:ext cx="79219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uk-UA" sz="1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1400" kern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81000" algn="just">
              <a:spcAft>
                <a:spcPts val="0"/>
              </a:spcAft>
            </a:pPr>
            <a:r>
              <a:rPr lang="uk-UA" sz="1400" kern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US" sz="1400" kern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43608" y="3952340"/>
            <a:ext cx="853938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>
              <a:defRPr b="1">
                <a:solidFill>
                  <a:srgbClr val="000000"/>
                </a:solidFill>
                <a:latin typeface="Times New Roman" panose="02020603050405020304" pitchFamily="18" charset="0"/>
                <a:ea typeface="Antiqua"/>
              </a:defRPr>
            </a:lvl1pPr>
          </a:lstStyle>
          <a:p>
            <a:r>
              <a:rPr lang="uk-UA" dirty="0">
                <a:solidFill>
                  <a:schemeClr val="tx2"/>
                </a:solidFill>
                <a:latin typeface="+mj-lt"/>
              </a:rPr>
              <a:t>2. Створення та забезпечення функціонування класів безпеки в закладах </a:t>
            </a:r>
            <a:endParaRPr lang="uk-UA" dirty="0" smtClean="0">
              <a:solidFill>
                <a:schemeClr val="tx2"/>
              </a:solidFill>
              <a:latin typeface="+mj-lt"/>
            </a:endParaRP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освіти</a:t>
            </a:r>
            <a:endParaRPr lang="uk-UA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46250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tx2"/>
                </a:solidFill>
                <a:latin typeface="+mj-lt"/>
                <a:ea typeface="Antiqua"/>
              </a:rPr>
              <a:t>1. Заходи </a:t>
            </a:r>
            <a:r>
              <a:rPr lang="uk-UA" b="1" dirty="0">
                <a:solidFill>
                  <a:schemeClr val="tx2"/>
                </a:solidFill>
                <a:latin typeface="+mj-lt"/>
                <a:ea typeface="Antiqua"/>
              </a:rPr>
              <a:t>у відбудовний період після закінчення воєнних </a:t>
            </a:r>
            <a:r>
              <a:rPr lang="uk-UA" b="1" dirty="0" smtClean="0">
                <a:solidFill>
                  <a:schemeClr val="tx2"/>
                </a:solidFill>
                <a:latin typeface="+mj-lt"/>
                <a:ea typeface="Antiqua"/>
              </a:rPr>
              <a:t>дій:</a:t>
            </a: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     Участь </a:t>
            </a:r>
            <a:r>
              <a:rPr lang="uk-UA" dirty="0">
                <a:solidFill>
                  <a:schemeClr val="tx2"/>
                </a:solidFill>
                <a:latin typeface="+mj-lt"/>
              </a:rPr>
              <a:t>у проведенні заходів цільової мобілізації для ліквідації наслідків ведення воєнних дій  та надзвичайних ситуацій (за необхідності</a:t>
            </a:r>
            <a:r>
              <a:rPr lang="uk-UA" dirty="0" smtClean="0">
                <a:solidFill>
                  <a:schemeClr val="tx2"/>
                </a:solidFill>
                <a:latin typeface="+mj-lt"/>
              </a:rPr>
              <a:t>).</a:t>
            </a: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     Організація </a:t>
            </a:r>
            <a:r>
              <a:rPr lang="uk-UA" dirty="0">
                <a:solidFill>
                  <a:schemeClr val="tx2"/>
                </a:solidFill>
                <a:latin typeface="+mj-lt"/>
              </a:rPr>
              <a:t>та керівництво проведенням відновлювальних робіт з ліквідації наслідків воєнних дій на території </a:t>
            </a:r>
            <a:r>
              <a:rPr lang="uk-UA" dirty="0" smtClean="0">
                <a:solidFill>
                  <a:schemeClr val="tx2"/>
                </a:solidFill>
                <a:latin typeface="+mj-lt"/>
              </a:rPr>
              <a:t>громади</a:t>
            </a: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     Відновлення </a:t>
            </a:r>
            <a:r>
              <a:rPr lang="uk-UA" dirty="0">
                <a:solidFill>
                  <a:schemeClr val="tx2"/>
                </a:solidFill>
                <a:latin typeface="+mj-lt"/>
              </a:rPr>
              <a:t>об’єктів критичної інфраструктури сфери </a:t>
            </a:r>
            <a:r>
              <a:rPr lang="uk-UA" dirty="0" smtClean="0">
                <a:solidFill>
                  <a:schemeClr val="tx2"/>
                </a:solidFill>
                <a:latin typeface="+mj-lt"/>
              </a:rPr>
              <a:t>життєзабезпечення</a:t>
            </a: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     Визначення </a:t>
            </a:r>
            <a:r>
              <a:rPr lang="uk-UA" dirty="0">
                <a:solidFill>
                  <a:schemeClr val="tx2"/>
                </a:solidFill>
                <a:latin typeface="+mj-lt"/>
              </a:rPr>
              <a:t>територій в межах громади, що потребують проведення гуманітарного розмінування, маркування небезпечних ділянок, проведення очищення (розмінування</a:t>
            </a:r>
            <a:r>
              <a:rPr lang="uk-UA" dirty="0" smtClean="0">
                <a:solidFill>
                  <a:schemeClr val="tx2"/>
                </a:solidFill>
                <a:latin typeface="+mj-lt"/>
              </a:rPr>
              <a:t>).</a:t>
            </a:r>
          </a:p>
          <a:p>
            <a:r>
              <a:rPr lang="uk-UA" dirty="0" smtClean="0">
                <a:solidFill>
                  <a:schemeClr val="tx2"/>
                </a:solidFill>
                <a:latin typeface="+mj-lt"/>
              </a:rPr>
              <a:t>    Залучення </a:t>
            </a:r>
            <a:r>
              <a:rPr lang="uk-UA" dirty="0">
                <a:solidFill>
                  <a:schemeClr val="tx2"/>
                </a:solidFill>
                <a:latin typeface="+mj-lt"/>
              </a:rPr>
              <a:t>до ліквідації наслідків ведення воєнних дій та надзвичайних ситуацій міжнародної </a:t>
            </a:r>
            <a:r>
              <a:rPr lang="uk-UA" dirty="0" smtClean="0">
                <a:solidFill>
                  <a:schemeClr val="tx2"/>
                </a:solidFill>
                <a:latin typeface="+mj-lt"/>
              </a:rPr>
              <a:t>допомоги.</a:t>
            </a:r>
            <a:endParaRPr lang="uk-UA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3168" y="4636524"/>
            <a:ext cx="7839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tx2"/>
                </a:solidFill>
                <a:latin typeface="+mj-lt"/>
                <a:ea typeface="Antiqua"/>
              </a:rPr>
              <a:t>3. Проведення контрольної перевірки з питань виконання вимог законів та інших нормативно-правових актів з питань техногенної та пожежної безпеки, цивільного захисту у Житомирській області    (квітень)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3084" y="5798145"/>
            <a:ext cx="77231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solidFill>
                  <a:schemeClr val="tx2"/>
                </a:solidFill>
                <a:latin typeface="+mj-lt"/>
                <a:ea typeface="Antiqua"/>
              </a:rPr>
              <a:t>4. Участь у штабному тренуванні з органами управління територіальної підсистеми єдиної державної системи цивільного захисту Житомирської області  (липень-серпень)</a:t>
            </a:r>
          </a:p>
        </p:txBody>
      </p:sp>
    </p:spTree>
    <p:extLst>
      <p:ext uri="{BB962C8B-B14F-4D97-AF65-F5344CB8AC3E}">
        <p14:creationId xmlns:p14="http://schemas.microsoft.com/office/powerpoint/2010/main" val="121633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/>
          </p:cNvSpPr>
          <p:nvPr/>
        </p:nvSpPr>
        <p:spPr bwMode="auto">
          <a:xfrm>
            <a:off x="889526" y="12700"/>
            <a:ext cx="8229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sz="1800" b="1" dirty="0">
                <a:solidFill>
                  <a:srgbClr val="002060"/>
                </a:solidFill>
              </a:rPr>
              <a:t>План основних заходів цивільного захисту </a:t>
            </a:r>
            <a:r>
              <a:rPr lang="ru-RU" sz="1800" b="1" dirty="0" err="1">
                <a:solidFill>
                  <a:srgbClr val="002060"/>
                </a:solidFill>
              </a:rPr>
              <a:t>Житомирської</a:t>
            </a:r>
            <a:r>
              <a:rPr lang="ru-RU" sz="1800" b="1" dirty="0">
                <a:solidFill>
                  <a:srgbClr val="002060"/>
                </a:solidFill>
              </a:rPr>
              <a:t>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sz="1800" b="1" dirty="0" err="1" smtClean="0">
                <a:solidFill>
                  <a:srgbClr val="002060"/>
                </a:solidFill>
              </a:rPr>
              <a:t>міської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</a:rPr>
              <a:t>територіальної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ru-RU" sz="1800" b="1" dirty="0">
                <a:solidFill>
                  <a:srgbClr val="002060"/>
                </a:solidFill>
              </a:rPr>
              <a:t>громади </a:t>
            </a:r>
            <a:r>
              <a:rPr lang="uk-UA" sz="1800" b="1" dirty="0">
                <a:solidFill>
                  <a:srgbClr val="002060"/>
                </a:solidFill>
              </a:rPr>
              <a:t>на </a:t>
            </a:r>
            <a:r>
              <a:rPr lang="uk-UA" sz="1800" b="1" dirty="0" smtClean="0">
                <a:solidFill>
                  <a:srgbClr val="002060"/>
                </a:solidFill>
              </a:rPr>
              <a:t>2023 </a:t>
            </a:r>
            <a:r>
              <a:rPr lang="uk-UA" sz="1800" b="1" dirty="0">
                <a:solidFill>
                  <a:srgbClr val="002060"/>
                </a:solidFill>
              </a:rPr>
              <a:t>рік</a:t>
            </a:r>
            <a:endParaRPr lang="ru-RU" altLang="uk-UA" sz="18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4164" y="673010"/>
            <a:ext cx="7920324" cy="7041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         І. Заходи з удосконалення </a:t>
            </a:r>
            <a:r>
              <a:rPr lang="uk-UA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місцевої </a:t>
            </a:r>
            <a:r>
              <a:rPr lang="uk-UA" sz="1500" b="1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субланки</a:t>
            </a:r>
            <a:r>
              <a:rPr lang="uk-UA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територіальної підсистеми єдиної державної системи цивільного захисту Житомирської області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22 напрямки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44164" y="1498965"/>
            <a:ext cx="7920324" cy="7026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       ІІ. Заходи з питань підготовки та визначення стану готовності органів управління, сил та засобів </a:t>
            </a:r>
            <a:r>
              <a:rPr lang="uk-UA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місцевої </a:t>
            </a:r>
            <a:r>
              <a:rPr lang="uk-UA" sz="1500" b="1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субланки</a:t>
            </a:r>
            <a:r>
              <a:rPr lang="uk-UA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ТП ЄДС ЦЗ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</a:t>
            </a:r>
            <a:r>
              <a:rPr lang="ru-RU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13 </a:t>
            </a:r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напрямків</a:t>
            </a:r>
            <a:r>
              <a:rPr 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</a:t>
            </a:r>
            <a:endParaRPr lang="uk-UA" sz="1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5760B7-EF52-45B9-AF8A-FCC373F7EF9F}" type="slidenum">
              <a:rPr lang="uk-UA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uk-UA" altLang="uk-UA" sz="1200">
              <a:solidFill>
                <a:srgbClr val="898989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53225" y="2323520"/>
            <a:ext cx="7920324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</a:t>
            </a:r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ІІІ. Заходи з контролю за додержанням та виконанням вимог законодавства з питань техногенної, пожежної безпеки, захисту населення і територій від надзвичайних ситуацій природного та техногенного характеру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15 напрямів</a:t>
            </a:r>
            <a:r>
              <a:rPr 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</a:t>
            </a:r>
            <a:endParaRPr lang="uk-UA" sz="1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3225" y="3453513"/>
            <a:ext cx="7920324" cy="7820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         ІV. Заходи щодо попередження надзвичайних ситуацій та зменшення ризику їх виникнення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8 напрямів</a:t>
            </a:r>
            <a:r>
              <a:rPr 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 </a:t>
            </a:r>
            <a:endParaRPr lang="uk-UA" sz="1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1324" y="4357488"/>
            <a:ext cx="7920324" cy="7542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        </a:t>
            </a:r>
            <a:r>
              <a:rPr lang="en-US" sz="1500" b="1" dirty="0">
                <a:solidFill>
                  <a:srgbClr val="002060"/>
                </a:solidFill>
                <a:cs typeface="Arial" panose="020B0604020202020204" pitchFamily="34" charset="0"/>
              </a:rPr>
              <a:t>V</a:t>
            </a:r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. Заходи щодо підготовки керівного складу та фахівців, діяльність яких пов’язана</a:t>
            </a:r>
            <a:endParaRPr lang="en-US" sz="1500" b="1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pPr algn="just" eaLnBrk="1" hangingPunct="1"/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з організацією і здійсненням заходів з питань цивільного захисту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11 напрямів</a:t>
            </a:r>
            <a:r>
              <a:rPr 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</a:t>
            </a:r>
            <a:endParaRPr lang="uk-UA" sz="1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8484" y="5234377"/>
            <a:ext cx="7920324" cy="7315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</a:t>
            </a:r>
            <a:r>
              <a:rPr lang="en-US" sz="1500" b="1" dirty="0">
                <a:solidFill>
                  <a:srgbClr val="002060"/>
                </a:solidFill>
                <a:cs typeface="Arial" panose="020B0604020202020204" pitchFamily="34" charset="0"/>
              </a:rPr>
              <a:t>V</a:t>
            </a:r>
            <a:r>
              <a:rPr lang="uk-UA" sz="1500" b="1" dirty="0">
                <a:solidFill>
                  <a:srgbClr val="002060"/>
                </a:solidFill>
                <a:cs typeface="Arial" panose="020B0604020202020204" pitchFamily="34" charset="0"/>
              </a:rPr>
              <a:t>І. Заходи, що проводяться на підприємствах, установах та організаціях з питань цивільного захисту</a:t>
            </a:r>
          </a:p>
          <a:p>
            <a:pPr algn="just" eaLnBrk="1" hangingPunct="1"/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</a:t>
            </a:r>
            <a:r>
              <a:rPr lang="ru-RU" sz="1500" b="1" dirty="0" smtClean="0">
                <a:solidFill>
                  <a:srgbClr val="002060"/>
                </a:solidFill>
                <a:cs typeface="Arial" panose="020B0604020202020204" pitchFamily="34" charset="0"/>
              </a:rPr>
              <a:t>15 </a:t>
            </a:r>
            <a:r>
              <a:rPr lang="ru-RU" sz="1500" b="1" dirty="0">
                <a:solidFill>
                  <a:srgbClr val="002060"/>
                </a:solidFill>
                <a:cs typeface="Arial" panose="020B0604020202020204" pitchFamily="34" charset="0"/>
              </a:rPr>
              <a:t>напрямів</a:t>
            </a:r>
            <a:r>
              <a:rPr lang="ru-RU" sz="1400" b="1" i="1" dirty="0">
                <a:solidFill>
                  <a:srgbClr val="FF0000"/>
                </a:solidFill>
                <a:cs typeface="Arial" panose="020B0604020202020204" pitchFamily="34" charset="0"/>
              </a:rPr>
              <a:t>      </a:t>
            </a:r>
            <a:endParaRPr lang="uk-UA" sz="1400" b="1" i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82146" y="6088569"/>
            <a:ext cx="7920324" cy="7315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/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 </a:t>
            </a:r>
            <a:r>
              <a:rPr lang="en-US" sz="1600" b="1" dirty="0">
                <a:solidFill>
                  <a:srgbClr val="002060"/>
                </a:solidFill>
                <a:cs typeface="Arial" panose="020B0604020202020204" pitchFamily="34" charset="0"/>
              </a:rPr>
              <a:t>V</a:t>
            </a: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ІІ. Заходи у відбудовний період після закінчення воєнних дій</a:t>
            </a:r>
          </a:p>
          <a:p>
            <a:pPr algn="just" eaLnBrk="1" hangingPunct="1"/>
            <a:r>
              <a:rPr lang="ru-RU" sz="1600" b="1" dirty="0">
                <a:solidFill>
                  <a:srgbClr val="002060"/>
                </a:solidFill>
                <a:cs typeface="Arial" panose="020B0604020202020204" pitchFamily="34" charset="0"/>
              </a:rPr>
              <a:t>Всього – 5 напрямів      </a:t>
            </a:r>
            <a:endParaRPr lang="uk-UA" sz="1600" b="1" dirty="0">
              <a:solidFill>
                <a:srgbClr val="00206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883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/>
          </p:cNvSpPr>
          <p:nvPr/>
        </p:nvSpPr>
        <p:spPr bwMode="auto">
          <a:xfrm>
            <a:off x="457200" y="138698"/>
            <a:ext cx="8229600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Основні заходи цивільного захисту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Житомирської міської </a:t>
            </a: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uk-UA" altLang="uk-UA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територіальної у </a:t>
            </a: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2023 </a:t>
            </a: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році</a:t>
            </a:r>
            <a:endParaRPr kumimoji="0" lang="ru-RU" altLang="uk-UA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171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317757A-D71D-4A16-8268-1E32B12FF9FF}" type="slidenum">
              <a:rPr kumimoji="0" lang="uk-UA" altLang="uk-UA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uk-UA" altLang="uk-UA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173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44624"/>
            <a:ext cx="2346325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98077"/>
            <a:ext cx="2314575" cy="1530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3849340"/>
            <a:ext cx="2317750" cy="159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972915"/>
            <a:ext cx="2339975" cy="158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738" y="2003599"/>
            <a:ext cx="2354262" cy="155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1" name="Picture 23" descr="ÐÐ¾ÐºÐ°Ð·Ð¾Ð²Ñ Ð½Ð°Ð²ÑÐ°Ð½Ð½Ñ Ð´Ð»Ñ Ð»ÑÐºÐ²ÑÐ´Ð°ÑÑÑ Ð½Ð°ÑÐ»ÑÐ´ÐºÑÐ² Ð°Ð²Ð°ÑÑÐ¹Ð½Ð¾Ñ ÑÐ¸ÑÑÐ°ÑÑÑ Ð¿ÑÐ¾Ð¹ÑÐ»Ð¸ Ð½Ð° ÐÐÐ¢ Â«ÐÐ¸ÑÐ¾Ð¼Ð¸ÑÑÑÐºÐ¸Ð¹ Ð¼Ð°ÑÐ»Ð¾Ð·Ð°Ð²Ð¾Ð´Â»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843" y="3786990"/>
            <a:ext cx="2388669" cy="15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47044189"/>
              </p:ext>
            </p:extLst>
          </p:nvPr>
        </p:nvGraphicFramePr>
        <p:xfrm>
          <a:off x="1187624" y="1340768"/>
          <a:ext cx="6552727" cy="538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043499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1" y="3687763"/>
            <a:ext cx="864524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7"/>
          <p:cNvSpPr>
            <a:spLocks/>
          </p:cNvSpPr>
          <p:nvPr/>
        </p:nvSpPr>
        <p:spPr bwMode="auto">
          <a:xfrm>
            <a:off x="914400" y="120439"/>
            <a:ext cx="8229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sz="2000" b="1" dirty="0">
                <a:solidFill>
                  <a:srgbClr val="002060"/>
                </a:solidFill>
              </a:rPr>
              <a:t>Організаційно-методичні вказівки щодо навчання населення </a:t>
            </a:r>
            <a:r>
              <a:rPr lang="ru-RU" sz="2000" b="1" dirty="0">
                <a:solidFill>
                  <a:srgbClr val="002060"/>
                </a:solidFill>
              </a:rPr>
              <a:t>Житомирської </a:t>
            </a:r>
            <a:r>
              <a:rPr lang="ru-RU" sz="2000" b="1" dirty="0" err="1">
                <a:solidFill>
                  <a:srgbClr val="002060"/>
                </a:solidFill>
              </a:rPr>
              <a:t>міської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err="1" smtClean="0">
                <a:solidFill>
                  <a:srgbClr val="002060"/>
                </a:solidFill>
              </a:rPr>
              <a:t>територіальної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громади</a:t>
            </a:r>
            <a:r>
              <a:rPr lang="uk-UA" sz="2000" b="1" dirty="0">
                <a:solidFill>
                  <a:srgbClr val="002060"/>
                </a:solidFill>
              </a:rPr>
              <a:t> діям у надзвичайних ситуаціях на </a:t>
            </a:r>
            <a:r>
              <a:rPr lang="uk-UA" sz="2000" b="1" dirty="0" smtClean="0">
                <a:solidFill>
                  <a:srgbClr val="002060"/>
                </a:solidFill>
              </a:rPr>
              <a:t>2023 </a:t>
            </a:r>
            <a:r>
              <a:rPr lang="uk-UA" sz="2000" b="1" dirty="0">
                <a:solidFill>
                  <a:srgbClr val="002060"/>
                </a:solidFill>
              </a:rPr>
              <a:t>рік</a:t>
            </a:r>
            <a:endParaRPr lang="ru-RU" altLang="uk-UA" sz="2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2354252"/>
            <a:ext cx="6408712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3.1.  Тематика загальної підготовки працівників підприємств, установ та організацій до дій у надзвичайних ситуаціях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547665" y="3656833"/>
            <a:ext cx="6480720" cy="1008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3.2. Тематика за програмою спеціальної підготовки працівників, що входять до складу спеціалізованих служб і формувань цивільного захисту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547664" y="5013176"/>
            <a:ext cx="6480721" cy="10081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hangingPunct="1">
              <a:defRPr/>
            </a:pPr>
            <a:r>
              <a:rPr lang="uk-UA" sz="1600" b="1" dirty="0">
                <a:solidFill>
                  <a:srgbClr val="002060"/>
                </a:solidFill>
                <a:cs typeface="Arial" panose="020B0604020202020204" pitchFamily="34" charset="0"/>
              </a:rPr>
              <a:t>      3.3. Тематика за програмою додаткової підготовки з техногенної безпеки працівників об’єктів підвищеної небезпеки </a:t>
            </a:r>
          </a:p>
        </p:txBody>
      </p:sp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732240" y="638132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5760B7-EF52-45B9-AF8A-FCC373F7EF9F}" type="slidenum">
              <a:rPr lang="uk-UA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uk-UA" altLang="uk-UA" sz="1200" dirty="0">
              <a:solidFill>
                <a:srgbClr val="89898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01144" y="1182464"/>
            <a:ext cx="626469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b="1" i="1" dirty="0">
                <a:solidFill>
                  <a:srgbClr val="FF0000"/>
                </a:solidFill>
              </a:rPr>
              <a:t> </a:t>
            </a:r>
            <a:r>
              <a:rPr lang="ru-RU" sz="1500" b="1" i="1" dirty="0" err="1">
                <a:solidFill>
                  <a:srgbClr val="FF0000"/>
                </a:solidFill>
              </a:rPr>
              <a:t>Відповідно</a:t>
            </a:r>
            <a:r>
              <a:rPr lang="ru-RU" sz="1500" b="1" i="1" dirty="0">
                <a:solidFill>
                  <a:srgbClr val="FF0000"/>
                </a:solidFill>
              </a:rPr>
              <a:t> до </a:t>
            </a:r>
            <a:r>
              <a:rPr lang="ru-RU" sz="1500" b="1" i="1" dirty="0" err="1">
                <a:solidFill>
                  <a:srgbClr val="FF0000"/>
                </a:solidFill>
              </a:rPr>
              <a:t>Організаційно-методичних</a:t>
            </a:r>
            <a:r>
              <a:rPr lang="ru-RU" sz="1500" b="1" i="1" dirty="0">
                <a:solidFill>
                  <a:srgbClr val="FF0000"/>
                </a:solidFill>
              </a:rPr>
              <a:t> </a:t>
            </a:r>
            <a:r>
              <a:rPr lang="ru-RU" sz="1500" b="1" i="1" dirty="0" err="1">
                <a:solidFill>
                  <a:srgbClr val="FF0000"/>
                </a:solidFill>
              </a:rPr>
              <a:t>вказівок</a:t>
            </a:r>
            <a:r>
              <a:rPr lang="ru-RU" sz="1500" b="1" i="1" dirty="0">
                <a:solidFill>
                  <a:srgbClr val="FF0000"/>
                </a:solidFill>
              </a:rPr>
              <a:t> з </a:t>
            </a:r>
            <a:r>
              <a:rPr lang="ru-RU" sz="1500" b="1" i="1" dirty="0" err="1">
                <a:solidFill>
                  <a:srgbClr val="FF0000"/>
                </a:solidFill>
              </a:rPr>
              <a:t>підготовки</a:t>
            </a:r>
            <a:r>
              <a:rPr lang="ru-RU" sz="1500" b="1" i="1" dirty="0">
                <a:solidFill>
                  <a:srgbClr val="FF0000"/>
                </a:solidFill>
              </a:rPr>
              <a:t> </a:t>
            </a:r>
            <a:r>
              <a:rPr lang="ru-RU" sz="1500" b="1" i="1" dirty="0" err="1">
                <a:solidFill>
                  <a:srgbClr val="FF0000"/>
                </a:solidFill>
              </a:rPr>
              <a:t>населення</a:t>
            </a:r>
            <a:r>
              <a:rPr lang="ru-RU" sz="1500" b="1" i="1" dirty="0">
                <a:solidFill>
                  <a:srgbClr val="FF0000"/>
                </a:solidFill>
              </a:rPr>
              <a:t> до </a:t>
            </a:r>
            <a:r>
              <a:rPr lang="ru-RU" sz="1500" b="1" i="1" dirty="0" err="1">
                <a:solidFill>
                  <a:srgbClr val="FF0000"/>
                </a:solidFill>
              </a:rPr>
              <a:t>дій</a:t>
            </a:r>
            <a:r>
              <a:rPr lang="ru-RU" sz="1500" b="1" i="1" dirty="0">
                <a:solidFill>
                  <a:srgbClr val="FF0000"/>
                </a:solidFill>
              </a:rPr>
              <a:t> у </a:t>
            </a:r>
            <a:r>
              <a:rPr lang="ru-RU" sz="1500" b="1" i="1" dirty="0" err="1">
                <a:solidFill>
                  <a:srgbClr val="FF0000"/>
                </a:solidFill>
              </a:rPr>
              <a:t>надзвичайних</a:t>
            </a:r>
            <a:r>
              <a:rPr lang="ru-RU" sz="1500" b="1" i="1" dirty="0">
                <a:solidFill>
                  <a:srgbClr val="FF0000"/>
                </a:solidFill>
              </a:rPr>
              <a:t> </a:t>
            </a:r>
            <a:r>
              <a:rPr lang="ru-RU" sz="1500" b="1" i="1" dirty="0" err="1">
                <a:solidFill>
                  <a:srgbClr val="FF0000"/>
                </a:solidFill>
              </a:rPr>
              <a:t>ситуаціях</a:t>
            </a:r>
            <a:r>
              <a:rPr lang="ru-RU" sz="1500" b="1" i="1" dirty="0">
                <a:solidFill>
                  <a:srgbClr val="FF0000"/>
                </a:solidFill>
              </a:rPr>
              <a:t> на 2022-2023 роки, </a:t>
            </a:r>
            <a:r>
              <a:rPr lang="ru-RU" sz="1500" b="1" i="1" dirty="0" err="1">
                <a:solidFill>
                  <a:srgbClr val="FF0000"/>
                </a:solidFill>
              </a:rPr>
              <a:t>затверджених</a:t>
            </a:r>
            <a:r>
              <a:rPr lang="ru-RU" sz="1500" b="1" i="1" dirty="0">
                <a:solidFill>
                  <a:srgbClr val="FF0000"/>
                </a:solidFill>
              </a:rPr>
              <a:t> </a:t>
            </a:r>
            <a:r>
              <a:rPr lang="ru-RU" sz="1500" b="1" i="1" dirty="0" smtClean="0">
                <a:solidFill>
                  <a:srgbClr val="FF0000"/>
                </a:solidFill>
              </a:rPr>
              <a:t>наказом </a:t>
            </a:r>
            <a:r>
              <a:rPr lang="ru-RU" sz="1500" b="1" i="1" dirty="0">
                <a:solidFill>
                  <a:srgbClr val="FF0000"/>
                </a:solidFill>
              </a:rPr>
              <a:t>ДСНС </a:t>
            </a:r>
            <a:r>
              <a:rPr lang="ru-RU" sz="1500" b="1" i="1" dirty="0" err="1">
                <a:solidFill>
                  <a:srgbClr val="FF0000"/>
                </a:solidFill>
              </a:rPr>
              <a:t>України</a:t>
            </a:r>
            <a:r>
              <a:rPr lang="ru-RU" sz="1500" b="1" i="1" dirty="0">
                <a:solidFill>
                  <a:srgbClr val="FF0000"/>
                </a:solidFill>
              </a:rPr>
              <a:t> </a:t>
            </a:r>
            <a:endParaRPr lang="uk-UA" sz="15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185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86"/>
          <a:stretch>
            <a:fillRect/>
          </a:stretch>
        </p:blipFill>
        <p:spPr bwMode="auto">
          <a:xfrm>
            <a:off x="-1588" y="12700"/>
            <a:ext cx="873126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435" t="8592" r="136435" b="19739"/>
          <a:stretch>
            <a:fillRect/>
          </a:stretch>
        </p:blipFill>
        <p:spPr bwMode="auto">
          <a:xfrm>
            <a:off x="0" y="3860800"/>
            <a:ext cx="873125" cy="320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0" b="22060"/>
          <a:stretch>
            <a:fillRect/>
          </a:stretch>
        </p:blipFill>
        <p:spPr bwMode="auto">
          <a:xfrm>
            <a:off x="0" y="3687763"/>
            <a:ext cx="87312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6732240" y="6381328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5760B7-EF52-45B9-AF8A-FCC373F7EF9F}" type="slidenum">
              <a:rPr lang="uk-UA" altLang="uk-UA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uk-UA" altLang="uk-UA" sz="1200" dirty="0">
              <a:solidFill>
                <a:srgbClr val="898989"/>
              </a:solidFill>
            </a:endParaRPr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>
            <a:off x="1259632" y="260648"/>
            <a:ext cx="770485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Очікувані результати виконання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основних заходів </a:t>
            </a: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цивільного захисту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Житомирської </a:t>
            </a: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міської територіальної </a:t>
            </a: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у </a:t>
            </a: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2023 </a:t>
            </a:r>
            <a:r>
              <a:rPr kumimoji="0" lang="uk-UA" altLang="uk-UA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році</a:t>
            </a:r>
            <a:endParaRPr kumimoji="0" lang="ru-RU" altLang="uk-UA" sz="2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379269"/>
            <a:ext cx="7632848" cy="592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58775" algn="just">
              <a:lnSpc>
                <a:spcPct val="120000"/>
              </a:lnSpc>
              <a:spcAft>
                <a:spcPts val="0"/>
              </a:spcAft>
            </a:pPr>
            <a:endParaRPr lang="uk-UA" sz="1600" dirty="0" smtClean="0">
              <a:solidFill>
                <a:srgbClr val="0000CC"/>
              </a:solidFill>
              <a:latin typeface="Arial Black" panose="020B0A04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>
              <a:lnSpc>
                <a:spcPct val="120000"/>
              </a:lnSpc>
              <a:spcAft>
                <a:spcPts val="0"/>
              </a:spcAft>
            </a:pPr>
            <a:r>
              <a:rPr lang="uk-UA" b="1" dirty="0">
                <a:solidFill>
                  <a:srgbClr val="002060"/>
                </a:solidFill>
              </a:rPr>
              <a:t>Реалізація запланованих  основних заходів і завдань у сфері цивільного </a:t>
            </a:r>
            <a:r>
              <a:rPr lang="uk-UA" b="1" dirty="0" smtClean="0">
                <a:solidFill>
                  <a:srgbClr val="002060"/>
                </a:solidFill>
              </a:rPr>
              <a:t>захисту </a:t>
            </a:r>
            <a:r>
              <a:rPr lang="uk-UA" b="1" dirty="0">
                <a:solidFill>
                  <a:srgbClr val="002060"/>
                </a:solidFill>
              </a:rPr>
              <a:t>покращить рівень захисту населення і територій міської громади від надзвичайних ситуацій </a:t>
            </a:r>
            <a:r>
              <a:rPr lang="uk-UA" b="1" dirty="0" smtClean="0">
                <a:solidFill>
                  <a:srgbClr val="002060"/>
                </a:solidFill>
              </a:rPr>
              <a:t>під час воєнного стану </a:t>
            </a:r>
            <a:r>
              <a:rPr lang="uk-UA" b="1" dirty="0">
                <a:solidFill>
                  <a:srgbClr val="002060"/>
                </a:solidFill>
              </a:rPr>
              <a:t>та дозволить ефективно виконувати повноваження, які покладені на органи місцевого самоврядування у сфері цивільного захисту, підвищить готовність </a:t>
            </a:r>
            <a:r>
              <a:rPr lang="uk-UA" b="1" dirty="0" smtClean="0">
                <a:solidFill>
                  <a:srgbClr val="002060"/>
                </a:solidFill>
              </a:rPr>
              <a:t>місцевої </a:t>
            </a:r>
            <a:r>
              <a:rPr lang="uk-UA" b="1" dirty="0" err="1">
                <a:solidFill>
                  <a:srgbClr val="002060"/>
                </a:solidFill>
              </a:rPr>
              <a:t>субланки</a:t>
            </a:r>
            <a:r>
              <a:rPr lang="uk-UA" b="1" dirty="0">
                <a:solidFill>
                  <a:srgbClr val="002060"/>
                </a:solidFill>
              </a:rPr>
              <a:t> територіальної підсистеми єдиної державної системи цивільного захисту Житомирської області до дій за призначенням та сприятиме виконанню Програми забезпечення техногенної та пожежної безпеки, захисту населення і територій Житомирської міської територіальної громади від надзвичайних ситуацій на 2023-2025 </a:t>
            </a:r>
            <a:r>
              <a:rPr lang="uk-UA" b="1" dirty="0" smtClean="0">
                <a:solidFill>
                  <a:srgbClr val="002060"/>
                </a:solidFill>
              </a:rPr>
              <a:t>роки.</a:t>
            </a:r>
            <a:endParaRPr lang="en-US" b="1" dirty="0">
              <a:solidFill>
                <a:srgbClr val="002060"/>
              </a:solidFill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dirty="0" smtClean="0">
              <a:solidFill>
                <a:srgbClr val="0000CC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uk-UA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2935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8601</TotalTime>
  <Words>1207</Words>
  <Application>Microsoft Office PowerPoint</Application>
  <PresentationFormat>Экран (4:3)</PresentationFormat>
  <Paragraphs>101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Antiqua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anwait</dc:creator>
  <cp:lastModifiedBy>anwait</cp:lastModifiedBy>
  <cp:revision>476</cp:revision>
  <cp:lastPrinted>2022-12-13T14:19:26Z</cp:lastPrinted>
  <dcterms:created xsi:type="dcterms:W3CDTF">2017-02-12T10:39:51Z</dcterms:created>
  <dcterms:modified xsi:type="dcterms:W3CDTF">2022-12-13T15:15:33Z</dcterms:modified>
</cp:coreProperties>
</file>