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2"/>
  </p:notesMasterIdLst>
  <p:sldIdLst>
    <p:sldId id="271" r:id="rId2"/>
    <p:sldId id="275" r:id="rId3"/>
    <p:sldId id="270" r:id="rId4"/>
    <p:sldId id="280" r:id="rId5"/>
    <p:sldId id="274" r:id="rId6"/>
    <p:sldId id="278" r:id="rId7"/>
    <p:sldId id="292" r:id="rId8"/>
    <p:sldId id="293" r:id="rId9"/>
    <p:sldId id="311" r:id="rId10"/>
    <p:sldId id="312" r:id="rId11"/>
    <p:sldId id="318" r:id="rId12"/>
    <p:sldId id="325" r:id="rId13"/>
    <p:sldId id="326" r:id="rId14"/>
    <p:sldId id="317" r:id="rId15"/>
    <p:sldId id="313" r:id="rId16"/>
    <p:sldId id="314" r:id="rId17"/>
    <p:sldId id="315" r:id="rId18"/>
    <p:sldId id="283" r:id="rId19"/>
    <p:sldId id="296" r:id="rId20"/>
    <p:sldId id="295" r:id="rId21"/>
    <p:sldId id="319" r:id="rId22"/>
    <p:sldId id="323" r:id="rId23"/>
    <p:sldId id="308" r:id="rId24"/>
    <p:sldId id="321" r:id="rId25"/>
    <p:sldId id="322" r:id="rId26"/>
    <p:sldId id="300" r:id="rId27"/>
    <p:sldId id="301" r:id="rId28"/>
    <p:sldId id="272" r:id="rId29"/>
    <p:sldId id="277" r:id="rId30"/>
    <p:sldId id="281" r:id="rId3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6210"/>
    <a:srgbClr val="158F18"/>
    <a:srgbClr val="5D7430"/>
    <a:srgbClr val="F8F200"/>
    <a:srgbClr val="FFCC00"/>
    <a:srgbClr val="139122"/>
    <a:srgbClr val="1F8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279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60E586-199B-4246-A4AF-9A050A3CD790}" type="datetimeFigureOut">
              <a:rPr lang="uk-UA" smtClean="0"/>
              <a:pPr/>
              <a:t>27.01.2023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6D3A22-E9B7-48CC-8986-C22672A50070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Зразок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27.01.2023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27.01.2023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27.01.2023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27.01.2023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27.01.2023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27.01.2023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27.01.2023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27.01.2023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27.01.2023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27.01.2023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27.01.2023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959E6-847B-4937-8C3D-49CDB5BA4EF3}" type="datetimeFigureOut">
              <a:rPr lang="uk-UA" smtClean="0"/>
              <a:pPr/>
              <a:t>27.01.2023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.jpeg"/><Relationship Id="rId7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2.jpeg"/><Relationship Id="rId7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7544" y="1700808"/>
            <a:ext cx="8208912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>
                <a:solidFill>
                  <a:srgbClr val="0E6210"/>
                </a:solidFill>
                <a:latin typeface="Bookman Old Style" pitchFamily="18" charset="0"/>
                <a:cs typeface="Aharoni" pitchFamily="2" charset="-79"/>
              </a:rPr>
              <a:t>ЗВІТ</a:t>
            </a:r>
            <a:br>
              <a:rPr lang="uk-UA" sz="2800" b="1" dirty="0">
                <a:solidFill>
                  <a:srgbClr val="0E6210"/>
                </a:solidFill>
                <a:latin typeface="Bookman Old Style" pitchFamily="18" charset="0"/>
                <a:cs typeface="Aharoni" pitchFamily="2" charset="-79"/>
              </a:rPr>
            </a:br>
            <a:r>
              <a:rPr lang="uk-UA" sz="4400" b="1" dirty="0">
                <a:solidFill>
                  <a:srgbClr val="0E6210"/>
                </a:solidFill>
                <a:latin typeface="Bookman Old Style" pitchFamily="18" charset="0"/>
                <a:cs typeface="Aharoni" pitchFamily="2" charset="-79"/>
              </a:rPr>
              <a:t>ПЛАСТОВОГО </a:t>
            </a:r>
          </a:p>
          <a:p>
            <a:pPr algn="ctr"/>
            <a:r>
              <a:rPr lang="uk-UA" sz="4400" b="1" dirty="0">
                <a:solidFill>
                  <a:srgbClr val="0E6210"/>
                </a:solidFill>
                <a:latin typeface="Bookman Old Style" pitchFamily="18" charset="0"/>
                <a:cs typeface="Aharoni" pitchFamily="2" charset="-79"/>
              </a:rPr>
              <a:t>МОЛОДІЖНОГО ЦЕНТРУ</a:t>
            </a:r>
            <a:br>
              <a:rPr lang="uk-UA" sz="2000" b="1" dirty="0">
                <a:solidFill>
                  <a:srgbClr val="0E6210"/>
                </a:solidFill>
                <a:latin typeface="Bookman Old Style" pitchFamily="18" charset="0"/>
                <a:cs typeface="Aharoni" pitchFamily="2" charset="-79"/>
              </a:rPr>
            </a:br>
            <a:r>
              <a:rPr lang="uk-UA" sz="4000" b="1" dirty="0">
                <a:solidFill>
                  <a:srgbClr val="0E6210"/>
                </a:solidFill>
                <a:latin typeface="Bookman Old Style" pitchFamily="18" charset="0"/>
                <a:cs typeface="Aharoni" pitchFamily="2" charset="-79"/>
              </a:rPr>
              <a:t>Житомирської міської ради</a:t>
            </a:r>
            <a:br>
              <a:rPr lang="uk-UA" sz="2000" b="1" dirty="0">
                <a:solidFill>
                  <a:srgbClr val="0E6210"/>
                </a:solidFill>
                <a:latin typeface="Bookman Old Style" pitchFamily="18" charset="0"/>
                <a:cs typeface="Aharoni" pitchFamily="2" charset="-79"/>
              </a:rPr>
            </a:br>
            <a:r>
              <a:rPr lang="uk-UA" sz="2000" b="1" dirty="0">
                <a:solidFill>
                  <a:srgbClr val="0E6210"/>
                </a:solidFill>
                <a:latin typeface="Bookman Old Style" pitchFamily="18" charset="0"/>
                <a:cs typeface="Aharoni" pitchFamily="2" charset="-79"/>
              </a:rPr>
              <a:t> </a:t>
            </a:r>
            <a:r>
              <a:rPr lang="uk-UA" sz="3200" b="1" dirty="0">
                <a:solidFill>
                  <a:srgbClr val="0E6210"/>
                </a:solidFill>
                <a:latin typeface="Bookman Old Style" pitchFamily="18" charset="0"/>
                <a:cs typeface="Aharoni" pitchFamily="2" charset="-79"/>
              </a:rPr>
              <a:t>за 202</a:t>
            </a:r>
            <a:r>
              <a:rPr lang="en-US" sz="3200" b="1" dirty="0">
                <a:solidFill>
                  <a:srgbClr val="0E6210"/>
                </a:solidFill>
                <a:latin typeface="Bookman Old Style" pitchFamily="18" charset="0"/>
                <a:cs typeface="Aharoni" pitchFamily="2" charset="-79"/>
              </a:rPr>
              <a:t>2</a:t>
            </a:r>
            <a:r>
              <a:rPr lang="uk-UA" sz="3200" b="1" dirty="0">
                <a:solidFill>
                  <a:srgbClr val="0E6210"/>
                </a:solidFill>
                <a:latin typeface="Bookman Old Style" pitchFamily="18" charset="0"/>
                <a:cs typeface="Aharoni" pitchFamily="2" charset="-79"/>
              </a:rPr>
              <a:t> рік</a:t>
            </a:r>
            <a:endParaRPr lang="uk-UA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35329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956376" cy="844061"/>
          </a:xfrm>
        </p:spPr>
        <p:txBody>
          <a:bodyPr>
            <a:noAutofit/>
          </a:bodyPr>
          <a:lstStyle/>
          <a:p>
            <a:r>
              <a:rPr lang="uk-UA" sz="2800" b="1" dirty="0">
                <a:solidFill>
                  <a:srgbClr val="F8F200"/>
                </a:solidFill>
                <a:latin typeface="Bookman Old Style" pitchFamily="18" charset="0"/>
              </a:rPr>
              <a:t>     Волонтерський штаб «Перемога» 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85D789D-A301-44F3-A0FC-B1DBD84FDBDC}"/>
              </a:ext>
            </a:extLst>
          </p:cNvPr>
          <p:cNvSpPr txBox="1"/>
          <p:nvPr/>
        </p:nvSpPr>
        <p:spPr>
          <a:xfrm>
            <a:off x="2888686" y="1094012"/>
            <a:ext cx="4518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(Лютий - серпень 2022 р.)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1C3F39-B2E9-4735-98FF-BC95627566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76"/>
          <a:stretch/>
        </p:blipFill>
        <p:spPr>
          <a:xfrm>
            <a:off x="5358887" y="3429000"/>
            <a:ext cx="3419871" cy="328872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A31AA91-C4BA-46D1-B73E-5F2A8ED531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838077"/>
            <a:ext cx="3619254" cy="271444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DFCC243-527D-4CDA-994E-4AA3B0958A21}"/>
              </a:ext>
            </a:extLst>
          </p:cNvPr>
          <p:cNvSpPr txBox="1"/>
          <p:nvPr/>
        </p:nvSpPr>
        <p:spPr>
          <a:xfrm>
            <a:off x="4024004" y="1484784"/>
            <a:ext cx="49404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Згуртували навколо себе десятки не байдужих Житомирян, налагодили співпрацю з іншими волонтерським штабами та за перший місяць роботи закрили понад 400 запитів від військових 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A7347F-95E7-469C-93BD-639FA81436FE}"/>
              </a:ext>
            </a:extLst>
          </p:cNvPr>
          <p:cNvSpPr txBox="1"/>
          <p:nvPr/>
        </p:nvSpPr>
        <p:spPr>
          <a:xfrm>
            <a:off x="449288" y="5001919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Також отримували гуманітарну допомогу від міжнародних партнерів з Польщі, Франції та Швеції.</a:t>
            </a:r>
          </a:p>
        </p:txBody>
      </p:sp>
    </p:spTree>
    <p:extLst>
      <p:ext uri="{BB962C8B-B14F-4D97-AF65-F5344CB8AC3E}">
        <p14:creationId xmlns:p14="http://schemas.microsoft.com/office/powerpoint/2010/main" val="2814208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35329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956376" cy="844061"/>
          </a:xfrm>
        </p:spPr>
        <p:txBody>
          <a:bodyPr>
            <a:noAutofit/>
          </a:bodyPr>
          <a:lstStyle/>
          <a:p>
            <a:r>
              <a:rPr lang="uk-UA" sz="2800" b="1" dirty="0">
                <a:solidFill>
                  <a:srgbClr val="F8F200"/>
                </a:solidFill>
                <a:latin typeface="Bookman Old Style" pitchFamily="18" charset="0"/>
              </a:rPr>
              <a:t>     Волонтерський штаб «Перемога» 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85D789D-A301-44F3-A0FC-B1DBD84FDBDC}"/>
              </a:ext>
            </a:extLst>
          </p:cNvPr>
          <p:cNvSpPr txBox="1"/>
          <p:nvPr/>
        </p:nvSpPr>
        <p:spPr>
          <a:xfrm>
            <a:off x="2796054" y="1053590"/>
            <a:ext cx="4977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(Лютий - серпень 2022 р.)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37E3689-16E3-47BD-8A74-4F998372E2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60" y="1534684"/>
            <a:ext cx="3591545" cy="238851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5863F98-B74C-400F-AC67-1938AF8624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58" y="4083118"/>
            <a:ext cx="3591548" cy="238851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E1F7DAE-89F3-4F7E-81E0-FAB49DD914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0411" y="4051969"/>
            <a:ext cx="3591548" cy="23885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8B2D60-5C21-49F4-9DD1-906C04A5CF35}"/>
              </a:ext>
            </a:extLst>
          </p:cNvPr>
          <p:cNvSpPr txBox="1"/>
          <p:nvPr/>
        </p:nvSpPr>
        <p:spPr>
          <a:xfrm>
            <a:off x="316844" y="2298199"/>
            <a:ext cx="4587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1 квітня - виставка на Михайлівській, присвячена 8-й річниці агресії </a:t>
            </a:r>
            <a:r>
              <a:rPr lang="uk-UA" sz="2000" b="1" dirty="0" err="1">
                <a:solidFill>
                  <a:srgbClr val="0E6210"/>
                </a:solidFill>
                <a:latin typeface="Bookman Old Style" panose="02050604050505020204" pitchFamily="18" charset="0"/>
              </a:rPr>
              <a:t>росії</a:t>
            </a:r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38129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35329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956376" cy="844061"/>
          </a:xfrm>
        </p:spPr>
        <p:txBody>
          <a:bodyPr>
            <a:noAutofit/>
          </a:bodyPr>
          <a:lstStyle/>
          <a:p>
            <a:r>
              <a:rPr lang="uk-UA" sz="2800" b="1" dirty="0">
                <a:solidFill>
                  <a:srgbClr val="F8F200"/>
                </a:solidFill>
                <a:latin typeface="Bookman Old Style" pitchFamily="18" charset="0"/>
              </a:rPr>
              <a:t>     Волонтерський штаб «Перемога» 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85D789D-A301-44F3-A0FC-B1DBD84FDBDC}"/>
              </a:ext>
            </a:extLst>
          </p:cNvPr>
          <p:cNvSpPr txBox="1"/>
          <p:nvPr/>
        </p:nvSpPr>
        <p:spPr>
          <a:xfrm>
            <a:off x="2906434" y="1084674"/>
            <a:ext cx="4518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(Лютий - серпень 2022 р.)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F31744-A0E3-4838-9405-7DE64098DF3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" t="11023" r="3550" b="13655"/>
          <a:stretch/>
        </p:blipFill>
        <p:spPr>
          <a:xfrm>
            <a:off x="1547664" y="2564905"/>
            <a:ext cx="6471938" cy="39604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B1B03F-D3D5-4D8C-B721-99A62A5F4855}"/>
              </a:ext>
            </a:extLst>
          </p:cNvPr>
          <p:cNvSpPr txBox="1"/>
          <p:nvPr/>
        </p:nvSpPr>
        <p:spPr>
          <a:xfrm>
            <a:off x="2515657" y="1661052"/>
            <a:ext cx="511256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12 квітня – 110 років Пласту  </a:t>
            </a:r>
          </a:p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День першої Пластової присяги.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75432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35329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956376" cy="844061"/>
          </a:xfrm>
        </p:spPr>
        <p:txBody>
          <a:bodyPr>
            <a:noAutofit/>
          </a:bodyPr>
          <a:lstStyle/>
          <a:p>
            <a:r>
              <a:rPr lang="uk-UA" sz="2800" b="1" dirty="0">
                <a:solidFill>
                  <a:srgbClr val="F8F200"/>
                </a:solidFill>
                <a:latin typeface="Bookman Old Style" pitchFamily="18" charset="0"/>
              </a:rPr>
              <a:t>     Волонтерський штаб «Перемога» 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20120E1-6639-4D65-83A3-5C1CAE4F33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820" y="1426667"/>
            <a:ext cx="6274879" cy="526011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EA05838-0E6B-477A-B9DD-279D0E98C4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38" y="2216688"/>
            <a:ext cx="1393441" cy="185792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D4AFD10-85F0-4001-81D6-D0576C7FF6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725" y="2219257"/>
            <a:ext cx="1246689" cy="16622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7AC2CB9-93F8-4424-B86F-B17EF3DC96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70"/>
          <a:stretch/>
        </p:blipFill>
        <p:spPr>
          <a:xfrm>
            <a:off x="142286" y="4652457"/>
            <a:ext cx="1577080" cy="155775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C199FC6-3684-4C61-AF87-B869A66360E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64" y="4652457"/>
            <a:ext cx="1221239" cy="162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09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35329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956376" cy="844061"/>
          </a:xfrm>
        </p:spPr>
        <p:txBody>
          <a:bodyPr>
            <a:noAutofit/>
          </a:bodyPr>
          <a:lstStyle/>
          <a:p>
            <a:r>
              <a:rPr lang="uk-UA" sz="2800" b="1" dirty="0">
                <a:solidFill>
                  <a:srgbClr val="F8F200"/>
                </a:solidFill>
                <a:latin typeface="Bookman Old Style" pitchFamily="18" charset="0"/>
              </a:rPr>
              <a:t>     Волонтерський штаб «Перемога» 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85D789D-A301-44F3-A0FC-B1DBD84FDBDC}"/>
              </a:ext>
            </a:extLst>
          </p:cNvPr>
          <p:cNvSpPr txBox="1"/>
          <p:nvPr/>
        </p:nvSpPr>
        <p:spPr>
          <a:xfrm>
            <a:off x="2932012" y="1094012"/>
            <a:ext cx="4518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(Лютий - серпень 2022 р.)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7A66ED-4D51-448C-B9B7-5187EA989D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3" y="1725906"/>
            <a:ext cx="3108017" cy="23310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D607B43-4FDF-459E-87DE-27CA31A92A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570" y="4288703"/>
            <a:ext cx="3135430" cy="235157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5FFDF50-3DAD-4638-B0B4-C77CFF82EEF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916498"/>
            <a:ext cx="2979023" cy="37237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4A12FC9-0730-4FF0-89DF-69FD0CE68228}"/>
              </a:ext>
            </a:extLst>
          </p:cNvPr>
          <p:cNvSpPr txBox="1"/>
          <p:nvPr/>
        </p:nvSpPr>
        <p:spPr>
          <a:xfrm>
            <a:off x="3203848" y="2059255"/>
            <a:ext cx="5292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12 червня - </a:t>
            </a:r>
          </a:p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 Тренінг з </a:t>
            </a:r>
            <a:r>
              <a:rPr lang="uk-UA" sz="2000" b="1" dirty="0" err="1">
                <a:solidFill>
                  <a:srgbClr val="0E6210"/>
                </a:solidFill>
                <a:latin typeface="Bookman Old Style" panose="02050604050505020204" pitchFamily="18" charset="0"/>
              </a:rPr>
              <a:t>домедичної</a:t>
            </a:r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 допомоги </a:t>
            </a:r>
          </a:p>
        </p:txBody>
      </p:sp>
    </p:spTree>
    <p:extLst>
      <p:ext uri="{BB962C8B-B14F-4D97-AF65-F5344CB8AC3E}">
        <p14:creationId xmlns:p14="http://schemas.microsoft.com/office/powerpoint/2010/main" val="3801122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35329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956376" cy="844061"/>
          </a:xfrm>
        </p:spPr>
        <p:txBody>
          <a:bodyPr>
            <a:noAutofit/>
          </a:bodyPr>
          <a:lstStyle/>
          <a:p>
            <a:r>
              <a:rPr lang="uk-UA" sz="2800" b="1" dirty="0">
                <a:solidFill>
                  <a:srgbClr val="F8F200"/>
                </a:solidFill>
                <a:latin typeface="Bookman Old Style" pitchFamily="18" charset="0"/>
              </a:rPr>
              <a:t>     Волонтерський штаб «Перемога» 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85D789D-A301-44F3-A0FC-B1DBD84FDBDC}"/>
              </a:ext>
            </a:extLst>
          </p:cNvPr>
          <p:cNvSpPr txBox="1"/>
          <p:nvPr/>
        </p:nvSpPr>
        <p:spPr>
          <a:xfrm>
            <a:off x="2963883" y="1074017"/>
            <a:ext cx="4518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(Лютий - серпень 2022 р.)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887E56-FF54-4DDD-9682-35693A9DF7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9" r="3620"/>
          <a:stretch/>
        </p:blipFill>
        <p:spPr>
          <a:xfrm>
            <a:off x="323821" y="1863579"/>
            <a:ext cx="4635336" cy="25015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A109201-48D9-4B20-B0F6-21E3A1B2BB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368" y="4148313"/>
            <a:ext cx="3657759" cy="24396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135170F-50CF-4DB9-A9CD-5E303E062D26}"/>
              </a:ext>
            </a:extLst>
          </p:cNvPr>
          <p:cNvSpPr txBox="1"/>
          <p:nvPr/>
        </p:nvSpPr>
        <p:spPr>
          <a:xfrm>
            <a:off x="5165812" y="2402820"/>
            <a:ext cx="378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28 липня - День Української Державності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1B2D96-E3F7-45C6-BF07-382C245159A5}"/>
              </a:ext>
            </a:extLst>
          </p:cNvPr>
          <p:cNvSpPr txBox="1"/>
          <p:nvPr/>
        </p:nvSpPr>
        <p:spPr>
          <a:xfrm>
            <a:off x="382111" y="4933241"/>
            <a:ext cx="45187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Долучилися до загальноміських заходів та урочистого покладання квітів</a:t>
            </a:r>
          </a:p>
        </p:txBody>
      </p:sp>
    </p:spTree>
    <p:extLst>
      <p:ext uri="{BB962C8B-B14F-4D97-AF65-F5344CB8AC3E}">
        <p14:creationId xmlns:p14="http://schemas.microsoft.com/office/powerpoint/2010/main" val="3459449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35329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956376" cy="844061"/>
          </a:xfrm>
        </p:spPr>
        <p:txBody>
          <a:bodyPr>
            <a:noAutofit/>
          </a:bodyPr>
          <a:lstStyle/>
          <a:p>
            <a:r>
              <a:rPr lang="uk-UA" sz="2800" b="1" dirty="0">
                <a:solidFill>
                  <a:srgbClr val="F8F200"/>
                </a:solidFill>
                <a:latin typeface="Bookman Old Style" pitchFamily="18" charset="0"/>
              </a:rPr>
              <a:t>     Волонтерський штаб «Перемога» 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85D789D-A301-44F3-A0FC-B1DBD84FDBDC}"/>
              </a:ext>
            </a:extLst>
          </p:cNvPr>
          <p:cNvSpPr txBox="1"/>
          <p:nvPr/>
        </p:nvSpPr>
        <p:spPr>
          <a:xfrm>
            <a:off x="2906434" y="1063709"/>
            <a:ext cx="4518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(Лютий - серпень 2022 р.)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61AEC9-417A-4E51-83DB-FB3EAB7AD8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88" y="1881003"/>
            <a:ext cx="4061617" cy="27066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9741185-DF5A-4A9C-A70C-EAE24D2769E5}"/>
              </a:ext>
            </a:extLst>
          </p:cNvPr>
          <p:cNvSpPr txBox="1"/>
          <p:nvPr/>
        </p:nvSpPr>
        <p:spPr>
          <a:xfrm>
            <a:off x="4523768" y="2492896"/>
            <a:ext cx="4397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12 серпня – День молоді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64B81BD-B512-479C-9C12-D0F19329B5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797" y="3573016"/>
            <a:ext cx="3936437" cy="29523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9532F77-1983-4831-A834-35DCE8B7B71E}"/>
              </a:ext>
            </a:extLst>
          </p:cNvPr>
          <p:cNvSpPr txBox="1"/>
          <p:nvPr/>
        </p:nvSpPr>
        <p:spPr>
          <a:xfrm>
            <a:off x="187521" y="4972582"/>
            <a:ext cx="4464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Організували ярмарку та збирали кошти на наш Волонтерський штаб для підтримки військових </a:t>
            </a:r>
          </a:p>
        </p:txBody>
      </p:sp>
    </p:spTree>
    <p:extLst>
      <p:ext uri="{BB962C8B-B14F-4D97-AF65-F5344CB8AC3E}">
        <p14:creationId xmlns:p14="http://schemas.microsoft.com/office/powerpoint/2010/main" val="4146464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35329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956376" cy="844061"/>
          </a:xfrm>
        </p:spPr>
        <p:txBody>
          <a:bodyPr>
            <a:noAutofit/>
          </a:bodyPr>
          <a:lstStyle/>
          <a:p>
            <a:r>
              <a:rPr lang="uk-UA" sz="2800" b="1" dirty="0">
                <a:solidFill>
                  <a:srgbClr val="F8F200"/>
                </a:solidFill>
                <a:latin typeface="Bookman Old Style" pitchFamily="18" charset="0"/>
              </a:rPr>
              <a:t>     Волонтерський штаб «Перемога» 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85D789D-A301-44F3-A0FC-B1DBD84FDBDC}"/>
              </a:ext>
            </a:extLst>
          </p:cNvPr>
          <p:cNvSpPr txBox="1"/>
          <p:nvPr/>
        </p:nvSpPr>
        <p:spPr>
          <a:xfrm>
            <a:off x="2906434" y="1083681"/>
            <a:ext cx="4518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(Лютий - серпень 2022 р.)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0D9B9B-09E4-408A-8D2E-B9A8BBCFB2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28" y="2051330"/>
            <a:ext cx="3909920" cy="293244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B654EF6-04DA-46E1-89B5-EFD3CF9B31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593" y="3412343"/>
            <a:ext cx="4190472" cy="314285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2D38D8C-3431-490A-93A4-76CF392A316C}"/>
              </a:ext>
            </a:extLst>
          </p:cNvPr>
          <p:cNvSpPr txBox="1"/>
          <p:nvPr/>
        </p:nvSpPr>
        <p:spPr>
          <a:xfrm>
            <a:off x="4427985" y="2190975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23-27 серпня – </a:t>
            </a:r>
            <a:r>
              <a:rPr lang="uk-UA" sz="2000" b="1" dirty="0" err="1">
                <a:solidFill>
                  <a:srgbClr val="0E6210"/>
                </a:solidFill>
                <a:latin typeface="Bookman Old Style" panose="02050604050505020204" pitchFamily="18" charset="0"/>
              </a:rPr>
              <a:t>Кінопроєкт</a:t>
            </a:r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 «31» до дня Незалежності України</a:t>
            </a:r>
          </a:p>
        </p:txBody>
      </p:sp>
    </p:spTree>
    <p:extLst>
      <p:ext uri="{BB962C8B-B14F-4D97-AF65-F5344CB8AC3E}">
        <p14:creationId xmlns:p14="http://schemas.microsoft.com/office/powerpoint/2010/main" val="30657726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ЗАХОДИ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484784"/>
            <a:ext cx="84969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r"/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r"/>
            <a:endParaRPr lang="uk-UA" sz="2000" b="1" dirty="0">
              <a:latin typeface="Bookman Old Style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20D09B-3BF5-427E-9FD6-D338F9E5BA98}"/>
              </a:ext>
            </a:extLst>
          </p:cNvPr>
          <p:cNvSpPr txBox="1"/>
          <p:nvPr/>
        </p:nvSpPr>
        <p:spPr>
          <a:xfrm>
            <a:off x="4187570" y="1158887"/>
            <a:ext cx="1969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Вересень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69A5CE-2E3C-4714-BE00-D26BBC0A0F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16" y="1970139"/>
            <a:ext cx="4498052" cy="299870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84522F7-0455-4A07-8128-1CEE214E4D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983" y="3166890"/>
            <a:ext cx="3485692" cy="348569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B17BAFB-1F0C-4A2F-8C8E-1D17FB4A4BEA}"/>
              </a:ext>
            </a:extLst>
          </p:cNvPr>
          <p:cNvSpPr txBox="1"/>
          <p:nvPr/>
        </p:nvSpPr>
        <p:spPr>
          <a:xfrm>
            <a:off x="4805772" y="2039030"/>
            <a:ext cx="4103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11 вересня – захід</a:t>
            </a:r>
          </a:p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«Відкриття пластового року»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ЗАХОДИ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484784"/>
            <a:ext cx="8496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r"/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r"/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r"/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DE58EF-6ED2-4561-929F-1E0327E3AC4D}"/>
              </a:ext>
            </a:extLst>
          </p:cNvPr>
          <p:cNvSpPr txBox="1"/>
          <p:nvPr/>
        </p:nvSpPr>
        <p:spPr>
          <a:xfrm>
            <a:off x="4139952" y="5319422"/>
            <a:ext cx="5115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29 жовтня – у вихованців ПМЦ відбулися змагання зі спортивного орієнтування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112C3F-8D73-4533-8C56-5724872EAA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024" y="1839432"/>
            <a:ext cx="4139949" cy="310496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0662B10-AE2C-40EA-BED3-9F98F457D2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48" y="3491484"/>
            <a:ext cx="4139951" cy="310496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95F81E9-A7DF-4208-BC70-A70398468D63}"/>
              </a:ext>
            </a:extLst>
          </p:cNvPr>
          <p:cNvSpPr txBox="1"/>
          <p:nvPr/>
        </p:nvSpPr>
        <p:spPr>
          <a:xfrm>
            <a:off x="4424083" y="1130742"/>
            <a:ext cx="2667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Жовтень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4DFF26-9DA7-49AF-B3A0-FFCBDE8F3B5A}"/>
              </a:ext>
            </a:extLst>
          </p:cNvPr>
          <p:cNvSpPr txBox="1"/>
          <p:nvPr/>
        </p:nvSpPr>
        <p:spPr>
          <a:xfrm>
            <a:off x="223574" y="2288690"/>
            <a:ext cx="44486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28 жовтня - у вихованок ПМЦ відбулася прогулька у ліс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БЮДЖЕТ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29816" y="1484784"/>
            <a:ext cx="7884368" cy="50322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1844824"/>
            <a:ext cx="8640960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500" b="1" dirty="0">
                <a:solidFill>
                  <a:srgbClr val="0E6210"/>
                </a:solidFill>
                <a:latin typeface="Bookman Old Style" pitchFamily="18" charset="0"/>
              </a:rPr>
              <a:t>На утримання Центру у 2022 році було виді-</a:t>
            </a:r>
            <a:r>
              <a:rPr lang="uk-UA" sz="2500" b="1" dirty="0" err="1">
                <a:solidFill>
                  <a:srgbClr val="0E6210"/>
                </a:solidFill>
                <a:latin typeface="Bookman Old Style" pitchFamily="18" charset="0"/>
              </a:rPr>
              <a:t>лено</a:t>
            </a:r>
            <a:r>
              <a:rPr lang="uk-UA" sz="2500" b="1" dirty="0">
                <a:solidFill>
                  <a:srgbClr val="0E6210"/>
                </a:solidFill>
                <a:latin typeface="Bookman Old Style" pitchFamily="18" charset="0"/>
              </a:rPr>
              <a:t> із загального фонду 574 508,00 грн. </a:t>
            </a:r>
          </a:p>
          <a:p>
            <a:pPr algn="ctr"/>
            <a:r>
              <a:rPr lang="uk-UA" sz="2500" b="1" dirty="0">
                <a:solidFill>
                  <a:srgbClr val="0E6210"/>
                </a:solidFill>
                <a:latin typeface="Bookman Old Style" pitchFamily="18" charset="0"/>
              </a:rPr>
              <a:t>в тому числі: </a:t>
            </a:r>
          </a:p>
          <a:p>
            <a:pPr algn="just"/>
            <a:endParaRPr lang="uk-UA" sz="25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just">
              <a:buFontTx/>
              <a:buChar char="-"/>
            </a:pPr>
            <a:r>
              <a:rPr lang="uk-UA" sz="2500" b="1" dirty="0">
                <a:solidFill>
                  <a:srgbClr val="0E6210"/>
                </a:solidFill>
                <a:latin typeface="Bookman Old Style" pitchFamily="18" charset="0"/>
              </a:rPr>
              <a:t> КЕКВ 2110 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«</a:t>
            </a:r>
            <a:r>
              <a:rPr lang="uk-UA" sz="2500" b="1" dirty="0">
                <a:solidFill>
                  <a:srgbClr val="0E6210"/>
                </a:solidFill>
                <a:latin typeface="Bookman Old Style" pitchFamily="18" charset="0"/>
              </a:rPr>
              <a:t>Оплата праці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»</a:t>
            </a:r>
            <a:r>
              <a:rPr lang="uk-UA" sz="2500" b="1" dirty="0">
                <a:solidFill>
                  <a:srgbClr val="0E6210"/>
                </a:solidFill>
                <a:latin typeface="Bookman Old Style" pitchFamily="18" charset="0"/>
              </a:rPr>
              <a:t> — 449 347,00 грн.</a:t>
            </a:r>
          </a:p>
          <a:p>
            <a:pPr algn="just"/>
            <a:endParaRPr lang="uk-UA" sz="25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just">
              <a:buFontTx/>
              <a:buChar char="-"/>
            </a:pPr>
            <a:r>
              <a:rPr lang="uk-UA" sz="2500" b="1" dirty="0">
                <a:solidFill>
                  <a:srgbClr val="0E6210"/>
                </a:solidFill>
                <a:latin typeface="Bookman Old Style" pitchFamily="18" charset="0"/>
              </a:rPr>
              <a:t> КЕКВ 2120 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«</a:t>
            </a:r>
            <a:r>
              <a:rPr lang="uk-UA" sz="2500" b="1" dirty="0">
                <a:solidFill>
                  <a:srgbClr val="0E6210"/>
                </a:solidFill>
                <a:latin typeface="Bookman Old Style" pitchFamily="18" charset="0"/>
              </a:rPr>
              <a:t>Нарахування на оплату праці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»</a:t>
            </a:r>
            <a:r>
              <a:rPr lang="uk-UA" sz="2500" b="1" dirty="0">
                <a:solidFill>
                  <a:srgbClr val="0E6210"/>
                </a:solidFill>
                <a:latin typeface="Bookman Old Style" pitchFamily="18" charset="0"/>
              </a:rPr>
              <a:t>       -  99 011,00 грн.</a:t>
            </a:r>
          </a:p>
          <a:p>
            <a:pPr algn="just"/>
            <a:endParaRPr lang="uk-UA" sz="25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just">
              <a:buFontTx/>
              <a:buChar char="-"/>
            </a:pP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КЕКВ 2279 «Оплата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комунальних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послуг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та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енергоносіїв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– 24 950 грн.</a:t>
            </a:r>
            <a:endParaRPr lang="uk-UA" sz="25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ЗАХОДИ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4671" y="1484784"/>
            <a:ext cx="7884368" cy="50322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19ED374-ADAB-4D95-BCC7-96B3042966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45" y="1835952"/>
            <a:ext cx="4224469" cy="316835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AC06034-046A-489C-B24A-E17E1C02B9EE}"/>
              </a:ext>
            </a:extLst>
          </p:cNvPr>
          <p:cNvSpPr txBox="1"/>
          <p:nvPr/>
        </p:nvSpPr>
        <p:spPr>
          <a:xfrm>
            <a:off x="4258308" y="1160961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Листопад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FC1D28-5919-4C83-9A82-DC5FEA37D716}"/>
              </a:ext>
            </a:extLst>
          </p:cNvPr>
          <p:cNvSpPr txBox="1"/>
          <p:nvPr/>
        </p:nvSpPr>
        <p:spPr>
          <a:xfrm>
            <a:off x="4317099" y="2227100"/>
            <a:ext cx="4860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4 листопада – відвідали фотовиставку «Янголи спорту»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C91F356-6084-4719-AC5C-58401D6330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191" y="3529325"/>
            <a:ext cx="4078471" cy="305885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B4A63BC-7A37-4244-9662-E424DAB27E4A}"/>
              </a:ext>
            </a:extLst>
          </p:cNvPr>
          <p:cNvSpPr txBox="1"/>
          <p:nvPr/>
        </p:nvSpPr>
        <p:spPr>
          <a:xfrm>
            <a:off x="107504" y="5355472"/>
            <a:ext cx="46006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25 листопада – вшановували пам’ять героїв Листопадового рейду 1921 року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ЗАХОДИ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4671" y="1536155"/>
            <a:ext cx="6981665" cy="44561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AC06034-046A-489C-B24A-E17E1C02B9EE}"/>
              </a:ext>
            </a:extLst>
          </p:cNvPr>
          <p:cNvSpPr txBox="1"/>
          <p:nvPr/>
        </p:nvSpPr>
        <p:spPr>
          <a:xfrm>
            <a:off x="4258308" y="1160961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Листопад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FC1D28-5919-4C83-9A82-DC5FEA37D716}"/>
              </a:ext>
            </a:extLst>
          </p:cNvPr>
          <p:cNvSpPr txBox="1"/>
          <p:nvPr/>
        </p:nvSpPr>
        <p:spPr>
          <a:xfrm>
            <a:off x="2956193" y="1752330"/>
            <a:ext cx="59755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9 листопада – долучилися до </a:t>
            </a:r>
            <a:r>
              <a:rPr lang="uk-UA" sz="2000" b="1" dirty="0" err="1">
                <a:solidFill>
                  <a:srgbClr val="0E6210"/>
                </a:solidFill>
                <a:latin typeface="Bookman Old Style" panose="02050604050505020204" pitchFamily="18" charset="0"/>
              </a:rPr>
              <a:t>Радіодиктанту</a:t>
            </a:r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 національної єдності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BB147D-45BF-4069-B45D-525AE2A171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904" y="4293095"/>
            <a:ext cx="1818000" cy="2424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E8D4289-4066-4BA9-B11A-FD773F73DF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29" y="1811432"/>
            <a:ext cx="2481663" cy="248166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89C0D53-1B76-4416-A11D-5F7CFC31F8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20" y="4792114"/>
            <a:ext cx="2587273" cy="193439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A007102-DE69-47A3-ACB7-280E0487CD0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193" y="2739597"/>
            <a:ext cx="1861248" cy="248166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BCFF7B5-C308-49B6-AD13-933CB7FFD66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366" y="2653621"/>
            <a:ext cx="2035237" cy="271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7713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ОФІС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484784"/>
            <a:ext cx="84969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r"/>
            <a:br>
              <a:rPr lang="ru-RU" sz="2000" b="1" dirty="0">
                <a:solidFill>
                  <a:srgbClr val="0E6210"/>
                </a:solidFill>
                <a:latin typeface="Bookman Old Style" pitchFamily="18" charset="0"/>
              </a:rPr>
            </a:br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uk-UA" sz="2000" b="1" dirty="0">
              <a:latin typeface="Bookman Old Style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231FEB-BDA9-4ADA-BF6D-7EEAC2310C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15" y="2515544"/>
            <a:ext cx="2620177" cy="349356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A4CAEA3-826A-40C7-B160-A5207B9B58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951" y="3140968"/>
            <a:ext cx="2643758" cy="352501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7D10A49-4BE4-477C-9FE9-B51B456371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600" y="2601284"/>
            <a:ext cx="2620177" cy="349357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00AB287-8C21-4F0B-909F-AFFFD41EE9B0}"/>
              </a:ext>
            </a:extLst>
          </p:cNvPr>
          <p:cNvSpPr txBox="1"/>
          <p:nvPr/>
        </p:nvSpPr>
        <p:spPr>
          <a:xfrm>
            <a:off x="557300" y="1371974"/>
            <a:ext cx="8496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1 грудня підписали договір з Місцевим </a:t>
            </a:r>
            <a:r>
              <a:rPr lang="uk-UA" sz="2000" b="1" dirty="0" err="1">
                <a:solidFill>
                  <a:srgbClr val="0E6210"/>
                </a:solidFill>
                <a:latin typeface="Bookman Old Style" panose="02050604050505020204" pitchFamily="18" charset="0"/>
              </a:rPr>
              <a:t>Навколокультурним</a:t>
            </a:r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 простором про пільгову оренду приміщення під офіс ПМЦ і зробили там ремонт своїми силами </a:t>
            </a:r>
          </a:p>
        </p:txBody>
      </p:sp>
    </p:spTree>
    <p:extLst>
      <p:ext uri="{BB962C8B-B14F-4D97-AF65-F5344CB8AC3E}">
        <p14:creationId xmlns:p14="http://schemas.microsoft.com/office/powerpoint/2010/main" val="39593333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ЗАХОДИ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29816" y="1484784"/>
            <a:ext cx="7884368" cy="503225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87C662-DAEC-4FF9-B12D-7EEF3D08A1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34" y="2420887"/>
            <a:ext cx="2938464" cy="195897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F508AC4-EA1F-4FE5-8232-AFA0C8B815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351" y="1304224"/>
            <a:ext cx="2667623" cy="177841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B72465F-89B1-4B29-8D40-C9AC6C2A958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26" y="4435308"/>
            <a:ext cx="3453583" cy="230148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F49370E-B662-459E-88AA-2A100B9A9417}"/>
              </a:ext>
            </a:extLst>
          </p:cNvPr>
          <p:cNvSpPr txBox="1"/>
          <p:nvPr/>
        </p:nvSpPr>
        <p:spPr>
          <a:xfrm>
            <a:off x="3773675" y="1175794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Грудень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2DFE29-6038-4ADF-B172-64FDC599B41E}"/>
              </a:ext>
            </a:extLst>
          </p:cNvPr>
          <p:cNvSpPr txBox="1"/>
          <p:nvPr/>
        </p:nvSpPr>
        <p:spPr>
          <a:xfrm>
            <a:off x="4193704" y="5115592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22 грудня Організували благодійний квартирник на підтримку ЗСУ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11D05B-729C-4772-A0F5-2CC4B6979276}"/>
              </a:ext>
            </a:extLst>
          </p:cNvPr>
          <p:cNvSpPr txBox="1"/>
          <p:nvPr/>
        </p:nvSpPr>
        <p:spPr>
          <a:xfrm>
            <a:off x="-173624" y="1602671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 14 грудня Традиційні Андріївські вечорниці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ЗАХОДИ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29816" y="1484784"/>
            <a:ext cx="7884368" cy="503225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ABE084-6379-4523-B770-9AEFEC1D44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01" y="1770514"/>
            <a:ext cx="3967612" cy="297570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A74BAA2-E7C1-4C81-8B0C-063043D0DB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093" y="3756538"/>
            <a:ext cx="4356484" cy="290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95DBF4E-1539-45B0-886E-DB508F644A22}"/>
              </a:ext>
            </a:extLst>
          </p:cNvPr>
          <p:cNvSpPr txBox="1"/>
          <p:nvPr/>
        </p:nvSpPr>
        <p:spPr>
          <a:xfrm>
            <a:off x="4828454" y="2145067"/>
            <a:ext cx="36582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Організували Свято Миколая для найменших вихованців ПМЦ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DE1A96-68C9-4C1C-92E1-112BF1E1E906}"/>
              </a:ext>
            </a:extLst>
          </p:cNvPr>
          <p:cNvSpPr txBox="1"/>
          <p:nvPr/>
        </p:nvSpPr>
        <p:spPr>
          <a:xfrm>
            <a:off x="81981" y="5277689"/>
            <a:ext cx="4122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19 грудня Свято Миколая і </a:t>
            </a:r>
            <a:r>
              <a:rPr lang="uk-UA" sz="2000" b="1" dirty="0" err="1">
                <a:solidFill>
                  <a:srgbClr val="0E6210"/>
                </a:solidFill>
                <a:latin typeface="Bookman Old Style" panose="02050604050505020204" pitchFamily="18" charset="0"/>
              </a:rPr>
              <a:t>тімбілдінг</a:t>
            </a:r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  для волонтерів ПМЦ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DE488C-A4F2-4571-AAB8-E792CDB0FBB5}"/>
              </a:ext>
            </a:extLst>
          </p:cNvPr>
          <p:cNvSpPr txBox="1"/>
          <p:nvPr/>
        </p:nvSpPr>
        <p:spPr>
          <a:xfrm>
            <a:off x="3849275" y="1132990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Грудень</a:t>
            </a:r>
          </a:p>
        </p:txBody>
      </p:sp>
    </p:spTree>
    <p:extLst>
      <p:ext uri="{BB962C8B-B14F-4D97-AF65-F5344CB8AC3E}">
        <p14:creationId xmlns:p14="http://schemas.microsoft.com/office/powerpoint/2010/main" val="29350601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ЗАХОДИ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29816" y="1484784"/>
            <a:ext cx="7884368" cy="503225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2E84E6-E4E6-4D42-8F87-FD76F21124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02" y="4653136"/>
            <a:ext cx="4701071" cy="211548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3C1EFC9-40C4-40A7-A516-2DCAC25336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52538"/>
            <a:ext cx="3093055" cy="206123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D14C911-8DF8-4F74-A8F3-359D8A0BBF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547" y="4722339"/>
            <a:ext cx="3093054" cy="206123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2496FB0-D1BF-4898-8257-DFF27E8CA03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16" y="2468868"/>
            <a:ext cx="3068548" cy="20449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EF3F936-16DE-4F4F-82B4-7C8D74012AF1}"/>
              </a:ext>
            </a:extLst>
          </p:cNvPr>
          <p:cNvSpPr txBox="1"/>
          <p:nvPr/>
        </p:nvSpPr>
        <p:spPr>
          <a:xfrm>
            <a:off x="578357" y="1440195"/>
            <a:ext cx="8319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15 грудня – Передали </a:t>
            </a:r>
            <a:r>
              <a:rPr lang="uk-UA" sz="2000" b="1" dirty="0" err="1">
                <a:solidFill>
                  <a:srgbClr val="0E6210"/>
                </a:solidFill>
                <a:latin typeface="Bookman Old Style" panose="02050604050505020204" pitchFamily="18" charset="0"/>
              </a:rPr>
              <a:t>Вифлеємський</a:t>
            </a:r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 вогонь миру у Житомирську міську раду та  Житомирську обласну Військову адміністрацію </a:t>
            </a:r>
          </a:p>
        </p:txBody>
      </p:sp>
    </p:spTree>
    <p:extLst>
      <p:ext uri="{BB962C8B-B14F-4D97-AF65-F5344CB8AC3E}">
        <p14:creationId xmlns:p14="http://schemas.microsoft.com/office/powerpoint/2010/main" val="14642106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СТАТИСТИКА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3010" y="2204864"/>
            <a:ext cx="849694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За 2022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рік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Центр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організував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19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заходів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.</a:t>
            </a:r>
          </a:p>
          <a:p>
            <a:endParaRPr lang="ru-RU" sz="2500" b="1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Волонтери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та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вихованці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Центру взяли участь у 5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громадських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заходах.</a:t>
            </a:r>
          </a:p>
          <a:p>
            <a:endParaRPr lang="ru-RU" sz="2500" b="1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За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цей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рік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наші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волонтери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провели 892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години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занять з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дітьми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та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молоддю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, на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підготовку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до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яких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було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витрачено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2500" b="1" dirty="0" err="1">
                <a:solidFill>
                  <a:srgbClr val="0E6210"/>
                </a:solidFill>
                <a:latin typeface="Bookman Old Style" pitchFamily="18" charset="0"/>
              </a:rPr>
              <a:t>ще</a:t>
            </a:r>
            <a:r>
              <a:rPr lang="ru-RU" sz="2500" b="1" dirty="0">
                <a:solidFill>
                  <a:srgbClr val="0E6210"/>
                </a:solidFill>
                <a:latin typeface="Bookman Old Style" pitchFamily="18" charset="0"/>
              </a:rPr>
              <a:t> 138 год.</a:t>
            </a:r>
            <a:br>
              <a:rPr lang="ru-RU" sz="2000" b="1" dirty="0">
                <a:solidFill>
                  <a:srgbClr val="0E6210"/>
                </a:solidFill>
                <a:latin typeface="Bookman Old Style" pitchFamily="18" charset="0"/>
              </a:rPr>
            </a:br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r"/>
            <a:endParaRPr lang="uk-UA" sz="2000" b="1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СПІВПРАЦЯ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484784"/>
            <a:ext cx="8496944" cy="878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900" b="1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-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Управління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у справах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сім’ї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,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молоді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та спорту ЖМР</a:t>
            </a:r>
          </a:p>
          <a:p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- Департамент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освіти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ЖМР</a:t>
            </a:r>
          </a:p>
          <a:p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- Департамент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культури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,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молоді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та спорту ЖОДА</a:t>
            </a:r>
          </a:p>
          <a:p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-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Житомирський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державний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університет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ім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.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Івана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Франка</a:t>
            </a:r>
          </a:p>
          <a:p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-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Міський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культурно-спортивний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центр ЖМР </a:t>
            </a:r>
          </a:p>
          <a:p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-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Місцевий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Навколокультурний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Простір</a:t>
            </a:r>
            <a:endParaRPr lang="ru-RU" sz="1900" b="1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-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Командування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ССО ЗСУ</a:t>
            </a:r>
          </a:p>
          <a:p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-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Відокремлений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підрозділ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молодіжної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організації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Пласт –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національної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скаутської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організації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в м.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Житомирі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«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Житомирська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станиця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Пласту НСОУ»</a:t>
            </a:r>
          </a:p>
          <a:p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-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Відокремлений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підрозділ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молодіжної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організації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Пласт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національної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скаутської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організації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в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Житомирській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області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«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Житомирська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округа Пласту НСОУ» </a:t>
            </a:r>
          </a:p>
          <a:p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- ДУ «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Всеукраїнський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1900" b="1" dirty="0" err="1">
                <a:solidFill>
                  <a:srgbClr val="0E6210"/>
                </a:solidFill>
                <a:latin typeface="Bookman Old Style" pitchFamily="18" charset="0"/>
              </a:rPr>
              <a:t>молодіжний</a:t>
            </a:r>
            <a:r>
              <a:rPr lang="ru-RU" sz="1900" b="1" dirty="0">
                <a:solidFill>
                  <a:srgbClr val="0E6210"/>
                </a:solidFill>
                <a:latin typeface="Bookman Old Style" pitchFamily="18" charset="0"/>
              </a:rPr>
              <a:t> центр»</a:t>
            </a:r>
          </a:p>
          <a:p>
            <a:pPr>
              <a:buFontTx/>
              <a:buChar char="-"/>
            </a:pPr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>
              <a:buFontTx/>
              <a:buChar char="-"/>
            </a:pPr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br>
              <a:rPr lang="ru-RU" sz="2000" b="1" dirty="0">
                <a:solidFill>
                  <a:srgbClr val="0E6210"/>
                </a:solidFill>
                <a:latin typeface="Bookman Old Style" pitchFamily="18" charset="0"/>
              </a:rPr>
            </a:br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r"/>
            <a:endParaRPr lang="uk-UA" sz="2000" b="1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ВИХОВАНЦІ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2488594"/>
            <a:ext cx="831641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rgbClr val="0E6210"/>
                </a:solidFill>
                <a:latin typeface="Bookman Old Style" pitchFamily="18" charset="0"/>
              </a:rPr>
              <a:t>Станом на грудень 2022 р. при Центрі займаються 105 вихованців:</a:t>
            </a:r>
          </a:p>
          <a:p>
            <a:pPr>
              <a:buFontTx/>
              <a:buChar char="-"/>
            </a:pPr>
            <a:r>
              <a:rPr lang="uk-UA" sz="2400" b="1" dirty="0">
                <a:solidFill>
                  <a:srgbClr val="0E6210"/>
                </a:solidFill>
                <a:latin typeface="Bookman Old Style" pitchFamily="18" charset="0"/>
              </a:rPr>
              <a:t> 7 роїв </a:t>
            </a:r>
            <a:r>
              <a:rPr lang="uk-UA" sz="2400" b="1" dirty="0" err="1">
                <a:solidFill>
                  <a:srgbClr val="0E6210"/>
                </a:solidFill>
                <a:latin typeface="Bookman Old Style" pitchFamily="18" charset="0"/>
              </a:rPr>
              <a:t>новацтва</a:t>
            </a:r>
            <a:r>
              <a:rPr lang="uk-UA" sz="2400" b="1" dirty="0">
                <a:solidFill>
                  <a:srgbClr val="0E6210"/>
                </a:solidFill>
                <a:latin typeface="Bookman Old Style" pitchFamily="18" charset="0"/>
              </a:rPr>
              <a:t> (40</a:t>
            </a:r>
            <a:r>
              <a:rPr lang="uk-UA" sz="14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uk-UA" sz="2400" b="1" dirty="0">
                <a:solidFill>
                  <a:srgbClr val="0E6210"/>
                </a:solidFill>
                <a:latin typeface="Bookman Old Style" pitchFamily="18" charset="0"/>
              </a:rPr>
              <a:t>хлопчиків і 18 </a:t>
            </a:r>
            <a:r>
              <a:rPr lang="uk-UA" sz="2400" b="1" dirty="0" err="1">
                <a:solidFill>
                  <a:srgbClr val="0E6210"/>
                </a:solidFill>
                <a:latin typeface="Bookman Old Style" pitchFamily="18" charset="0"/>
              </a:rPr>
              <a:t>дівчаток</a:t>
            </a:r>
            <a:r>
              <a:rPr lang="uk-UA" sz="2400" b="1" dirty="0">
                <a:solidFill>
                  <a:srgbClr val="0E6210"/>
                </a:solidFill>
                <a:latin typeface="Bookman Old Style" pitchFamily="18" charset="0"/>
              </a:rPr>
              <a:t>); </a:t>
            </a:r>
            <a:endParaRPr lang="uk-UA" sz="2400" b="1" dirty="0">
              <a:solidFill>
                <a:srgbClr val="FF0000"/>
              </a:solidFill>
              <a:latin typeface="Bookman Old Style" pitchFamily="18" charset="0"/>
            </a:endParaRPr>
          </a:p>
          <a:p>
            <a:pPr>
              <a:buFontTx/>
              <a:buChar char="-"/>
            </a:pPr>
            <a:r>
              <a:rPr lang="uk-UA" sz="2400" b="1" dirty="0">
                <a:solidFill>
                  <a:srgbClr val="0E6210"/>
                </a:solidFill>
                <a:latin typeface="Bookman Old Style" pitchFamily="18" charset="0"/>
              </a:rPr>
              <a:t> 10 гуртків юнацтва</a:t>
            </a:r>
            <a:r>
              <a:rPr lang="en-US" sz="24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uk-UA" sz="2400" b="1" dirty="0">
                <a:solidFill>
                  <a:srgbClr val="0E6210"/>
                </a:solidFill>
                <a:latin typeface="Bookman Old Style" pitchFamily="18" charset="0"/>
              </a:rPr>
              <a:t>(29</a:t>
            </a:r>
            <a:r>
              <a:rPr lang="uk-UA" sz="14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uk-UA" sz="2400" b="1" dirty="0">
                <a:solidFill>
                  <a:srgbClr val="0E6210"/>
                </a:solidFill>
                <a:latin typeface="Bookman Old Style" pitchFamily="18" charset="0"/>
              </a:rPr>
              <a:t>хлопців і</a:t>
            </a:r>
            <a:r>
              <a:rPr lang="uk-UA" sz="24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uk-UA" sz="2400" b="1" dirty="0">
                <a:solidFill>
                  <a:srgbClr val="0E6210"/>
                </a:solidFill>
                <a:latin typeface="Bookman Old Style" pitchFamily="18" charset="0"/>
              </a:rPr>
              <a:t>18</a:t>
            </a:r>
            <a:r>
              <a:rPr lang="uk-UA" sz="14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uk-UA" sz="2400" b="1" dirty="0">
                <a:solidFill>
                  <a:srgbClr val="0E6210"/>
                </a:solidFill>
                <a:latin typeface="Bookman Old Style" pitchFamily="18" charset="0"/>
              </a:rPr>
              <a:t>дівчат); </a:t>
            </a:r>
            <a:endParaRPr lang="uk-UA" sz="2400" b="1" dirty="0">
              <a:solidFill>
                <a:srgbClr val="FF0000"/>
              </a:solidFill>
              <a:latin typeface="Bookman Old Style" pitchFamily="18" charset="0"/>
            </a:endParaRPr>
          </a:p>
          <a:p>
            <a:endParaRPr lang="uk-UA" sz="24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r>
              <a:rPr lang="uk-UA" sz="2400" b="1" dirty="0">
                <a:solidFill>
                  <a:srgbClr val="0E6210"/>
                </a:solidFill>
                <a:latin typeface="Bookman Old Style" pitchFamily="18" charset="0"/>
              </a:rPr>
              <a:t>З вихованцями постійно працюють 17 волонтерів Центру.</a:t>
            </a:r>
          </a:p>
          <a:p>
            <a:endParaRPr lang="uk-UA" dirty="0">
              <a:solidFill>
                <a:srgbClr val="0E621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2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КОНТАКТИ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sp>
        <p:nvSpPr>
          <p:cNvPr id="10" name="TextBox 9"/>
          <p:cNvSpPr txBox="1"/>
          <p:nvPr/>
        </p:nvSpPr>
        <p:spPr>
          <a:xfrm>
            <a:off x="251520" y="1844824"/>
            <a:ext cx="856895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800" b="1" dirty="0">
                <a:solidFill>
                  <a:srgbClr val="0E6210"/>
                </a:solidFill>
                <a:latin typeface="Bookman Old Style" pitchFamily="18" charset="0"/>
              </a:rPr>
              <a:t>пров. </a:t>
            </a:r>
            <a:r>
              <a:rPr lang="uk-UA" sz="3800" b="1" dirty="0" err="1">
                <a:solidFill>
                  <a:srgbClr val="0E6210"/>
                </a:solidFill>
                <a:latin typeface="Bookman Old Style" pitchFamily="18" charset="0"/>
              </a:rPr>
              <a:t>Скорульського</a:t>
            </a:r>
            <a:r>
              <a:rPr lang="uk-UA" sz="3800" b="1" dirty="0">
                <a:solidFill>
                  <a:srgbClr val="0E6210"/>
                </a:solidFill>
                <a:latin typeface="Bookman Old Style" pitchFamily="18" charset="0"/>
              </a:rPr>
              <a:t> 5 № 114</a:t>
            </a:r>
          </a:p>
          <a:p>
            <a:pPr algn="ctr">
              <a:lnSpc>
                <a:spcPct val="150000"/>
              </a:lnSpc>
            </a:pPr>
            <a:r>
              <a:rPr lang="ru-RU" sz="3800" b="1" dirty="0">
                <a:solidFill>
                  <a:srgbClr val="0E6210"/>
                </a:solidFill>
                <a:latin typeface="Bookman Old Style" pitchFamily="18" charset="0"/>
              </a:rPr>
              <a:t>+380631156563 - Катерина</a:t>
            </a:r>
            <a:br>
              <a:rPr lang="ru-RU" sz="3800" b="1" dirty="0">
                <a:solidFill>
                  <a:srgbClr val="0E6210"/>
                </a:solidFill>
                <a:latin typeface="Bookman Old Style" pitchFamily="18" charset="0"/>
              </a:rPr>
            </a:br>
            <a:r>
              <a:rPr lang="en-US" sz="3800" b="1" dirty="0">
                <a:solidFill>
                  <a:srgbClr val="0E6210"/>
                </a:solidFill>
                <a:latin typeface="Bookman Old Style" pitchFamily="18" charset="0"/>
              </a:rPr>
              <a:t>plastyouthcenter.zt</a:t>
            </a:r>
            <a:r>
              <a:rPr lang="en-US" sz="3800" b="1" dirty="0">
                <a:solidFill>
                  <a:srgbClr val="0E6210"/>
                </a:solidFill>
                <a:latin typeface="Arial Rounded MT Bold" pitchFamily="34" charset="0"/>
              </a:rPr>
              <a:t>@</a:t>
            </a:r>
            <a:r>
              <a:rPr lang="en-US" sz="3800" b="1" dirty="0">
                <a:solidFill>
                  <a:srgbClr val="0E6210"/>
                </a:solidFill>
                <a:latin typeface="Bookman Old Style" pitchFamily="18" charset="0"/>
              </a:rPr>
              <a:t>gmail.com</a:t>
            </a:r>
            <a:r>
              <a:rPr lang="uk-UA" sz="38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3800" b="1" dirty="0">
                <a:solidFill>
                  <a:srgbClr val="0E6210"/>
                </a:solidFill>
                <a:latin typeface="Bookman Old Style" pitchFamily="18" charset="0"/>
              </a:rPr>
              <a:t>facebook.com/</a:t>
            </a:r>
            <a:r>
              <a:rPr lang="en-US" sz="3800" b="1" dirty="0" err="1">
                <a:solidFill>
                  <a:srgbClr val="0E6210"/>
                </a:solidFill>
                <a:latin typeface="Bookman Old Style" pitchFamily="18" charset="0"/>
              </a:rPr>
              <a:t>plastyouthcenter</a:t>
            </a:r>
            <a:r>
              <a:rPr lang="en-US" sz="3800" b="1" dirty="0">
                <a:solidFill>
                  <a:srgbClr val="0E6210"/>
                </a:solidFill>
                <a:latin typeface="Bookman Old Style" pitchFamily="18" charset="0"/>
              </a:rPr>
              <a:t>/</a:t>
            </a:r>
            <a:endParaRPr lang="uk-UA" sz="38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endParaRPr lang="uk-UA" sz="34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br>
              <a:rPr lang="ru-RU" sz="3400" b="1" dirty="0">
                <a:solidFill>
                  <a:srgbClr val="0E6210"/>
                </a:solidFill>
                <a:latin typeface="Bookman Old Style" pitchFamily="18" charset="0"/>
              </a:rPr>
            </a:br>
            <a:endParaRPr lang="uk-UA" sz="34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endParaRPr lang="uk-UA" sz="34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ОФІС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539552" y="1484784"/>
            <a:ext cx="7884368" cy="503225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D0F97F-E711-4D6F-A3CC-922F73B5B5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352" y="4315104"/>
            <a:ext cx="2913161" cy="218942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ECD225A-9C1E-4DF4-85FA-EE6FF2BF29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484784"/>
            <a:ext cx="2897403" cy="217078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891A876-AFE1-4C99-BE7F-FEB549CCF1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62" y="4197499"/>
            <a:ext cx="1892826" cy="252376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E44FA48-D884-404F-BB09-7905B1B523B8}"/>
              </a:ext>
            </a:extLst>
          </p:cNvPr>
          <p:cNvSpPr txBox="1"/>
          <p:nvPr/>
        </p:nvSpPr>
        <p:spPr>
          <a:xfrm>
            <a:off x="213992" y="1529420"/>
            <a:ext cx="611391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Згідно з рішенням Сесії ЖМР від 12.07.2021 для ПМЦ було надано, на правах пільгової оренди, приміщення за </a:t>
            </a:r>
            <a:r>
              <a:rPr lang="uk-UA" sz="2000" b="1" dirty="0" err="1">
                <a:solidFill>
                  <a:srgbClr val="0E6210"/>
                </a:solidFill>
                <a:latin typeface="Bookman Old Style" panose="02050604050505020204" pitchFamily="18" charset="0"/>
              </a:rPr>
              <a:t>адресою</a:t>
            </a:r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 :</a:t>
            </a:r>
          </a:p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•вул.Перемоги,55 (2 кімнати).</a:t>
            </a:r>
          </a:p>
          <a:p>
            <a:pPr algn="ctr"/>
            <a:endParaRPr lang="uk-UA" sz="2000" b="1" dirty="0">
              <a:solidFill>
                <a:srgbClr val="0E621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Комунальні послуги оплачуються з бюджету міста.</a:t>
            </a:r>
          </a:p>
          <a:p>
            <a:endParaRPr lang="uk-UA" dirty="0">
              <a:solidFill>
                <a:srgbClr val="0E621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1B17DF2-B5D7-4E70-A6F6-82979569174C}"/>
              </a:ext>
            </a:extLst>
          </p:cNvPr>
          <p:cNvSpPr txBox="1"/>
          <p:nvPr/>
        </p:nvSpPr>
        <p:spPr>
          <a:xfrm>
            <a:off x="2063788" y="4927031"/>
            <a:ext cx="4101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Ми активно робили там ремонт своїми силами              з вересня 21 р. по січень 22 р.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2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sp>
        <p:nvSpPr>
          <p:cNvPr id="10" name="TextBox 9"/>
          <p:cNvSpPr txBox="1"/>
          <p:nvPr/>
        </p:nvSpPr>
        <p:spPr>
          <a:xfrm>
            <a:off x="251520" y="4437112"/>
            <a:ext cx="856895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34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br>
              <a:rPr lang="ru-RU" sz="3400" b="1" dirty="0">
                <a:solidFill>
                  <a:srgbClr val="0E6210"/>
                </a:solidFill>
                <a:latin typeface="Bookman Old Style" pitchFamily="18" charset="0"/>
              </a:rPr>
            </a:br>
            <a:endParaRPr lang="uk-UA" sz="34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endParaRPr lang="uk-UA" sz="3400" dirty="0"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1628800"/>
            <a:ext cx="8208912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rgbClr val="0E6210"/>
                </a:solidFill>
                <a:latin typeface="Bookman Old Style" pitchFamily="18" charset="0"/>
              </a:rPr>
              <a:t>ДЯКУЄМО ЗА УВАГУ!</a:t>
            </a:r>
          </a:p>
          <a:p>
            <a:pPr algn="ctr"/>
            <a:endParaRPr lang="uk-UA" sz="54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endParaRPr lang="uk-UA" sz="54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endParaRPr lang="uk-UA" sz="54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r>
              <a:rPr lang="uk-UA" sz="5400" b="1" dirty="0">
                <a:solidFill>
                  <a:srgbClr val="0E6210"/>
                </a:solidFill>
                <a:latin typeface="Bookman Old Style" pitchFamily="18" charset="0"/>
              </a:rPr>
              <a:t>ПРИЄДНУЙТЕСЬ!</a:t>
            </a:r>
          </a:p>
          <a:p>
            <a:pPr algn="ctr"/>
            <a:r>
              <a:rPr lang="uk-UA" sz="54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</a:p>
          <a:p>
            <a:pPr algn="ctr"/>
            <a:endParaRPr lang="uk-UA" sz="54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endParaRPr lang="uk-UA" sz="54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endParaRPr lang="en-US" sz="54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endParaRPr lang="uk-UA" dirty="0"/>
          </a:p>
        </p:txBody>
      </p:sp>
      <p:pic>
        <p:nvPicPr>
          <p:cNvPr id="13" name="Рисунок 12" descr="PlsatYouthCenterZ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2564904"/>
            <a:ext cx="2448272" cy="244827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ОФІС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484784"/>
            <a:ext cx="84969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r"/>
            <a:br>
              <a:rPr lang="ru-RU" sz="2000" b="1" dirty="0">
                <a:solidFill>
                  <a:srgbClr val="0E6210"/>
                </a:solidFill>
                <a:latin typeface="Bookman Old Style" pitchFamily="18" charset="0"/>
              </a:rPr>
            </a:br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uk-UA" sz="2000" b="1" dirty="0">
              <a:latin typeface="Bookman Old Style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B70296-0066-4DA3-A6DD-7042E45249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516" y="1378105"/>
            <a:ext cx="3721726" cy="209347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B387F99-3B20-4F7E-A09C-0AD464DCBB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20659"/>
            <a:ext cx="4097620" cy="307321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789F457-5990-4DC4-8D7F-DCCD3D20AA7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6" y="3741089"/>
            <a:ext cx="3742665" cy="280699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3C8DAB1-0E31-409F-8DAB-0E41630999F8}"/>
              </a:ext>
            </a:extLst>
          </p:cNvPr>
          <p:cNvSpPr txBox="1"/>
          <p:nvPr/>
        </p:nvSpPr>
        <p:spPr>
          <a:xfrm>
            <a:off x="172232" y="1959206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12 лютого - Відкриття нового офісу і перший захід там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КОМАНДА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10308" y="1124744"/>
            <a:ext cx="5914019" cy="176971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/>
            <a:r>
              <a:rPr lang="uk-UA" sz="2500" b="1" dirty="0">
                <a:solidFill>
                  <a:srgbClr val="0E6210"/>
                </a:solidFill>
                <a:latin typeface="Bookman Old Style" pitchFamily="18" charset="0"/>
              </a:rPr>
              <a:t>Працівники Центру:</a:t>
            </a: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Директор – Захар МАКОВСЬКИЙ</a:t>
            </a: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Фахівець – Катерина ЛОЗИНСЬКА</a:t>
            </a: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Бухгалтер (0,5) – Катерина ЛОЗИНСЬКА</a:t>
            </a:r>
          </a:p>
          <a:p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3284985"/>
            <a:ext cx="8229600" cy="4493538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Леонід </a:t>
            </a:r>
            <a:r>
              <a:rPr lang="uk-UA" sz="2200" dirty="0" err="1">
                <a:solidFill>
                  <a:srgbClr val="0E6210"/>
                </a:solidFill>
                <a:latin typeface="Bookman Old Style" pitchFamily="18" charset="0"/>
              </a:rPr>
              <a:t>Мацієвський</a:t>
            </a:r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Ігор Макарчук</a:t>
            </a: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Дмитро </a:t>
            </a:r>
            <a:r>
              <a:rPr lang="uk-UA" sz="2200" dirty="0" err="1">
                <a:solidFill>
                  <a:srgbClr val="0E6210"/>
                </a:solidFill>
                <a:latin typeface="Bookman Old Style" pitchFamily="18" charset="0"/>
              </a:rPr>
              <a:t>Крученюк</a:t>
            </a:r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Максим </a:t>
            </a:r>
            <a:r>
              <a:rPr lang="uk-UA" sz="2200" dirty="0" err="1">
                <a:solidFill>
                  <a:srgbClr val="0E6210"/>
                </a:solidFill>
                <a:latin typeface="Bookman Old Style" pitchFamily="18" charset="0"/>
              </a:rPr>
              <a:t>Вікарчук</a:t>
            </a:r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Олена Чорна</a:t>
            </a: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Олександр Шевчук</a:t>
            </a:r>
            <a:endParaRPr lang="en-US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Олександр Бондарчук </a:t>
            </a:r>
            <a:endParaRPr lang="en-US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en-US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Анна Кобзар</a:t>
            </a: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Павло Кобзар</a:t>
            </a: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Ольга </a:t>
            </a:r>
            <a:r>
              <a:rPr lang="uk-UA" sz="2200" dirty="0" err="1">
                <a:solidFill>
                  <a:srgbClr val="0E6210"/>
                </a:solidFill>
                <a:latin typeface="Bookman Old Style" pitchFamily="18" charset="0"/>
              </a:rPr>
              <a:t>Савиченко</a:t>
            </a:r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Андрій Колос</a:t>
            </a: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Віта </a:t>
            </a:r>
            <a:r>
              <a:rPr lang="uk-UA" sz="2200" dirty="0" err="1">
                <a:solidFill>
                  <a:srgbClr val="0E6210"/>
                </a:solidFill>
                <a:latin typeface="Bookman Old Style" pitchFamily="18" charset="0"/>
              </a:rPr>
              <a:t>Маковська</a:t>
            </a:r>
            <a:endParaRPr lang="en-US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Валерія Корнійчук</a:t>
            </a:r>
          </a:p>
          <a:p>
            <a:r>
              <a:rPr lang="uk-UA" sz="2200" dirty="0" err="1">
                <a:solidFill>
                  <a:srgbClr val="0E6210"/>
                </a:solidFill>
                <a:latin typeface="Bookman Old Style" pitchFamily="18" charset="0"/>
              </a:rPr>
              <a:t>Тагір</a:t>
            </a:r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uk-UA" sz="2200" dirty="0" err="1">
                <a:solidFill>
                  <a:srgbClr val="0E6210"/>
                </a:solidFill>
                <a:latin typeface="Bookman Old Style" pitchFamily="18" charset="0"/>
              </a:rPr>
              <a:t>Кофіскін</a:t>
            </a:r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Катерина Вдовенко </a:t>
            </a:r>
          </a:p>
          <a:p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Олеся </a:t>
            </a:r>
            <a:r>
              <a:rPr lang="uk-UA" sz="2200" dirty="0" err="1">
                <a:solidFill>
                  <a:srgbClr val="0E6210"/>
                </a:solidFill>
                <a:latin typeface="Bookman Old Style" pitchFamily="18" charset="0"/>
              </a:rPr>
              <a:t>Гиляновська</a:t>
            </a:r>
            <a:endParaRPr lang="en-US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Олена </a:t>
            </a:r>
            <a:r>
              <a:rPr lang="uk-UA" sz="2200" dirty="0" err="1">
                <a:solidFill>
                  <a:srgbClr val="0E6210"/>
                </a:solidFill>
                <a:latin typeface="Bookman Old Style" pitchFamily="18" charset="0"/>
              </a:rPr>
              <a:t>Кашперко</a:t>
            </a:r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Андрій Борозняк</a:t>
            </a: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Анна Майстрова</a:t>
            </a: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 Діана </a:t>
            </a:r>
            <a:r>
              <a:rPr lang="uk-UA" sz="2200" dirty="0" err="1">
                <a:solidFill>
                  <a:srgbClr val="0E6210"/>
                </a:solidFill>
                <a:latin typeface="Bookman Old Style" pitchFamily="18" charset="0"/>
              </a:rPr>
              <a:t>Дзядевич</a:t>
            </a:r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 Ірина Борозняк</a:t>
            </a: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Оксана   </a:t>
            </a:r>
            <a:r>
              <a:rPr lang="uk-UA" sz="2200" dirty="0" err="1">
                <a:solidFill>
                  <a:srgbClr val="0E6210"/>
                </a:solidFill>
                <a:latin typeface="Bookman Old Style" pitchFamily="18" charset="0"/>
              </a:rPr>
              <a:t>Антоневська</a:t>
            </a:r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Марина </a:t>
            </a:r>
            <a:r>
              <a:rPr lang="uk-UA" sz="2200" dirty="0" err="1">
                <a:solidFill>
                  <a:srgbClr val="0E6210"/>
                </a:solidFill>
                <a:latin typeface="Bookman Old Style" pitchFamily="18" charset="0"/>
              </a:rPr>
              <a:t>Пустигіна</a:t>
            </a:r>
            <a:r>
              <a:rPr lang="uk-UA" sz="2200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</a:p>
          <a:p>
            <a:endParaRPr lang="uk-UA" sz="2200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uk-UA" sz="2000" dirty="0"/>
          </a:p>
          <a:p>
            <a:endParaRPr lang="uk-UA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2771800" y="2924944"/>
            <a:ext cx="3557384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500" b="1" dirty="0">
                <a:solidFill>
                  <a:srgbClr val="0E6210"/>
                </a:solidFill>
                <a:latin typeface="Bookman Old Style" pitchFamily="18" charset="0"/>
              </a:rPr>
              <a:t>Волонтери Центру:</a:t>
            </a:r>
          </a:p>
          <a:p>
            <a:endParaRPr lang="uk-UA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ЗАХОДИ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1511" y="1124744"/>
            <a:ext cx="880552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E6210"/>
                </a:solidFill>
                <a:latin typeface="Bookman Old Style" pitchFamily="18" charset="0"/>
              </a:rPr>
              <a:t>          </a:t>
            </a:r>
            <a:r>
              <a:rPr lang="ru-RU" sz="2800" b="1" u="sng" dirty="0" err="1">
                <a:solidFill>
                  <a:srgbClr val="0E6210"/>
                </a:solidFill>
                <a:latin typeface="Bookman Old Style" pitchFamily="18" charset="0"/>
              </a:rPr>
              <a:t>Січень</a:t>
            </a:r>
            <a:endParaRPr lang="ru-RU" sz="2000" b="1" u="sng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r>
              <a:rPr lang="ru-RU" sz="2000" b="1" dirty="0">
                <a:solidFill>
                  <a:srgbClr val="0E6210"/>
                </a:solidFill>
                <a:latin typeface="Bookman Old Style" pitchFamily="18" charset="0"/>
              </a:rPr>
              <a:t>      15 </a:t>
            </a:r>
            <a:r>
              <a:rPr lang="ru-RU" sz="2000" b="1" dirty="0" err="1">
                <a:solidFill>
                  <a:srgbClr val="0E6210"/>
                </a:solidFill>
                <a:latin typeface="Bookman Old Style" pitchFamily="18" charset="0"/>
              </a:rPr>
              <a:t>грудня</a:t>
            </a:r>
            <a:r>
              <a:rPr lang="ru-RU" sz="2000" b="1" dirty="0">
                <a:solidFill>
                  <a:srgbClr val="0E6210"/>
                </a:solidFill>
                <a:latin typeface="Bookman Old Style" pitchFamily="18" charset="0"/>
              </a:rPr>
              <a:t> – 7 </a:t>
            </a:r>
            <a:r>
              <a:rPr lang="ru-RU" sz="2000" b="1" dirty="0" err="1">
                <a:solidFill>
                  <a:srgbClr val="0E6210"/>
                </a:solidFill>
                <a:latin typeface="Bookman Old Style" pitchFamily="18" charset="0"/>
              </a:rPr>
              <a:t>січня</a:t>
            </a:r>
            <a:r>
              <a:rPr lang="ru-RU" sz="20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</a:p>
          <a:p>
            <a:r>
              <a:rPr lang="ru-RU" sz="2000" b="1" dirty="0" err="1">
                <a:solidFill>
                  <a:srgbClr val="0E6210"/>
                </a:solidFill>
                <a:latin typeface="Bookman Old Style" pitchFamily="18" charset="0"/>
              </a:rPr>
              <a:t>Всесвітня</a:t>
            </a:r>
            <a:r>
              <a:rPr lang="ru-RU" sz="20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  <a:r>
              <a:rPr lang="ru-RU" sz="2000" b="1" dirty="0" err="1">
                <a:solidFill>
                  <a:srgbClr val="0E6210"/>
                </a:solidFill>
                <a:latin typeface="Bookman Old Style" pitchFamily="18" charset="0"/>
              </a:rPr>
              <a:t>акція</a:t>
            </a:r>
            <a:r>
              <a:rPr lang="ru-RU" sz="2000" b="1" dirty="0">
                <a:solidFill>
                  <a:srgbClr val="0E6210"/>
                </a:solidFill>
                <a:latin typeface="Bookman Old Style" pitchFamily="18" charset="0"/>
              </a:rPr>
              <a:t> «</a:t>
            </a:r>
            <a:r>
              <a:rPr lang="ru-RU" sz="2000" b="1" dirty="0" err="1">
                <a:solidFill>
                  <a:srgbClr val="0E6210"/>
                </a:solidFill>
                <a:latin typeface="Bookman Old Style" pitchFamily="18" charset="0"/>
              </a:rPr>
              <a:t>Вифлеємський</a:t>
            </a:r>
            <a:r>
              <a:rPr lang="ru-RU" sz="2000" b="1" dirty="0">
                <a:solidFill>
                  <a:srgbClr val="0E6210"/>
                </a:solidFill>
                <a:latin typeface="Bookman Old Style" pitchFamily="18" charset="0"/>
              </a:rPr>
              <a:t> </a:t>
            </a:r>
          </a:p>
          <a:p>
            <a:r>
              <a:rPr lang="ru-RU" sz="2000" b="1" dirty="0">
                <a:solidFill>
                  <a:srgbClr val="0E6210"/>
                </a:solidFill>
                <a:latin typeface="Bookman Old Style" pitchFamily="18" charset="0"/>
              </a:rPr>
              <a:t>           </a:t>
            </a:r>
            <a:r>
              <a:rPr lang="ru-RU" sz="2000" b="1" dirty="0" err="1">
                <a:solidFill>
                  <a:srgbClr val="0E6210"/>
                </a:solidFill>
                <a:latin typeface="Bookman Old Style" pitchFamily="18" charset="0"/>
              </a:rPr>
              <a:t>вогонь</a:t>
            </a:r>
            <a:r>
              <a:rPr lang="ru-RU" sz="2000" b="1" dirty="0">
                <a:solidFill>
                  <a:srgbClr val="0E6210"/>
                </a:solidFill>
                <a:latin typeface="Bookman Old Style" pitchFamily="18" charset="0"/>
              </a:rPr>
              <a:t> миру»</a:t>
            </a: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endParaRPr lang="ru-RU" sz="2000" b="1" dirty="0">
              <a:latin typeface="Bookman Old Style" pitchFamily="18" charset="0"/>
            </a:endParaRPr>
          </a:p>
          <a:p>
            <a:endParaRPr lang="ru-RU" sz="2000" b="1" dirty="0">
              <a:latin typeface="Bookman Old Style" pitchFamily="18" charset="0"/>
            </a:endParaRPr>
          </a:p>
          <a:p>
            <a:endParaRPr lang="ru-RU" sz="2000" b="1" dirty="0">
              <a:latin typeface="Bookman Old Style" pitchFamily="18" charset="0"/>
            </a:endParaRPr>
          </a:p>
          <a:p>
            <a:endParaRPr lang="ru-RU" sz="2000" b="1" dirty="0">
              <a:latin typeface="Bookman Old Style" pitchFamily="18" charset="0"/>
            </a:endParaRPr>
          </a:p>
          <a:p>
            <a:endParaRPr lang="ru-RU" sz="2000" b="1" dirty="0">
              <a:latin typeface="Bookman Old Style" pitchFamily="18" charset="0"/>
            </a:endParaRPr>
          </a:p>
          <a:p>
            <a:endParaRPr lang="ru-RU" sz="2000" b="1" dirty="0">
              <a:latin typeface="Bookman Old Style" pitchFamily="18" charset="0"/>
            </a:endParaRPr>
          </a:p>
          <a:p>
            <a:endParaRPr lang="ru-RU" sz="2000" b="1" dirty="0">
              <a:latin typeface="Bookman Old Style" pitchFamily="18" charset="0"/>
            </a:endParaRPr>
          </a:p>
          <a:p>
            <a:endParaRPr lang="uk-UA" sz="2000" b="1" dirty="0">
              <a:solidFill>
                <a:srgbClr val="0E6210"/>
              </a:solidFill>
              <a:latin typeface="Bookman Old Style" pitchFamily="18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0947A65-B5C7-47D6-A2FC-9A92384E20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83" y="3344915"/>
            <a:ext cx="4303298" cy="322747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2E14423-9B6E-4645-A220-DDBAAB79D9FF}"/>
              </a:ext>
            </a:extLst>
          </p:cNvPr>
          <p:cNvSpPr txBox="1"/>
          <p:nvPr/>
        </p:nvSpPr>
        <p:spPr>
          <a:xfrm>
            <a:off x="5845284" y="5494372"/>
            <a:ext cx="2399124" cy="130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E78553-C08E-4A95-901F-B924EDBA7CE0}"/>
              </a:ext>
            </a:extLst>
          </p:cNvPr>
          <p:cNvSpPr txBox="1"/>
          <p:nvPr/>
        </p:nvSpPr>
        <p:spPr>
          <a:xfrm>
            <a:off x="5262981" y="5182880"/>
            <a:ext cx="35637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itchFamily="18" charset="0"/>
              </a:rPr>
              <a:t> 7 січня – 14 січня                        показ Вертепів</a:t>
            </a:r>
            <a:endParaRPr lang="uk-UA" sz="2000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F94E595-566F-4599-90F1-E15BA32949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508" y="1771289"/>
            <a:ext cx="4150299" cy="27690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F8F200"/>
                </a:solidFill>
                <a:latin typeface="Bookman Old Style" pitchFamily="18" charset="0"/>
              </a:rPr>
              <a:t>ЗАХОДИ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30356" y="3772315"/>
            <a:ext cx="38885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itchFamily="18" charset="0"/>
              </a:rPr>
              <a:t>22 січня – захід</a:t>
            </a:r>
          </a:p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itchFamily="18" charset="0"/>
              </a:rPr>
              <a:t> «Різдвяна свічечка</a:t>
            </a:r>
            <a:r>
              <a:rPr lang="uk-UA" b="1" dirty="0">
                <a:solidFill>
                  <a:srgbClr val="0E6210"/>
                </a:solidFill>
                <a:latin typeface="Bookman Old Style" pitchFamily="18" charset="0"/>
              </a:rPr>
              <a:t>»</a:t>
            </a:r>
            <a:endParaRPr lang="ru-RU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endParaRPr lang="ru-RU" sz="2000" b="1" dirty="0">
              <a:solidFill>
                <a:srgbClr val="0E6210"/>
              </a:solidFill>
              <a:latin typeface="Bookman Old Style" pitchFamily="18" charset="0"/>
            </a:endParaRPr>
          </a:p>
          <a:p>
            <a:pPr algn="ctr"/>
            <a:endParaRPr lang="uk-UA" sz="2000" b="1" dirty="0">
              <a:latin typeface="Bookman Old Style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D8D7C80-BF7A-4A9C-BF1A-3F984C7C46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75586"/>
            <a:ext cx="3193281" cy="23949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66E9A50-BF61-4769-886C-C3E3A87D1343}"/>
              </a:ext>
            </a:extLst>
          </p:cNvPr>
          <p:cNvSpPr txBox="1"/>
          <p:nvPr/>
        </p:nvSpPr>
        <p:spPr>
          <a:xfrm>
            <a:off x="680237" y="5508235"/>
            <a:ext cx="4785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29 січня – захід приурочений пам’яті Героїв бою під Крутами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0629693-CE39-41A2-ABD1-5B17AD00D3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569" y="4442585"/>
            <a:ext cx="2954604" cy="221595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AD700D3-D2A9-4C39-B183-54162148DCDF}"/>
              </a:ext>
            </a:extLst>
          </p:cNvPr>
          <p:cNvSpPr txBox="1"/>
          <p:nvPr/>
        </p:nvSpPr>
        <p:spPr>
          <a:xfrm>
            <a:off x="4150296" y="1081696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Січень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9B5131-E29A-4BDE-975A-F2BAD8029A5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569" y="1583146"/>
            <a:ext cx="2966451" cy="222483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FCECC66-ECD7-4172-B72E-EB74C660B927}"/>
              </a:ext>
            </a:extLst>
          </p:cNvPr>
          <p:cNvSpPr txBox="1"/>
          <p:nvPr/>
        </p:nvSpPr>
        <p:spPr>
          <a:xfrm>
            <a:off x="467544" y="1679903"/>
            <a:ext cx="5454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21 січня – Телеміст між містами України «Єдині серцем» </a:t>
            </a:r>
          </a:p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до дня Соборності України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40466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000" dirty="0"/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11560" y="1484784"/>
            <a:ext cx="7884368" cy="5032257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187624" y="332656"/>
            <a:ext cx="82296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>
                <a:ln>
                  <a:noFill/>
                </a:ln>
                <a:solidFill>
                  <a:srgbClr val="F8F200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ЗАХОДИ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9B8FB9-F317-4A87-9877-C08A1AFE84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21" r="7966"/>
          <a:stretch/>
        </p:blipFill>
        <p:spPr>
          <a:xfrm>
            <a:off x="179512" y="4697760"/>
            <a:ext cx="4865021" cy="20169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6540638-C03E-4541-AC6F-EA0F2454E5E6}"/>
              </a:ext>
            </a:extLst>
          </p:cNvPr>
          <p:cNvSpPr txBox="1"/>
          <p:nvPr/>
        </p:nvSpPr>
        <p:spPr>
          <a:xfrm flipH="1">
            <a:off x="4019847" y="1177797"/>
            <a:ext cx="204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Лютий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A704D08-B1AB-43C6-B3E1-01623A7060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533" y="1710277"/>
            <a:ext cx="3840427" cy="288032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93A2CB2-4864-46AA-97E2-442B22776C95}"/>
              </a:ext>
            </a:extLst>
          </p:cNvPr>
          <p:cNvSpPr txBox="1"/>
          <p:nvPr/>
        </p:nvSpPr>
        <p:spPr>
          <a:xfrm>
            <a:off x="5254053" y="5198413"/>
            <a:ext cx="37104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23 лютого –</a:t>
            </a:r>
          </a:p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 Квест для школярів «День звитяги»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EFF17E1-8D93-48FA-A23F-FD3E87DB4E71}"/>
              </a:ext>
            </a:extLst>
          </p:cNvPr>
          <p:cNvSpPr txBox="1"/>
          <p:nvPr/>
        </p:nvSpPr>
        <p:spPr>
          <a:xfrm>
            <a:off x="-12319" y="2642605"/>
            <a:ext cx="50445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12 лютого – зустріч Експертної ради при Пластовому молодіжному центрі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467544" y="353294"/>
            <a:ext cx="8676456" cy="720080"/>
          </a:xfrm>
          <a:prstGeom prst="rect">
            <a:avLst/>
          </a:prstGeom>
          <a:gradFill flip="none" rotWithShape="1">
            <a:gsLst>
              <a:gs pos="0">
                <a:srgbClr val="139122">
                  <a:shade val="30000"/>
                  <a:satMod val="115000"/>
                </a:srgbClr>
              </a:gs>
              <a:gs pos="50000">
                <a:srgbClr val="139122">
                  <a:shade val="67500"/>
                  <a:satMod val="115000"/>
                </a:srgbClr>
              </a:gs>
              <a:gs pos="100000">
                <a:srgbClr val="139122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0E62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956376" cy="844061"/>
          </a:xfrm>
        </p:spPr>
        <p:txBody>
          <a:bodyPr>
            <a:noAutofit/>
          </a:bodyPr>
          <a:lstStyle/>
          <a:p>
            <a:r>
              <a:rPr lang="uk-UA" sz="2800" b="1" dirty="0">
                <a:solidFill>
                  <a:srgbClr val="F8F200"/>
                </a:solidFill>
                <a:latin typeface="Bookman Old Style" pitchFamily="18" charset="0"/>
              </a:rPr>
              <a:t>     Волонтерський штаб «Перемога» </a:t>
            </a:r>
          </a:p>
        </p:txBody>
      </p:sp>
      <p:pic>
        <p:nvPicPr>
          <p:cNvPr id="7" name="Місце для вмісту 6" descr="лого ПМЦ без тл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28510" cy="1484783"/>
          </a:xfrm>
        </p:spPr>
      </p:pic>
      <p:pic>
        <p:nvPicPr>
          <p:cNvPr id="9" name="Рисунок 8" descr="Пластовий центр_чистовик.jpg"/>
          <p:cNvPicPr>
            <a:picLocks noChangeAspect="1"/>
          </p:cNvPicPr>
          <p:nvPr/>
        </p:nvPicPr>
        <p:blipFill>
          <a:blip r:embed="rId3" cstate="print">
            <a:lum bright="80000"/>
          </a:blip>
          <a:stretch>
            <a:fillRect/>
          </a:stretch>
        </p:blipFill>
        <p:spPr>
          <a:xfrm>
            <a:off x="622634" y="1484784"/>
            <a:ext cx="7884368" cy="50322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85D789D-A301-44F3-A0FC-B1DBD84FDBDC}"/>
              </a:ext>
            </a:extLst>
          </p:cNvPr>
          <p:cNvSpPr txBox="1"/>
          <p:nvPr/>
        </p:nvSpPr>
        <p:spPr>
          <a:xfrm>
            <a:off x="2906434" y="1094177"/>
            <a:ext cx="4518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u="sng" dirty="0">
                <a:solidFill>
                  <a:srgbClr val="0E6210"/>
                </a:solidFill>
                <a:latin typeface="Bookman Old Style" panose="02050604050505020204" pitchFamily="18" charset="0"/>
              </a:rPr>
              <a:t>(Лютий - серпень 2022 р.)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3B254C1-C4B8-4CD9-A501-023B791628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02" y="1811275"/>
            <a:ext cx="4766631" cy="357497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A61BA66-6A7E-4F77-ABA5-FE00E3F1FA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239" y="4000912"/>
            <a:ext cx="3456384" cy="259228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E8C785B-06C7-4C32-92CB-B56BC103DBFF}"/>
              </a:ext>
            </a:extLst>
          </p:cNvPr>
          <p:cNvSpPr txBox="1"/>
          <p:nvPr/>
        </p:nvSpPr>
        <p:spPr>
          <a:xfrm>
            <a:off x="5039633" y="2240775"/>
            <a:ext cx="40790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E6210"/>
                </a:solidFill>
                <a:latin typeface="Bookman Old Style" panose="02050604050505020204" pitchFamily="18" charset="0"/>
              </a:rPr>
              <a:t>25 лютого - створили Волонтерський штаб «Перемога» на базі ПМЦ для підтримки військових</a:t>
            </a:r>
          </a:p>
        </p:txBody>
      </p:sp>
    </p:spTree>
    <p:extLst>
      <p:ext uri="{BB962C8B-B14F-4D97-AF65-F5344CB8AC3E}">
        <p14:creationId xmlns:p14="http://schemas.microsoft.com/office/powerpoint/2010/main" val="14529282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3626</TotalTime>
  <Words>852</Words>
  <Application>Microsoft Office PowerPoint</Application>
  <PresentationFormat>Экран (4:3)</PresentationFormat>
  <Paragraphs>214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Arial Rounded MT Bold</vt:lpstr>
      <vt:lpstr>Bookman Old Style</vt:lpstr>
      <vt:lpstr>Calibri</vt:lpstr>
      <vt:lpstr>Тема Office</vt:lpstr>
      <vt:lpstr>Презентация PowerPoint</vt:lpstr>
      <vt:lpstr>БЮДЖЕТ</vt:lpstr>
      <vt:lpstr>ОФІС</vt:lpstr>
      <vt:lpstr>ОФІС</vt:lpstr>
      <vt:lpstr>КОМАНДА</vt:lpstr>
      <vt:lpstr>ЗАХОДИ</vt:lpstr>
      <vt:lpstr>ЗАХОДИ</vt:lpstr>
      <vt:lpstr>Презентация PowerPoint</vt:lpstr>
      <vt:lpstr>     Волонтерський штаб «Перемога» </vt:lpstr>
      <vt:lpstr>     Волонтерський штаб «Перемога» </vt:lpstr>
      <vt:lpstr>     Волонтерський штаб «Перемога» </vt:lpstr>
      <vt:lpstr>     Волонтерський штаб «Перемога» </vt:lpstr>
      <vt:lpstr>     Волонтерський штаб «Перемога» </vt:lpstr>
      <vt:lpstr>     Волонтерський штаб «Перемога» </vt:lpstr>
      <vt:lpstr>     Волонтерський штаб «Перемога» </vt:lpstr>
      <vt:lpstr>     Волонтерський штаб «Перемога» </vt:lpstr>
      <vt:lpstr>     Волонтерський штаб «Перемога» </vt:lpstr>
      <vt:lpstr>ЗАХОДИ</vt:lpstr>
      <vt:lpstr>ЗАХОДИ</vt:lpstr>
      <vt:lpstr>ЗАХОДИ</vt:lpstr>
      <vt:lpstr>ЗАХОДИ</vt:lpstr>
      <vt:lpstr>ОФІС</vt:lpstr>
      <vt:lpstr>ЗАХОДИ</vt:lpstr>
      <vt:lpstr>ЗАХОДИ</vt:lpstr>
      <vt:lpstr>ЗАХОДИ</vt:lpstr>
      <vt:lpstr>СТАТИСТИКА</vt:lpstr>
      <vt:lpstr>СПІВПРАЦЯ</vt:lpstr>
      <vt:lpstr>ВИХОВАНЦІ</vt:lpstr>
      <vt:lpstr>КОНТАКТИ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kat loz</cp:lastModifiedBy>
  <cp:revision>355</cp:revision>
  <dcterms:created xsi:type="dcterms:W3CDTF">2019-11-18T16:50:12Z</dcterms:created>
  <dcterms:modified xsi:type="dcterms:W3CDTF">2023-01-27T09:27:47Z</dcterms:modified>
</cp:coreProperties>
</file>