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drawings/drawing3.xml" ContentType="application/vnd.openxmlformats-officedocument.drawingml.chartshape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416" r:id="rId4"/>
    <p:sldId id="418" r:id="rId5"/>
    <p:sldId id="361" r:id="rId6"/>
    <p:sldId id="417" r:id="rId7"/>
    <p:sldId id="366" r:id="rId8"/>
    <p:sldId id="413" r:id="rId9"/>
    <p:sldId id="412" r:id="rId10"/>
    <p:sldId id="428" r:id="rId11"/>
    <p:sldId id="375" r:id="rId12"/>
    <p:sldId id="373" r:id="rId13"/>
    <p:sldId id="374" r:id="rId14"/>
    <p:sldId id="414" r:id="rId15"/>
    <p:sldId id="415" r:id="rId16"/>
    <p:sldId id="427" r:id="rId17"/>
    <p:sldId id="407" r:id="rId18"/>
    <p:sldId id="408" r:id="rId19"/>
    <p:sldId id="409" r:id="rId20"/>
    <p:sldId id="385" r:id="rId21"/>
    <p:sldId id="389" r:id="rId22"/>
    <p:sldId id="420" r:id="rId23"/>
    <p:sldId id="421" r:id="rId24"/>
    <p:sldId id="425" r:id="rId25"/>
    <p:sldId id="406" r:id="rId26"/>
    <p:sldId id="419" r:id="rId27"/>
    <p:sldId id="422" r:id="rId28"/>
    <p:sldId id="423" r:id="rId29"/>
    <p:sldId id="424" r:id="rId30"/>
    <p:sldId id="386" r:id="rId31"/>
  </p:sldIdLst>
  <p:sldSz cx="7734300" cy="5689600"/>
  <p:notesSz cx="7734300" cy="56896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A3E"/>
    <a:srgbClr val="EF5B2D"/>
    <a:srgbClr val="FF6600"/>
  </p:clrMru>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3" d="100"/>
          <a:sy n="133" d="100"/>
        </p:scale>
        <p:origin x="-1686" y="-84"/>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Office_Excel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_____Microsoft_Office_Excel4.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a:t>Загальна площа житлового фонду - </a:t>
            </a:r>
          </a:p>
          <a:p>
            <a:pPr>
              <a:defRPr/>
            </a:pPr>
            <a:r>
              <a:rPr lang="ru-RU"/>
              <a:t> 4 522</a:t>
            </a:r>
            <a:r>
              <a:rPr lang="ru-RU" baseline="0"/>
              <a:t> 751,95</a:t>
            </a:r>
            <a:r>
              <a:rPr lang="ru-RU"/>
              <a:t>м²</a:t>
            </a:r>
          </a:p>
        </c:rich>
      </c:tx>
      <c:layout>
        <c:manualLayout>
          <c:xMode val="edge"/>
          <c:yMode val="edge"/>
          <c:x val="0.17287313012253841"/>
          <c:y val="1.6119746689694875E-2"/>
        </c:manualLayout>
      </c:layout>
    </c:title>
    <c:view3D>
      <c:rotX val="30"/>
      <c:perspective val="30"/>
    </c:view3D>
    <c:plotArea>
      <c:layout>
        <c:manualLayout>
          <c:layoutTarget val="inner"/>
          <c:xMode val="edge"/>
          <c:yMode val="edge"/>
          <c:x val="6.3141555158365947E-2"/>
          <c:y val="9.1608937483850794E-2"/>
          <c:w val="0.60382010530892261"/>
          <c:h val="0.82818108876286756"/>
        </c:manualLayout>
      </c:layout>
      <c:pie3DChart>
        <c:varyColors val="1"/>
        <c:ser>
          <c:idx val="0"/>
          <c:order val="0"/>
          <c:tx>
            <c:strRef>
              <c:f>'Лист1'!$B$1</c:f>
              <c:strCache>
                <c:ptCount val="1"/>
                <c:pt idx="0">
                  <c:v>Загальна площа житлового фонду - 4 522 751,95 м²</c:v>
                </c:pt>
              </c:strCache>
            </c:strRef>
          </c:tx>
          <c:explosion val="12"/>
          <c:dPt>
            <c:idx val="0"/>
            <c:explosion val="4"/>
          </c:dPt>
          <c:dPt>
            <c:idx val="1"/>
            <c:explosion val="8"/>
          </c:dPt>
          <c:dLbls>
            <c:dLbl>
              <c:idx val="0"/>
              <c:layout>
                <c:manualLayout>
                  <c:x val="-9.9438271903128539E-2"/>
                  <c:y val="2.0997194003599291E-2"/>
                </c:manualLayout>
              </c:layout>
              <c:showVal val="1"/>
            </c:dLbl>
            <c:dLbl>
              <c:idx val="1"/>
              <c:layout>
                <c:manualLayout>
                  <c:x val="0.10692744311869012"/>
                  <c:y val="-9.0281098282403868E-2"/>
                </c:manualLayout>
              </c:layout>
              <c:showVal val="1"/>
            </c:dLbl>
            <c:dLbl>
              <c:idx val="2"/>
              <c:layout/>
              <c:showVal val="1"/>
            </c:dLbl>
            <c:delete val="1"/>
          </c:dLbls>
          <c:cat>
            <c:strRef>
              <c:f>'Лист1'!$A$2:$A$5</c:f>
              <c:strCache>
                <c:ptCount val="3"/>
                <c:pt idx="0">
                  <c:v>ОСББ - 2 370412,5  м² (ОСББ-457, буд.- 511)</c:v>
                </c:pt>
                <c:pt idx="1">
                  <c:v>Управителі -  2 091556,15 м² (27 упр. 830 - буд.)</c:v>
                </c:pt>
                <c:pt idx="2">
                  <c:v>ЖБК №1 - 60783,3 м²</c:v>
                </c:pt>
              </c:strCache>
            </c:strRef>
          </c:cat>
          <c:val>
            <c:numRef>
              <c:f>'Лист1'!$B$2:$B$5</c:f>
              <c:numCache>
                <c:formatCode>0.0%</c:formatCode>
                <c:ptCount val="4"/>
                <c:pt idx="0">
                  <c:v>0.52410844684948965</c:v>
                </c:pt>
                <c:pt idx="1">
                  <c:v>0.46245210286184313</c:v>
                </c:pt>
                <c:pt idx="2">
                  <c:v>1.343945028866775E-2</c:v>
                </c:pt>
              </c:numCache>
            </c:numRef>
          </c:val>
        </c:ser>
        <c:ser>
          <c:idx val="1"/>
          <c:order val="1"/>
          <c:tx>
            <c:strRef>
              <c:f>'Лист1'!$C$1</c:f>
              <c:strCache>
                <c:ptCount val="1"/>
                <c:pt idx="0">
                  <c:v>Площа </c:v>
                </c:pt>
              </c:strCache>
            </c:strRef>
          </c:tx>
          <c:explosion val="25"/>
          <c:cat>
            <c:strRef>
              <c:f>'Лист1'!$A$2:$A$5</c:f>
              <c:strCache>
                <c:ptCount val="3"/>
                <c:pt idx="0">
                  <c:v>ОСББ - 2 370412,5  м² (ОСББ-457, буд.- 511)</c:v>
                </c:pt>
                <c:pt idx="1">
                  <c:v>Управителі -  2 091556,15 м² (27 упр. 830 - буд.)</c:v>
                </c:pt>
                <c:pt idx="2">
                  <c:v>ЖБК №1 - 60783,3 м²</c:v>
                </c:pt>
              </c:strCache>
            </c:strRef>
          </c:cat>
          <c:val>
            <c:numRef>
              <c:f>'Лист1'!$C$2:$C$5</c:f>
              <c:numCache>
                <c:formatCode>General</c:formatCode>
                <c:ptCount val="4"/>
                <c:pt idx="0">
                  <c:v>2370412.5</c:v>
                </c:pt>
                <c:pt idx="1">
                  <c:v>2091556.1500000001</c:v>
                </c:pt>
                <c:pt idx="2">
                  <c:v>60783.3</c:v>
                </c:pt>
                <c:pt idx="3">
                  <c:v>4522751.95</c:v>
                </c:pt>
              </c:numCache>
            </c:numRef>
          </c:val>
        </c:ser>
        <c:ser>
          <c:idx val="2"/>
          <c:order val="2"/>
          <c:tx>
            <c:strRef>
              <c:f>'Лист1'!$D$1</c:f>
              <c:strCache>
                <c:ptCount val="1"/>
                <c:pt idx="0">
                  <c:v>шт</c:v>
                </c:pt>
              </c:strCache>
            </c:strRef>
          </c:tx>
          <c:explosion val="25"/>
          <c:cat>
            <c:strRef>
              <c:f>'Лист1'!$A$2:$A$5</c:f>
              <c:strCache>
                <c:ptCount val="3"/>
                <c:pt idx="0">
                  <c:v>ОСББ - 2 370412,5  м² (ОСББ-457, буд.- 511)</c:v>
                </c:pt>
                <c:pt idx="1">
                  <c:v>Управителі -  2 091556,15 м² (27 упр. 830 - буд.)</c:v>
                </c:pt>
                <c:pt idx="2">
                  <c:v>ЖБК №1 - 60783,3 м²</c:v>
                </c:pt>
              </c:strCache>
            </c:strRef>
          </c:cat>
          <c:val>
            <c:numRef>
              <c:f>'Лист1'!$D$2:$D$5</c:f>
              <c:numCache>
                <c:formatCode>General</c:formatCode>
                <c:ptCount val="4"/>
                <c:pt idx="0">
                  <c:v>457</c:v>
                </c:pt>
                <c:pt idx="1">
                  <c:v>27</c:v>
                </c:pt>
                <c:pt idx="2">
                  <c:v>1</c:v>
                </c:pt>
              </c:numCache>
            </c:numRef>
          </c:val>
        </c:ser>
        <c:ser>
          <c:idx val="3"/>
          <c:order val="3"/>
          <c:tx>
            <c:strRef>
              <c:f>'Лист1'!$E$1</c:f>
              <c:strCache>
                <c:ptCount val="1"/>
                <c:pt idx="0">
                  <c:v>Буд.</c:v>
                </c:pt>
              </c:strCache>
            </c:strRef>
          </c:tx>
          <c:explosion val="25"/>
          <c:cat>
            <c:strRef>
              <c:f>'Лист1'!$A$2:$A$5</c:f>
              <c:strCache>
                <c:ptCount val="3"/>
                <c:pt idx="0">
                  <c:v>ОСББ - 2 370412,5  м² (ОСББ-457, буд.- 511)</c:v>
                </c:pt>
                <c:pt idx="1">
                  <c:v>Управителі -  2 091556,15 м² (27 упр. 830 - буд.)</c:v>
                </c:pt>
                <c:pt idx="2">
                  <c:v>ЖБК №1 - 60783,3 м²</c:v>
                </c:pt>
              </c:strCache>
            </c:strRef>
          </c:cat>
          <c:val>
            <c:numRef>
              <c:f>'Лист1'!$E$2:$E$5</c:f>
              <c:numCache>
                <c:formatCode>General</c:formatCode>
                <c:ptCount val="4"/>
                <c:pt idx="0">
                  <c:v>511</c:v>
                </c:pt>
                <c:pt idx="1">
                  <c:v>830</c:v>
                </c:pt>
                <c:pt idx="2">
                  <c:v>19</c:v>
                </c:pt>
              </c:numCache>
            </c:numRef>
          </c:val>
        </c:ser>
      </c:pie3DChart>
    </c:plotArea>
    <c:legend>
      <c:legendPos val="r"/>
      <c:legendEntry>
        <c:idx val="3"/>
        <c:delete val="1"/>
      </c:legendEntry>
      <c:layout>
        <c:manualLayout>
          <c:xMode val="edge"/>
          <c:yMode val="edge"/>
          <c:x val="0.49205384602998281"/>
          <c:y val="0.72619748956250962"/>
          <c:w val="0.46364233611902805"/>
          <c:h val="0.23833616652840744"/>
        </c:manualLayout>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6.3141555158365947E-2"/>
          <c:y val="9.1608937483850794E-2"/>
          <c:w val="0.60382010530892261"/>
          <c:h val="0.82818108876286756"/>
        </c:manualLayout>
      </c:layout>
      <c:pie3DChart>
        <c:varyColors val="1"/>
      </c:pie3DChart>
    </c:plotArea>
    <c:legend>
      <c:legendPos val="r"/>
      <c:layout>
        <c:manualLayout>
          <c:xMode val="edge"/>
          <c:yMode val="edge"/>
          <c:x val="0.49205384602998281"/>
          <c:y val="0.72619748956250962"/>
          <c:w val="0.46364233611902805"/>
          <c:h val="0.23833616652840744"/>
        </c:manualLayout>
      </c:layout>
      <c:txPr>
        <a:bodyPr/>
        <a:lstStyle/>
        <a:p>
          <a:pPr>
            <a:defRPr sz="1400" b="1">
              <a:latin typeface="Times New Roman" pitchFamily="18" charset="0"/>
              <a:cs typeface="Times New Roman" pitchFamily="18" charset="0"/>
            </a:defRPr>
          </a:pPr>
          <a:endParaRPr lang="ru-RU"/>
        </a:p>
      </c:txPr>
    </c:legend>
    <c:plotVisOnly val="1"/>
  </c:chart>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6.3141555158365947E-2"/>
          <c:y val="9.1608937483850794E-2"/>
          <c:w val="0.60382010530892261"/>
          <c:h val="0.82818108876286756"/>
        </c:manualLayout>
      </c:layout>
      <c:pie3DChart>
        <c:varyColors val="1"/>
      </c:pie3DChart>
    </c:plotArea>
    <c:legend>
      <c:legendPos val="r"/>
      <c:layout>
        <c:manualLayout>
          <c:xMode val="edge"/>
          <c:yMode val="edge"/>
          <c:x val="0.49205384602998281"/>
          <c:y val="0.72619748956250962"/>
          <c:w val="0.46364233611902805"/>
          <c:h val="0.23833616652840744"/>
        </c:manualLayout>
      </c:layout>
      <c:txPr>
        <a:bodyPr/>
        <a:lstStyle/>
        <a:p>
          <a:pPr>
            <a:defRPr sz="1400" b="1">
              <a:latin typeface="Times New Roman" pitchFamily="18" charset="0"/>
              <a:cs typeface="Times New Roman" pitchFamily="18" charset="0"/>
            </a:defRPr>
          </a:pPr>
          <a:endParaRPr lang="ru-RU"/>
        </a:p>
      </c:txPr>
    </c:legend>
    <c:plotVisOnly val="1"/>
  </c:chart>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6.3141555158365947E-2"/>
          <c:y val="9.1608937483850794E-2"/>
          <c:w val="0.60382010530892261"/>
          <c:h val="0.82818108876286756"/>
        </c:manualLayout>
      </c:layout>
      <c:pie3DChart>
        <c:varyColors val="1"/>
      </c:pie3DChart>
    </c:plotArea>
    <c:legend>
      <c:legendPos val="r"/>
      <c:layout>
        <c:manualLayout>
          <c:xMode val="edge"/>
          <c:yMode val="edge"/>
          <c:x val="0.49205384602998281"/>
          <c:y val="0.72619748956250962"/>
          <c:w val="0.46364233611902805"/>
          <c:h val="0.23833616652840744"/>
        </c:manualLayout>
      </c:layout>
      <c:txPr>
        <a:bodyPr/>
        <a:lstStyle/>
        <a:p>
          <a:pPr>
            <a:defRPr sz="1400" b="1">
              <a:latin typeface="Times New Roman" pitchFamily="18" charset="0"/>
              <a:cs typeface="Times New Roman" pitchFamily="18" charset="0"/>
            </a:defRPr>
          </a:pPr>
          <a:endParaRPr lang="ru-RU"/>
        </a:p>
      </c:txPr>
    </c:legend>
    <c:plotVisOnly val="1"/>
  </c:chart>
  <c:externalData r:id="rId1"/>
  <c:userShapes r:id="rId2"/>
</c:chartSpace>
</file>

<file path=ppt/drawings/_rels/drawing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drawings/_rels/drawing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image" Target="../media/image18.png"/></Relationships>
</file>

<file path=ppt/drawings/_rels/drawing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image" Target="../media/image15.pn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drawing1.xml><?xml version="1.0" encoding="utf-8"?>
<c:userShapes xmlns:c="http://schemas.openxmlformats.org/drawingml/2006/chart">
  <cdr:relSizeAnchor xmlns:cdr="http://schemas.openxmlformats.org/drawingml/2006/chartDrawing">
    <cdr:from>
      <cdr:x>0</cdr:x>
      <cdr:y>0</cdr:y>
    </cdr:from>
    <cdr:to>
      <cdr:x>1</cdr:x>
      <cdr:y>0.21571</cdr:y>
    </cdr:to>
    <cdr:sp macro="" textlink="">
      <cdr:nvSpPr>
        <cdr:cNvPr id="2" name="object 157"/>
        <cdr:cNvSpPr txBox="1">
          <a:spLocks xmlns:a="http://schemas.openxmlformats.org/drawingml/2006/main" noGrp="1"/>
        </cdr:cNvSpPr>
      </cdr:nvSpPr>
      <cdr:spPr>
        <a:xfrm xmlns:a="http://schemas.openxmlformats.org/drawingml/2006/main">
          <a:off x="0" y="0"/>
          <a:ext cx="7162800" cy="1120820"/>
        </a:xfrm>
        <a:prstGeom xmlns:a="http://schemas.openxmlformats.org/drawingml/2006/main" prst="rect">
          <a:avLst/>
        </a:prstGeom>
        <a:noFill xmlns:a="http://schemas.openxmlformats.org/drawingml/2006/main"/>
      </cdr:spPr>
      <cdr:txBody>
        <a:bodyPr xmlns:a="http://schemas.openxmlformats.org/drawingml/2006/main" vert="horz" wrap="square" lIns="0" tIns="12700" rIns="0" bIns="0" rtlCol="0">
          <a:spAutoFit/>
        </a:bodyPr>
        <a:lstStyle xmlns:a="http://schemas.openxmlformats.org/drawingml/2006/main">
          <a:lvl1pPr>
            <a:defRPr sz="2000" b="1" i="0">
              <a:solidFill>
                <a:srgbClr val="F04C23"/>
              </a:solidFill>
              <a:latin typeface="Calibri"/>
              <a:cs typeface="Calibri"/>
            </a:defRPr>
          </a:lvl1pPr>
        </a:lstStyle>
        <a:p xmlns:a="http://schemas.openxmlformats.org/drawingml/2006/main">
          <a:pPr marL="12700" algn="ctr">
            <a:lnSpc>
              <a:spcPct val="100000"/>
            </a:lnSpc>
            <a:spcBef>
              <a:spcPts val="100"/>
            </a:spcBef>
          </a:pPr>
          <a:r>
            <a:rPr lang="uk-UA" sz="2400" spc="-10" dirty="0" smtClean="0">
              <a:solidFill>
                <a:sysClr val="windowText" lastClr="000000"/>
              </a:solidFill>
              <a:latin typeface="Times New Roman" pitchFamily="18" charset="0"/>
              <a:cs typeface="Times New Roman" pitchFamily="18" charset="0"/>
            </a:rPr>
            <a:t>	Міські цільові Програми на підтримку ОСББ</a:t>
          </a:r>
          <a:br>
            <a:rPr lang="uk-UA" sz="2400" spc="-10" dirty="0" smtClean="0">
              <a:solidFill>
                <a:sysClr val="windowText" lastClr="000000"/>
              </a:solidFill>
              <a:latin typeface="Times New Roman" pitchFamily="18" charset="0"/>
              <a:cs typeface="Times New Roman" pitchFamily="18" charset="0"/>
            </a:rPr>
          </a:br>
          <a:endParaRPr sz="2400" spc="-15" dirty="0">
            <a:solidFill>
              <a:sysClr val="windowText" lastClr="000000"/>
            </a:solidFill>
            <a:latin typeface="Times New Roman" pitchFamily="18" charset="0"/>
            <a:cs typeface="Times New Roman" pitchFamily="18" charset="0"/>
          </a:endParaRPr>
        </a:p>
      </cdr:txBody>
    </cdr:sp>
  </cdr:relSizeAnchor>
  <cdr:relSizeAnchor xmlns:cdr="http://schemas.openxmlformats.org/drawingml/2006/chartDrawing">
    <cdr:from>
      <cdr:x>0</cdr:x>
      <cdr:y>0.14085</cdr:y>
    </cdr:from>
    <cdr:to>
      <cdr:x>0.47872</cdr:x>
      <cdr:y>0.52105</cdr:y>
    </cdr:to>
    <cdr:sp macro="" textlink="">
      <cdr:nvSpPr>
        <cdr:cNvPr id="4" name="object 157"/>
        <cdr:cNvSpPr txBox="1">
          <a:spLocks xmlns:a="http://schemas.openxmlformats.org/drawingml/2006/main" noGrp="1"/>
        </cdr:cNvSpPr>
      </cdr:nvSpPr>
      <cdr:spPr>
        <a:xfrm xmlns:a="http://schemas.openxmlformats.org/drawingml/2006/main">
          <a:off x="0" y="762000"/>
          <a:ext cx="3638727" cy="2056958"/>
        </a:xfrm>
        <a:prstGeom xmlns:a="http://schemas.openxmlformats.org/drawingml/2006/main" prst="rect">
          <a:avLst/>
        </a:prstGeom>
        <a:gradFill xmlns:a="http://schemas.openxmlformats.org/drawingml/2006/main">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dr:spPr>
      <cdr:txBody>
        <a:bodyPr xmlns:a="http://schemas.openxmlformats.org/drawingml/2006/main" vert="horz" wrap="square" lIns="0" tIns="12700" rIns="0" bIns="0" rtlCol="0">
          <a:spAutoFit/>
        </a:bodyPr>
        <a:lstStyle xmlns:a="http://schemas.openxmlformats.org/drawingml/2006/main">
          <a:lvl1pPr>
            <a:defRPr sz="2000" b="1" i="0">
              <a:solidFill>
                <a:srgbClr val="F04C23"/>
              </a:solidFill>
              <a:latin typeface="Calibri"/>
              <a:cs typeface="Calibri"/>
            </a:defRPr>
          </a:lvl1pPr>
        </a:lstStyle>
        <a:p xmlns:a="http://schemas.openxmlformats.org/drawingml/2006/main">
          <a:pPr algn="just">
            <a:lnSpc>
              <a:spcPct val="100000"/>
            </a:lnSpc>
            <a:buFont typeface="Wingdings" pitchFamily="2" charset="2"/>
            <a:buChar char="ü"/>
          </a:pPr>
          <a:r>
            <a:rPr lang="uk-UA" sz="1600" dirty="0" smtClean="0">
              <a:solidFill>
                <a:srgbClr val="0070C0"/>
              </a:solidFill>
              <a:latin typeface="Times New Roman" pitchFamily="18" charset="0"/>
              <a:cs typeface="Times New Roman" pitchFamily="18" charset="0"/>
            </a:rPr>
            <a:t>Програма житлового  житлового господарства та поводження з відходами на території Житомирської міської об'єднаної територіальної громади на 2021-2025 </a:t>
          </a:r>
          <a:r>
            <a:rPr lang="uk-UA" sz="1600" dirty="0" err="1" smtClean="0">
              <a:solidFill>
                <a:srgbClr val="0070C0"/>
              </a:solidFill>
              <a:latin typeface="Times New Roman" pitchFamily="18" charset="0"/>
              <a:cs typeface="Times New Roman" pitchFamily="18" charset="0"/>
            </a:rPr>
            <a:t>роки”</a:t>
          </a:r>
          <a:r>
            <a:rPr lang="uk-UA" sz="1600" i="0" dirty="0" smtClean="0">
              <a:solidFill>
                <a:schemeClr val="tx1"/>
              </a:solidFill>
              <a:latin typeface="Times New Roman" pitchFamily="18" charset="0"/>
              <a:cs typeface="Times New Roman" pitchFamily="18" charset="0"/>
            </a:rPr>
            <a:t>, </a:t>
          </a:r>
          <a:r>
            <a:rPr lang="uk-UA" sz="1600" b="0" i="0" dirty="0" smtClean="0">
              <a:solidFill>
                <a:schemeClr val="tx1"/>
              </a:solidFill>
              <a:latin typeface="Times New Roman" pitchFamily="18" charset="0"/>
              <a:cs typeface="Times New Roman" pitchFamily="18" charset="0"/>
            </a:rPr>
            <a:t>якою передбачено капітальний ремонт об'єктів житлового фонду ОСББ*</a:t>
          </a:r>
        </a:p>
        <a:p xmlns:a="http://schemas.openxmlformats.org/drawingml/2006/main">
          <a:pPr marL="12700" algn="just">
            <a:lnSpc>
              <a:spcPct val="100000"/>
            </a:lnSpc>
            <a:spcBef>
              <a:spcPts val="100"/>
            </a:spcBef>
          </a:pPr>
          <a:endParaRPr lang="uk-UA" b="0" spc="-15" dirty="0">
            <a:solidFill>
              <a:schemeClr val="tx1"/>
            </a:solidFill>
            <a:latin typeface="Times New Roman" pitchFamily="18" charset="0"/>
            <a:cs typeface="Times New Roman" pitchFamily="18" charset="0"/>
          </a:endParaRPr>
        </a:p>
      </cdr:txBody>
    </cdr:sp>
  </cdr:relSizeAnchor>
  <cdr:relSizeAnchor xmlns:cdr="http://schemas.openxmlformats.org/drawingml/2006/chartDrawing">
    <cdr:from>
      <cdr:x>0.49123</cdr:x>
      <cdr:y>0.14085</cdr:y>
    </cdr:from>
    <cdr:to>
      <cdr:x>0.98936</cdr:x>
      <cdr:y>0.50161</cdr:y>
    </cdr:to>
    <cdr:sp macro="" textlink="">
      <cdr:nvSpPr>
        <cdr:cNvPr id="5" name="object 157"/>
        <cdr:cNvSpPr txBox="1">
          <a:spLocks xmlns:a="http://schemas.openxmlformats.org/drawingml/2006/main" noGrp="1"/>
        </cdr:cNvSpPr>
      </cdr:nvSpPr>
      <cdr:spPr>
        <a:xfrm xmlns:a="http://schemas.openxmlformats.org/drawingml/2006/main">
          <a:off x="3733800" y="762000"/>
          <a:ext cx="3786277" cy="1951816"/>
        </a:xfrm>
        <a:prstGeom xmlns:a="http://schemas.openxmlformats.org/drawingml/2006/main" prst="rect">
          <a:avLst/>
        </a:prstGeom>
        <a:gradFill xmlns:a="http://schemas.openxmlformats.org/drawingml/2006/main">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cdr:spPr>
      <cdr:txBody>
        <a:bodyPr xmlns:a="http://schemas.openxmlformats.org/drawingml/2006/main" vert="horz" wrap="square" lIns="0" tIns="12700" rIns="0" bIns="0"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marL="12700" algn="just">
            <a:lnSpc>
              <a:spcPct val="100000"/>
            </a:lnSpc>
            <a:spcBef>
              <a:spcPts val="100"/>
            </a:spcBef>
            <a:buFont typeface="Wingdings" pitchFamily="2" charset="2"/>
            <a:buChar char="ü"/>
          </a:pPr>
          <a:r>
            <a:rPr lang="uk-UA" sz="1400" b="1" dirty="0" smtClean="0">
              <a:solidFill>
                <a:srgbClr val="0070C0"/>
              </a:solidFill>
              <a:latin typeface="Times New Roman" pitchFamily="18" charset="0"/>
              <a:cs typeface="Times New Roman" pitchFamily="18" charset="0"/>
            </a:rPr>
            <a:t>Міська цільова програма </a:t>
          </a:r>
          <a:r>
            <a:rPr lang="uk-UA" sz="1400" b="1" dirty="0" err="1" smtClean="0">
              <a:solidFill>
                <a:srgbClr val="0070C0"/>
              </a:solidFill>
              <a:latin typeface="Times New Roman" pitchFamily="18" charset="0"/>
              <a:cs typeface="Times New Roman" pitchFamily="18" charset="0"/>
            </a:rPr>
            <a:t>“Муніципальний</a:t>
          </a:r>
          <a:r>
            <a:rPr lang="uk-UA" sz="1400" b="1" dirty="0" smtClean="0">
              <a:solidFill>
                <a:srgbClr val="0070C0"/>
              </a:solidFill>
              <a:latin typeface="Times New Roman" pitchFamily="18" charset="0"/>
              <a:cs typeface="Times New Roman" pitchFamily="18" charset="0"/>
            </a:rPr>
            <a:t> енергетичний план території Житомирської міської об'єднаної територіальної громади на 2021 - 2024 </a:t>
          </a:r>
          <a:r>
            <a:rPr lang="uk-UA" sz="1400" b="1" dirty="0" err="1" smtClean="0">
              <a:solidFill>
                <a:srgbClr val="0070C0"/>
              </a:solidFill>
              <a:latin typeface="Times New Roman" pitchFamily="18" charset="0"/>
              <a:cs typeface="Times New Roman" pitchFamily="18" charset="0"/>
            </a:rPr>
            <a:t>роки”</a:t>
          </a:r>
          <a:r>
            <a:rPr lang="uk-UA" sz="1400" b="1" dirty="0" smtClean="0">
              <a:solidFill>
                <a:srgbClr val="0070C0"/>
              </a:solidFill>
              <a:latin typeface="Times New Roman" pitchFamily="18" charset="0"/>
              <a:cs typeface="Times New Roman" pitchFamily="18" charset="0"/>
            </a:rPr>
            <a:t>,</a:t>
          </a:r>
          <a:r>
            <a:rPr lang="uk-UA" sz="1400" b="1" dirty="0" smtClean="0">
              <a:solidFill>
                <a:schemeClr val="tx1"/>
              </a:solidFill>
              <a:latin typeface="Times New Roman" pitchFamily="18" charset="0"/>
              <a:cs typeface="Times New Roman" pitchFamily="18" charset="0"/>
            </a:rPr>
            <a:t> </a:t>
          </a:r>
          <a:r>
            <a:rPr lang="uk-UA" sz="1400" dirty="0" smtClean="0">
              <a:solidFill>
                <a:schemeClr val="tx1"/>
              </a:solidFill>
              <a:latin typeface="Times New Roman" pitchFamily="18" charset="0"/>
              <a:cs typeface="Times New Roman" pitchFamily="18" charset="0"/>
            </a:rPr>
            <a:t>згідно якої прийнято порядок відшкодування відсотків ОСББ перших 18 місяців по Програмі </a:t>
          </a:r>
          <a:r>
            <a:rPr lang="uk-UA" sz="1400" dirty="0" err="1" smtClean="0">
              <a:solidFill>
                <a:schemeClr val="tx1"/>
              </a:solidFill>
              <a:latin typeface="Times New Roman" pitchFamily="18" charset="0"/>
              <a:cs typeface="Times New Roman" pitchFamily="18" charset="0"/>
            </a:rPr>
            <a:t>“Енергодім”</a:t>
          </a:r>
          <a:r>
            <a:rPr lang="uk-UA" sz="1400" dirty="0" smtClean="0">
              <a:solidFill>
                <a:schemeClr val="tx1"/>
              </a:solidFill>
              <a:latin typeface="Times New Roman" pitchFamily="18" charset="0"/>
              <a:cs typeface="Times New Roman" pitchFamily="18" charset="0"/>
            </a:rPr>
            <a:t> та надання фінансової допомоги у 2023 році з бюджету ЖМТГ (відшкодування частини від вартості виконаних робіт на заходи </a:t>
          </a:r>
          <a:r>
            <a:rPr lang="uk-UA" sz="1400" dirty="0" err="1" smtClean="0">
              <a:solidFill>
                <a:schemeClr val="tx1"/>
              </a:solidFill>
              <a:latin typeface="Times New Roman" pitchFamily="18" charset="0"/>
              <a:cs typeface="Times New Roman" pitchFamily="18" charset="0"/>
            </a:rPr>
            <a:t>енергоефективності</a:t>
          </a:r>
          <a:r>
            <a:rPr lang="uk-UA" sz="1400" dirty="0" smtClean="0">
              <a:solidFill>
                <a:schemeClr val="tx1"/>
              </a:solidFill>
              <a:latin typeface="Times New Roman" pitchFamily="18" charset="0"/>
              <a:cs typeface="Times New Roman" pitchFamily="18" charset="0"/>
            </a:rPr>
            <a:t>)</a:t>
          </a:r>
          <a:endParaRPr lang="uk-UA" sz="1400" dirty="0">
            <a:solidFill>
              <a:schemeClr val="tx1"/>
            </a:solidFill>
            <a:latin typeface="Times New Roman" pitchFamily="18" charset="0"/>
            <a:cs typeface="Times New Roman" pitchFamily="18" charset="0"/>
          </a:endParaRPr>
        </a:p>
      </cdr:txBody>
    </cdr:sp>
  </cdr:relSizeAnchor>
  <cdr:relSizeAnchor xmlns:cdr="http://schemas.openxmlformats.org/drawingml/2006/chartDrawing">
    <cdr:from>
      <cdr:x>0</cdr:x>
      <cdr:y>0</cdr:y>
    </cdr:from>
    <cdr:to>
      <cdr:x>0.14894</cdr:x>
      <cdr:y>0.12832</cdr:y>
    </cdr:to>
    <cdr:pic>
      <cdr:nvPicPr>
        <cdr:cNvPr id="6"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1066800" cy="666750"/>
        </a:xfrm>
        <a:prstGeom xmlns:a="http://schemas.openxmlformats.org/drawingml/2006/main" prst="rect">
          <a:avLst/>
        </a:prstGeom>
      </cdr:spPr>
    </cdr:pic>
  </cdr:relSizeAnchor>
  <cdr:relSizeAnchor xmlns:cdr="http://schemas.openxmlformats.org/drawingml/2006/chartDrawing">
    <cdr:from>
      <cdr:x>0</cdr:x>
      <cdr:y>0.53521</cdr:y>
    </cdr:from>
    <cdr:to>
      <cdr:x>0.4411</cdr:x>
      <cdr:y>0.88449</cdr:y>
    </cdr:to>
    <cdr:pic>
      <cdr:nvPicPr>
        <cdr:cNvPr id="10" name="chart"/>
        <cdr:cNvPicPr>
          <a:picLocks xmlns:a="http://schemas.openxmlformats.org/drawingml/2006/main" noChangeAspect="1"/>
        </cdr:cNvPicPr>
      </cdr:nvPicPr>
      <cdr:blipFill>
        <a:blip xmlns:a="http://schemas.openxmlformats.org/drawingml/2006/main" xmlns:r="http://schemas.openxmlformats.org/officeDocument/2006/relationships" r:embed="rId2"/>
        <a:stretch xmlns:a="http://schemas.openxmlformats.org/drawingml/2006/main">
          <a:fillRect/>
        </a:stretch>
      </cdr:blipFill>
      <cdr:spPr>
        <a:xfrm xmlns:a="http://schemas.openxmlformats.org/drawingml/2006/main">
          <a:off x="-133350" y="2895600"/>
          <a:ext cx="3352800" cy="1889688"/>
        </a:xfrm>
        <a:prstGeom xmlns:a="http://schemas.openxmlformats.org/drawingml/2006/main" prst="rect">
          <a:avLst/>
        </a:prstGeom>
      </cdr:spPr>
    </cdr:pic>
  </cdr:relSizeAnchor>
  <cdr:relSizeAnchor xmlns:cdr="http://schemas.openxmlformats.org/drawingml/2006/chartDrawing">
    <cdr:from>
      <cdr:x>0.51128</cdr:x>
      <cdr:y>0.53521</cdr:y>
    </cdr:from>
    <cdr:to>
      <cdr:x>0.94987</cdr:x>
      <cdr:y>0.81689</cdr:y>
    </cdr:to>
    <cdr:pic>
      <cdr:nvPicPr>
        <cdr:cNvPr id="11" name="chart"/>
        <cdr:cNvPicPr>
          <a:picLocks xmlns:a="http://schemas.openxmlformats.org/drawingml/2006/main" noChangeAspect="1"/>
        </cdr:cNvPicPr>
      </cdr:nvPicPr>
      <cdr:blipFill>
        <a:blip xmlns:a="http://schemas.openxmlformats.org/drawingml/2006/main" xmlns:r="http://schemas.openxmlformats.org/officeDocument/2006/relationships" r:embed="rId3"/>
        <a:stretch xmlns:a="http://schemas.openxmlformats.org/drawingml/2006/main">
          <a:fillRect/>
        </a:stretch>
      </cdr:blipFill>
      <cdr:spPr>
        <a:xfrm xmlns:a="http://schemas.openxmlformats.org/drawingml/2006/main">
          <a:off x="3886200" y="2895600"/>
          <a:ext cx="3333750" cy="1523928"/>
        </a:xfrm>
        <a:prstGeom xmlns:a="http://schemas.openxmlformats.org/drawingml/2006/main" prst="rect">
          <a:avLst/>
        </a:prstGeom>
      </cdr:spPr>
    </cdr:pic>
  </cdr:relSizeAnchor>
  <cdr:relSizeAnchor xmlns:cdr="http://schemas.openxmlformats.org/drawingml/2006/chartDrawing">
    <cdr:from>
      <cdr:x>0</cdr:x>
      <cdr:y>0.88732</cdr:y>
    </cdr:from>
    <cdr:to>
      <cdr:x>1</cdr:x>
      <cdr:y>0.98486</cdr:y>
    </cdr:to>
    <cdr:sp macro="" textlink="">
      <cdr:nvSpPr>
        <cdr:cNvPr id="8" name="object 172"/>
        <cdr:cNvSpPr/>
      </cdr:nvSpPr>
      <cdr:spPr>
        <a:xfrm xmlns:a="http://schemas.openxmlformats.org/drawingml/2006/main">
          <a:off x="0" y="4800600"/>
          <a:ext cx="7600950" cy="527685"/>
        </a:xfrm>
        <a:custGeom xmlns:a="http://schemas.openxmlformats.org/drawingml/2006/main">
          <a:avLst/>
          <a:gdLst/>
          <a:ahLst/>
          <a:cxnLst/>
          <a:rect l="l" t="t" r="r" b="b"/>
          <a:pathLst>
            <a:path w="7740015" h="527685">
              <a:moveTo>
                <a:pt x="0" y="527405"/>
              </a:moveTo>
              <a:lnTo>
                <a:pt x="7739989" y="527405"/>
              </a:lnTo>
              <a:lnTo>
                <a:pt x="7739989" y="0"/>
              </a:lnTo>
              <a:lnTo>
                <a:pt x="0" y="0"/>
              </a:lnTo>
              <a:lnTo>
                <a:pt x="0" y="527405"/>
              </a:lnTo>
              <a:close/>
            </a:path>
          </a:pathLst>
        </a:custGeom>
        <a:solidFill xmlns:a="http://schemas.openxmlformats.org/drawingml/2006/main">
          <a:srgbClr val="095F56"/>
        </a:solidFill>
      </cdr:spPr>
      <cdr:txBody>
        <a:bodyPr xmlns:a="http://schemas.openxmlformats.org/drawingml/2006/main" wrap="square" lIns="0" tIns="0" rIns="0" bIns="0" rtlCol="0"/>
        <a:lstStyle xmlns:a="http://schemas.openxmlformats.org/drawingml/2006/main">
          <a:defPPr>
            <a:defRPr lang="ru-RU"/>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xmlns:a="http://schemas.openxmlformats.org/drawingml/2006/main">
          <a:pPr algn="ctr"/>
          <a:r>
            <a:rPr lang="uk-UA" dirty="0" smtClean="0">
              <a:solidFill>
                <a:sysClr val="window" lastClr="FFFFFF"/>
              </a:solidFill>
            </a:rPr>
            <a:t>* У 2023 році з  місцевого бюджету виділили 5 млн. грн. на проведення  робіт з капітального ремонту ліфтів на умовах </a:t>
          </a:r>
          <a:r>
            <a:rPr lang="uk-UA" dirty="0" err="1" smtClean="0">
              <a:solidFill>
                <a:sysClr val="window" lastClr="FFFFFF"/>
              </a:solidFill>
            </a:rPr>
            <a:t>співфінансування</a:t>
          </a:r>
          <a:endParaRPr lang="ru-RU" sz="1400" dirty="0" smtClean="0">
            <a:solidFill>
              <a:sysClr val="window" lastClr="FFFFFF"/>
            </a:solidFill>
            <a:latin typeface="Times New Roman" pitchFamily="18" charset="0"/>
            <a:cs typeface="Times New Roman" pitchFamily="18" charset="0"/>
          </a:endParaRPr>
        </a:p>
        <a:p xmlns:a="http://schemas.openxmlformats.org/drawingml/2006/main">
          <a:pPr algn="ctr"/>
          <a:endParaRPr lang="uk-UA" sz="1400" b="1" dirty="0" smtClean="0">
            <a:solidFill>
              <a:sysClr val="window" lastClr="FFFFFF"/>
            </a:solidFill>
          </a:endParaRPr>
        </a:p>
        <a:p xmlns:a="http://schemas.openxmlformats.org/drawingml/2006/main">
          <a:endParaRPr dirty="0">
            <a:solidFill>
              <a:sysClr val="window" lastClr="FFFFFF"/>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cdr:x>
      <cdr:y>1.84836E-7</cdr:y>
    </cdr:from>
    <cdr:to>
      <cdr:x>1</cdr:x>
      <cdr:y>0.1389</cdr:y>
    </cdr:to>
    <cdr:sp macro="" textlink="">
      <cdr:nvSpPr>
        <cdr:cNvPr id="2" name="object 157"/>
        <cdr:cNvSpPr txBox="1">
          <a:spLocks xmlns:a="http://schemas.openxmlformats.org/drawingml/2006/main" noGrp="1"/>
        </cdr:cNvSpPr>
      </cdr:nvSpPr>
      <cdr:spPr>
        <a:xfrm xmlns:a="http://schemas.openxmlformats.org/drawingml/2006/main">
          <a:off x="0" y="1"/>
          <a:ext cx="7600950" cy="751488"/>
        </a:xfrm>
        <a:prstGeom xmlns:a="http://schemas.openxmlformats.org/drawingml/2006/main" prst="rect">
          <a:avLst/>
        </a:prstGeom>
        <a:noFill xmlns:a="http://schemas.openxmlformats.org/drawingml/2006/main"/>
      </cdr:spPr>
      <cdr:txBody>
        <a:bodyPr xmlns:a="http://schemas.openxmlformats.org/drawingml/2006/main" vert="horz" wrap="square" lIns="0" tIns="12700" rIns="0" bIns="0" rtlCol="0">
          <a:spAutoFit/>
        </a:bodyPr>
        <a:lstStyle xmlns:a="http://schemas.openxmlformats.org/drawingml/2006/main">
          <a:lvl1pPr>
            <a:defRPr sz="2000" b="1" i="0">
              <a:solidFill>
                <a:srgbClr val="F04C23"/>
              </a:solidFill>
              <a:latin typeface="Calibri"/>
              <a:cs typeface="Calibri"/>
            </a:defRPr>
          </a:lvl1pPr>
        </a:lstStyle>
        <a:p xmlns:a="http://schemas.openxmlformats.org/drawingml/2006/main">
          <a:pPr marL="12700" algn="ctr">
            <a:spcBef>
              <a:spcPts val="100"/>
            </a:spcBef>
          </a:pPr>
          <a:r>
            <a:rPr lang="uk-UA" sz="2400" spc="-10" dirty="0" smtClean="0">
              <a:solidFill>
                <a:sysClr val="windowText" lastClr="000000"/>
              </a:solidFill>
              <a:latin typeface="Times New Roman" pitchFamily="18" charset="0"/>
              <a:cs typeface="Times New Roman" pitchFamily="18" charset="0"/>
            </a:rPr>
            <a:t>	</a:t>
          </a:r>
          <a:r>
            <a:rPr lang="ru-RU" cap="all" dirty="0" smtClean="0"/>
            <a:t> </a:t>
          </a:r>
          <a:r>
            <a:rPr lang="uk-UA" sz="2400" spc="-10" dirty="0" smtClean="0">
              <a:solidFill>
                <a:sysClr val="windowText" lastClr="000000"/>
              </a:solidFill>
              <a:latin typeface="Times New Roman" pitchFamily="18" charset="0"/>
              <a:cs typeface="Times New Roman" pitchFamily="18" charset="0"/>
            </a:rPr>
            <a:t/>
          </a:r>
          <a:br>
            <a:rPr lang="uk-UA" sz="2400" spc="-10" dirty="0" smtClean="0">
              <a:solidFill>
                <a:sysClr val="windowText" lastClr="000000"/>
              </a:solidFill>
              <a:latin typeface="Times New Roman" pitchFamily="18" charset="0"/>
              <a:cs typeface="Times New Roman" pitchFamily="18" charset="0"/>
            </a:rPr>
          </a:br>
          <a:endParaRPr sz="2400" spc="-15" dirty="0">
            <a:solidFill>
              <a:sysClr val="windowText" lastClr="000000"/>
            </a:solidFill>
            <a:latin typeface="Times New Roman" pitchFamily="18" charset="0"/>
            <a:cs typeface="Times New Roman" pitchFamily="18" charset="0"/>
          </a:endParaRPr>
        </a:p>
      </cdr:txBody>
    </cdr:sp>
  </cdr:relSizeAnchor>
  <cdr:relSizeAnchor xmlns:cdr="http://schemas.openxmlformats.org/drawingml/2006/chartDrawing">
    <cdr:from>
      <cdr:x>0</cdr:x>
      <cdr:y>0</cdr:y>
    </cdr:from>
    <cdr:to>
      <cdr:x>1</cdr:x>
      <cdr:y>0.06085</cdr:y>
    </cdr:to>
    <cdr:pic>
      <cdr:nvPicPr>
        <cdr:cNvPr id="1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23422862" cy="329213"/>
        </a:xfrm>
        <a:prstGeom xmlns:a="http://schemas.openxmlformats.org/drawingml/2006/main" prst="rect">
          <a:avLst/>
        </a:prstGeom>
      </cdr:spPr>
    </cdr:pic>
  </cdr:relSizeAnchor>
  <cdr:relSizeAnchor xmlns:cdr="http://schemas.openxmlformats.org/drawingml/2006/chartDrawing">
    <cdr:from>
      <cdr:x>0</cdr:x>
      <cdr:y>0</cdr:y>
    </cdr:from>
    <cdr:to>
      <cdr:x>1</cdr:x>
      <cdr:y>1</cdr:y>
    </cdr:to>
    <cdr:pic>
      <cdr:nvPicPr>
        <cdr:cNvPr id="13" name="chart"/>
        <cdr:cNvPicPr>
          <a:picLocks xmlns:a="http://schemas.openxmlformats.org/drawingml/2006/main" noChangeAspect="1"/>
        </cdr:cNvPicPr>
      </cdr:nvPicPr>
      <cdr:blipFill>
        <a:blip xmlns:a="http://schemas.openxmlformats.org/drawingml/2006/main" xmlns:r="http://schemas.openxmlformats.org/officeDocument/2006/relationships" r:embed="rId2"/>
        <a:stretch xmlns:a="http://schemas.openxmlformats.org/drawingml/2006/main">
          <a:fillRect/>
        </a:stretch>
      </cdr:blipFill>
      <cdr:spPr>
        <a:xfrm xmlns:a="http://schemas.openxmlformats.org/drawingml/2006/main">
          <a:off x="0" y="0"/>
          <a:ext cx="10077450" cy="7562850"/>
        </a:xfrm>
        <a:prstGeom xmlns:a="http://schemas.openxmlformats.org/drawingml/2006/main" prst="rect">
          <a:avLst/>
        </a:prstGeom>
      </cdr:spPr>
    </cdr:pic>
  </cdr:relSizeAnchor>
</c:userShapes>
</file>

<file path=ppt/drawings/drawing3.xml><?xml version="1.0" encoding="utf-8"?>
<c:userShapes xmlns:c="http://schemas.openxmlformats.org/drawingml/2006/chart">
  <cdr:relSizeAnchor xmlns:cdr="http://schemas.openxmlformats.org/drawingml/2006/chartDrawing">
    <cdr:from>
      <cdr:x>0</cdr:x>
      <cdr:y>0</cdr:y>
    </cdr:from>
    <cdr:to>
      <cdr:x>1</cdr:x>
      <cdr:y>0.21571</cdr:y>
    </cdr:to>
    <cdr:sp macro="" textlink="">
      <cdr:nvSpPr>
        <cdr:cNvPr id="2" name="object 157"/>
        <cdr:cNvSpPr txBox="1">
          <a:spLocks xmlns:a="http://schemas.openxmlformats.org/drawingml/2006/main" noGrp="1"/>
        </cdr:cNvSpPr>
      </cdr:nvSpPr>
      <cdr:spPr>
        <a:xfrm xmlns:a="http://schemas.openxmlformats.org/drawingml/2006/main">
          <a:off x="0" y="0"/>
          <a:ext cx="7162800" cy="1120820"/>
        </a:xfrm>
        <a:prstGeom xmlns:a="http://schemas.openxmlformats.org/drawingml/2006/main" prst="rect">
          <a:avLst/>
        </a:prstGeom>
        <a:noFill xmlns:a="http://schemas.openxmlformats.org/drawingml/2006/main"/>
      </cdr:spPr>
      <cdr:txBody>
        <a:bodyPr xmlns:a="http://schemas.openxmlformats.org/drawingml/2006/main" vert="horz" wrap="square" lIns="0" tIns="12700" rIns="0" bIns="0" rtlCol="0">
          <a:spAutoFit/>
        </a:bodyPr>
        <a:lstStyle xmlns:a="http://schemas.openxmlformats.org/drawingml/2006/main">
          <a:lvl1pPr>
            <a:defRPr sz="2000" b="1" i="0">
              <a:solidFill>
                <a:srgbClr val="F04C23"/>
              </a:solidFill>
              <a:latin typeface="Calibri"/>
              <a:cs typeface="Calibri"/>
            </a:defRPr>
          </a:lvl1pPr>
        </a:lstStyle>
        <a:p xmlns:a="http://schemas.openxmlformats.org/drawingml/2006/main">
          <a:pPr marL="12700" algn="ctr">
            <a:lnSpc>
              <a:spcPct val="100000"/>
            </a:lnSpc>
            <a:spcBef>
              <a:spcPts val="100"/>
            </a:spcBef>
          </a:pPr>
          <a:r>
            <a:rPr lang="uk-UA" sz="2400" spc="-10" dirty="0" smtClean="0">
              <a:solidFill>
                <a:sysClr val="windowText" lastClr="000000"/>
              </a:solidFill>
              <a:latin typeface="Times New Roman" pitchFamily="18" charset="0"/>
              <a:cs typeface="Times New Roman" pitchFamily="18" charset="0"/>
            </a:rPr>
            <a:t>	Міські цільові Програми на підтримку ОСББ</a:t>
          </a:r>
          <a:br>
            <a:rPr lang="uk-UA" sz="2400" spc="-10" dirty="0" smtClean="0">
              <a:solidFill>
                <a:sysClr val="windowText" lastClr="000000"/>
              </a:solidFill>
              <a:latin typeface="Times New Roman" pitchFamily="18" charset="0"/>
              <a:cs typeface="Times New Roman" pitchFamily="18" charset="0"/>
            </a:rPr>
          </a:br>
          <a:endParaRPr sz="2400" spc="-15" dirty="0">
            <a:solidFill>
              <a:sysClr val="windowText" lastClr="000000"/>
            </a:solidFill>
            <a:latin typeface="Times New Roman" pitchFamily="18" charset="0"/>
            <a:cs typeface="Times New Roman" pitchFamily="18" charset="0"/>
          </a:endParaRPr>
        </a:p>
      </cdr:txBody>
    </cdr:sp>
  </cdr:relSizeAnchor>
  <cdr:relSizeAnchor xmlns:cdr="http://schemas.openxmlformats.org/drawingml/2006/chartDrawing">
    <cdr:from>
      <cdr:x>0</cdr:x>
      <cdr:y>0</cdr:y>
    </cdr:from>
    <cdr:to>
      <cdr:x>0.14894</cdr:x>
      <cdr:y>0.12832</cdr:y>
    </cdr:to>
    <cdr:pic>
      <cdr:nvPicPr>
        <cdr:cNvPr id="6"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1066800" cy="666750"/>
        </a:xfrm>
        <a:prstGeom xmlns:a="http://schemas.openxmlformats.org/drawingml/2006/main" prst="rect">
          <a:avLst/>
        </a:prstGeom>
      </cdr:spPr>
    </cdr:pic>
  </cdr:relSizeAnchor>
  <cdr:relSizeAnchor xmlns:cdr="http://schemas.openxmlformats.org/drawingml/2006/chartDrawing">
    <cdr:from>
      <cdr:x>0</cdr:x>
      <cdr:y>0.88732</cdr:y>
    </cdr:from>
    <cdr:to>
      <cdr:x>1</cdr:x>
      <cdr:y>0.98486</cdr:y>
    </cdr:to>
    <cdr:sp macro="" textlink="">
      <cdr:nvSpPr>
        <cdr:cNvPr id="8" name="object 172"/>
        <cdr:cNvSpPr/>
      </cdr:nvSpPr>
      <cdr:spPr>
        <a:xfrm xmlns:a="http://schemas.openxmlformats.org/drawingml/2006/main">
          <a:off x="0" y="4800600"/>
          <a:ext cx="7600950" cy="527685"/>
        </a:xfrm>
        <a:custGeom xmlns:a="http://schemas.openxmlformats.org/drawingml/2006/main">
          <a:avLst/>
          <a:gdLst/>
          <a:ahLst/>
          <a:cxnLst/>
          <a:rect l="l" t="t" r="r" b="b"/>
          <a:pathLst>
            <a:path w="7740015" h="527685">
              <a:moveTo>
                <a:pt x="0" y="527405"/>
              </a:moveTo>
              <a:lnTo>
                <a:pt x="7739989" y="527405"/>
              </a:lnTo>
              <a:lnTo>
                <a:pt x="7739989" y="0"/>
              </a:lnTo>
              <a:lnTo>
                <a:pt x="0" y="0"/>
              </a:lnTo>
              <a:lnTo>
                <a:pt x="0" y="527405"/>
              </a:lnTo>
              <a:close/>
            </a:path>
          </a:pathLst>
        </a:custGeom>
        <a:solidFill xmlns:a="http://schemas.openxmlformats.org/drawingml/2006/main">
          <a:srgbClr val="095F56"/>
        </a:solidFill>
      </cdr:spPr>
      <cdr:txBody>
        <a:bodyPr xmlns:a="http://schemas.openxmlformats.org/drawingml/2006/main" wrap="square" lIns="0" tIns="0" rIns="0" bIns="0" rtlCol="0"/>
        <a:lstStyle xmlns:a="http://schemas.openxmlformats.org/drawingml/2006/main">
          <a:defPPr>
            <a:defRPr lang="ru-RU"/>
          </a:defPPr>
          <a:lvl1pPr marL="0" algn="l" defTabSz="914400" rtl="0" eaLnBrk="1" latinLnBrk="0" hangingPunct="1">
            <a:defRPr sz="1800" kern="1200">
              <a:solidFill>
                <a:sysClr val="windowText" lastClr="000000"/>
              </a:solidFill>
              <a:latin typeface="Calibri"/>
            </a:defRPr>
          </a:lvl1pPr>
          <a:lvl2pPr marL="457200" algn="l" defTabSz="914400" rtl="0" eaLnBrk="1" latinLnBrk="0" hangingPunct="1">
            <a:defRPr sz="1800" kern="1200">
              <a:solidFill>
                <a:sysClr val="windowText" lastClr="000000"/>
              </a:solidFill>
              <a:latin typeface="Calibri"/>
            </a:defRPr>
          </a:lvl2pPr>
          <a:lvl3pPr marL="914400" algn="l" defTabSz="914400" rtl="0" eaLnBrk="1" latinLnBrk="0" hangingPunct="1">
            <a:defRPr sz="1800" kern="1200">
              <a:solidFill>
                <a:sysClr val="windowText" lastClr="000000"/>
              </a:solidFill>
              <a:latin typeface="Calibri"/>
            </a:defRPr>
          </a:lvl3pPr>
          <a:lvl4pPr marL="1371600" algn="l" defTabSz="914400" rtl="0" eaLnBrk="1" latinLnBrk="0" hangingPunct="1">
            <a:defRPr sz="1800" kern="1200">
              <a:solidFill>
                <a:sysClr val="windowText" lastClr="000000"/>
              </a:solidFill>
              <a:latin typeface="Calibri"/>
            </a:defRPr>
          </a:lvl4pPr>
          <a:lvl5pPr marL="1828800" algn="l" defTabSz="914400" rtl="0" eaLnBrk="1" latinLnBrk="0" hangingPunct="1">
            <a:defRPr sz="1800" kern="1200">
              <a:solidFill>
                <a:sysClr val="windowText" lastClr="000000"/>
              </a:solidFill>
              <a:latin typeface="Calibri"/>
            </a:defRPr>
          </a:lvl5pPr>
          <a:lvl6pPr marL="2286000" algn="l" defTabSz="914400" rtl="0" eaLnBrk="1" latinLnBrk="0" hangingPunct="1">
            <a:defRPr sz="1800" kern="1200">
              <a:solidFill>
                <a:sysClr val="windowText" lastClr="000000"/>
              </a:solidFill>
              <a:latin typeface="Calibri"/>
            </a:defRPr>
          </a:lvl6pPr>
          <a:lvl7pPr marL="2743200" algn="l" defTabSz="914400" rtl="0" eaLnBrk="1" latinLnBrk="0" hangingPunct="1">
            <a:defRPr sz="1800" kern="1200">
              <a:solidFill>
                <a:sysClr val="windowText" lastClr="000000"/>
              </a:solidFill>
              <a:latin typeface="Calibri"/>
            </a:defRPr>
          </a:lvl7pPr>
          <a:lvl8pPr marL="3200400" algn="l" defTabSz="914400" rtl="0" eaLnBrk="1" latinLnBrk="0" hangingPunct="1">
            <a:defRPr sz="1800" kern="1200">
              <a:solidFill>
                <a:sysClr val="windowText" lastClr="000000"/>
              </a:solidFill>
              <a:latin typeface="Calibri"/>
            </a:defRPr>
          </a:lvl8pPr>
          <a:lvl9pPr marL="3657600" algn="l" defTabSz="914400" rtl="0" eaLnBrk="1" latinLnBrk="0" hangingPunct="1">
            <a:defRPr sz="1800" kern="1200">
              <a:solidFill>
                <a:sysClr val="windowText" lastClr="000000"/>
              </a:solidFill>
              <a:latin typeface="Calibri"/>
            </a:defRPr>
          </a:lvl9pPr>
        </a:lstStyle>
        <a:p xmlns:a="http://schemas.openxmlformats.org/drawingml/2006/main">
          <a:pPr algn="ctr"/>
          <a:r>
            <a:rPr lang="uk-UA" dirty="0" smtClean="0">
              <a:solidFill>
                <a:sysClr val="window" lastClr="FFFFFF"/>
              </a:solidFill>
            </a:rPr>
            <a:t>* У 2023 році з  місцевого бюджету виділили 5 млн. грн. на проведення  робіт з капітального ремонту ліфтів на умовах </a:t>
          </a:r>
          <a:r>
            <a:rPr lang="uk-UA" dirty="0" err="1" smtClean="0">
              <a:solidFill>
                <a:sysClr val="window" lastClr="FFFFFF"/>
              </a:solidFill>
            </a:rPr>
            <a:t>співфінансування</a:t>
          </a:r>
          <a:endParaRPr lang="ru-RU" sz="1400" dirty="0" smtClean="0">
            <a:solidFill>
              <a:sysClr val="window" lastClr="FFFFFF"/>
            </a:solidFill>
            <a:latin typeface="Times New Roman" pitchFamily="18" charset="0"/>
            <a:cs typeface="Times New Roman" pitchFamily="18" charset="0"/>
          </a:endParaRPr>
        </a:p>
        <a:p xmlns:a="http://schemas.openxmlformats.org/drawingml/2006/main">
          <a:pPr algn="ctr"/>
          <a:endParaRPr lang="uk-UA" sz="1400" b="1" dirty="0" smtClean="0">
            <a:solidFill>
              <a:sysClr val="window" lastClr="FFFFFF"/>
            </a:solidFill>
          </a:endParaRPr>
        </a:p>
        <a:p xmlns:a="http://schemas.openxmlformats.org/drawingml/2006/main">
          <a:endParaRPr dirty="0">
            <a:solidFill>
              <a:sysClr val="window" lastClr="FFFFFF"/>
            </a:solidFill>
          </a:endParaRPr>
        </a:p>
      </cdr:txBody>
    </cdr:sp>
  </cdr:relSizeAnchor>
  <cdr:relSizeAnchor xmlns:cdr="http://schemas.openxmlformats.org/drawingml/2006/chartDrawing">
    <cdr:from>
      <cdr:x>0</cdr:x>
      <cdr:y>0</cdr:y>
    </cdr:from>
    <cdr:to>
      <cdr:x>1</cdr:x>
      <cdr:y>1</cdr:y>
    </cdr:to>
    <cdr:pic>
      <cdr:nvPicPr>
        <cdr:cNvPr id="9" name="chart"/>
        <cdr:cNvPicPr>
          <a:picLocks xmlns:a="http://schemas.openxmlformats.org/drawingml/2006/main" noChangeAspect="1"/>
        </cdr:cNvPicPr>
      </cdr:nvPicPr>
      <cdr:blipFill>
        <a:blip xmlns:a="http://schemas.openxmlformats.org/drawingml/2006/main" xmlns:r="http://schemas.openxmlformats.org/officeDocument/2006/relationships" r:embed="rId2"/>
        <a:stretch xmlns:a="http://schemas.openxmlformats.org/drawingml/2006/main">
          <a:fillRect/>
        </a:stretch>
      </cdr:blipFill>
      <cdr:spPr>
        <a:xfrm xmlns:a="http://schemas.openxmlformats.org/drawingml/2006/main">
          <a:off x="0" y="0"/>
          <a:ext cx="10077450" cy="7562850"/>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351213" cy="28416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4381500" y="0"/>
            <a:ext cx="3351213" cy="284163"/>
          </a:xfrm>
          <a:prstGeom prst="rect">
            <a:avLst/>
          </a:prstGeom>
        </p:spPr>
        <p:txBody>
          <a:bodyPr vert="horz" lIns="91440" tIns="45720" rIns="91440" bIns="45720" rtlCol="0"/>
          <a:lstStyle>
            <a:lvl1pPr algn="r">
              <a:defRPr sz="1200"/>
            </a:lvl1pPr>
          </a:lstStyle>
          <a:p>
            <a:fld id="{E0A79ADB-3B39-4CAC-A754-26F79C6494B3}" type="datetimeFigureOut">
              <a:rPr lang="ru-RU" smtClean="0"/>
              <a:pPr/>
              <a:t>03.06.2024</a:t>
            </a:fld>
            <a:endParaRPr lang="ru-RU"/>
          </a:p>
        </p:txBody>
      </p:sp>
      <p:sp>
        <p:nvSpPr>
          <p:cNvPr id="4" name="Образ слайда 3"/>
          <p:cNvSpPr>
            <a:spLocks noGrp="1" noRot="1" noChangeAspect="1"/>
          </p:cNvSpPr>
          <p:nvPr>
            <p:ph type="sldImg" idx="2"/>
          </p:nvPr>
        </p:nvSpPr>
        <p:spPr>
          <a:xfrm>
            <a:off x="2416175" y="427038"/>
            <a:ext cx="2901950" cy="21336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773113" y="2701925"/>
            <a:ext cx="6188075" cy="25606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5403850"/>
            <a:ext cx="3351213" cy="28416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4381500" y="5403850"/>
            <a:ext cx="3351213" cy="284163"/>
          </a:xfrm>
          <a:prstGeom prst="rect">
            <a:avLst/>
          </a:prstGeom>
        </p:spPr>
        <p:txBody>
          <a:bodyPr vert="horz" lIns="91440" tIns="45720" rIns="91440" bIns="45720" rtlCol="0" anchor="b"/>
          <a:lstStyle>
            <a:lvl1pPr algn="r">
              <a:defRPr sz="1200"/>
            </a:lvl1pPr>
          </a:lstStyle>
          <a:p>
            <a:fld id="{C75498B4-A1F3-412B-BB30-72E6B8B77A6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17763" y="773113"/>
            <a:ext cx="2830512" cy="2082800"/>
          </a:xfrm>
          <a:prstGeom prst="rect">
            <a:avLst/>
          </a:prstGeom>
          <a:noFill/>
          <a:ln w="12700">
            <a:solidFill>
              <a:prstClr val="black"/>
            </a:solidFill>
          </a:ln>
        </p:spPr>
      </p:sp>
      <p:sp>
        <p:nvSpPr>
          <p:cNvPr id="3" name="Notes Placeholder 2"/>
          <p:cNvSpPr>
            <a:spLocks noGrp="1"/>
          </p:cNvSpPr>
          <p:nvPr>
            <p:ph type="body" idx="1"/>
          </p:nvPr>
        </p:nvSpPr>
        <p:spPr/>
        <p:txBody>
          <a:bodyPr/>
          <a:lstStyle/>
          <a:p>
            <a:pPr rtl="0" eaLnBrk="1" fontAlgn="ctr" latinLnBrk="0" hangingPunct="1"/>
            <a:r>
              <a:rPr lang="uk-UA" sz="1200" b="1" i="0" u="none" strike="noStrike" kern="1200" dirty="0">
                <a:solidFill>
                  <a:schemeClr val="tx1"/>
                </a:solidFill>
                <a:effectLst/>
                <a:latin typeface="+mn-lt"/>
                <a:ea typeface="+mn-ea"/>
                <a:cs typeface="+mn-cs"/>
              </a:rPr>
              <a:t>Рік введення в експлуатацію  1987</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проект індивідуальний</a:t>
            </a:r>
            <a:endParaRPr lang="en-US" sz="1200" b="0" i="0" u="none" strike="noStrike" kern="1200" dirty="0">
              <a:solidFill>
                <a:schemeClr val="tx1"/>
              </a:solidFill>
              <a:effectLst/>
              <a:latin typeface="+mn-lt"/>
              <a:ea typeface="+mn-ea"/>
              <a:cs typeface="+mn-cs"/>
            </a:endParaRPr>
          </a:p>
          <a:p>
            <a:pPr rtl="0" eaLnBrk="1" fontAlgn="ctr" latinLnBrk="0" hangingPunct="1"/>
            <a:endParaRPr lang="uk-UA" sz="1200" b="1" i="0" u="none" strike="noStrike" kern="1200" dirty="0">
              <a:solidFill>
                <a:schemeClr val="tx1"/>
              </a:solidFill>
              <a:effectLst/>
              <a:latin typeface="+mn-lt"/>
              <a:ea typeface="+mn-ea"/>
              <a:cs typeface="+mn-cs"/>
            </a:endParaRPr>
          </a:p>
          <a:p>
            <a:pPr rtl="0" eaLnBrk="1" fontAlgn="ctr" latinLnBrk="0" hangingPunct="1"/>
            <a:r>
              <a:rPr lang="uk-UA" sz="1200" b="1" i="0" u="none" strike="noStrike" kern="1200" dirty="0">
                <a:solidFill>
                  <a:schemeClr val="tx1"/>
                </a:solidFill>
                <a:effectLst/>
                <a:latin typeface="+mn-lt"/>
                <a:ea typeface="+mn-ea"/>
                <a:cs typeface="+mn-cs"/>
              </a:rPr>
              <a:t>9 поверхів</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3 під’їзди</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1" i="0" u="none" strike="noStrike" kern="1200" dirty="0">
                <a:solidFill>
                  <a:schemeClr val="tx1"/>
                </a:solidFill>
                <a:effectLst/>
                <a:latin typeface="+mn-lt"/>
                <a:ea typeface="+mn-ea"/>
                <a:cs typeface="+mn-cs"/>
              </a:rPr>
              <a:t>98 квартир</a:t>
            </a:r>
            <a:endParaRPr lang="uk-UA"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Житлових 96 приміщень</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Нежитлових 2 приміщення</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Загальна площа будинку 7</a:t>
            </a:r>
            <a:r>
              <a:rPr lang="en-US" sz="1200" b="0" i="0" u="none" strike="noStrike" kern="1200" dirty="0">
                <a:solidFill>
                  <a:schemeClr val="tx1"/>
                </a:solidFill>
                <a:effectLst/>
                <a:latin typeface="+mn-lt"/>
                <a:ea typeface="+mn-ea"/>
                <a:cs typeface="+mn-cs"/>
              </a:rPr>
              <a:t>.</a:t>
            </a:r>
            <a:r>
              <a:rPr lang="uk-UA" sz="1200" b="0" i="0" u="none" strike="noStrike" kern="1200" dirty="0">
                <a:solidFill>
                  <a:schemeClr val="tx1"/>
                </a:solidFill>
                <a:effectLst/>
                <a:latin typeface="+mn-lt"/>
                <a:ea typeface="+mn-ea"/>
                <a:cs typeface="+mn-cs"/>
              </a:rPr>
              <a:t>168  м</a:t>
            </a:r>
            <a:r>
              <a:rPr lang="uk-UA" sz="1200" b="0" i="0" u="none" strike="noStrike" kern="1200" baseline="30000" dirty="0">
                <a:solidFill>
                  <a:schemeClr val="tx1"/>
                </a:solidFill>
                <a:effectLst/>
                <a:latin typeface="+mn-lt"/>
                <a:ea typeface="+mn-ea"/>
                <a:cs typeface="+mn-cs"/>
              </a:rPr>
              <a:t>2</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1" i="0" u="none" strike="noStrike" kern="1200" dirty="0">
                <a:solidFill>
                  <a:schemeClr val="tx1"/>
                </a:solidFill>
                <a:effectLst/>
                <a:latin typeface="+mn-lt"/>
                <a:ea typeface="+mn-ea"/>
                <a:cs typeface="+mn-cs"/>
              </a:rPr>
              <a:t>Житлова площа </a:t>
            </a:r>
            <a:r>
              <a:rPr lang="en-US" sz="1200" b="1" i="0" u="none" strike="noStrike" kern="1200" dirty="0">
                <a:solidFill>
                  <a:schemeClr val="tx1"/>
                </a:solidFill>
                <a:effectLst/>
                <a:latin typeface="+mn-lt"/>
                <a:ea typeface="+mn-ea"/>
                <a:cs typeface="+mn-cs"/>
              </a:rPr>
              <a:t>5.789 </a:t>
            </a:r>
            <a:r>
              <a:rPr lang="uk-UA" sz="1200" b="1" i="0" u="none" strike="noStrike" kern="1200" dirty="0">
                <a:solidFill>
                  <a:schemeClr val="tx1"/>
                </a:solidFill>
                <a:effectLst/>
                <a:latin typeface="+mn-lt"/>
                <a:ea typeface="+mn-ea"/>
                <a:cs typeface="+mn-cs"/>
              </a:rPr>
              <a:t>м</a:t>
            </a:r>
            <a:r>
              <a:rPr lang="uk-UA" sz="1200" b="1" i="0" u="none" strike="noStrike" kern="1200" baseline="30000" dirty="0">
                <a:solidFill>
                  <a:schemeClr val="tx1"/>
                </a:solidFill>
                <a:effectLst/>
                <a:latin typeface="+mn-lt"/>
                <a:ea typeface="+mn-ea"/>
                <a:cs typeface="+mn-cs"/>
              </a:rPr>
              <a:t>2 </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Нежитлова площа 1</a:t>
            </a:r>
            <a:r>
              <a:rPr lang="en-US" sz="1200" b="0" i="0" u="none" strike="noStrike" kern="1200" dirty="0">
                <a:solidFill>
                  <a:schemeClr val="tx1"/>
                </a:solidFill>
                <a:effectLst/>
                <a:latin typeface="+mn-lt"/>
                <a:ea typeface="+mn-ea"/>
                <a:cs typeface="+mn-cs"/>
              </a:rPr>
              <a:t>.379</a:t>
            </a:r>
            <a:r>
              <a:rPr lang="uk-UA"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 </a:t>
            </a:r>
            <a:r>
              <a:rPr lang="uk-UA" sz="1200" b="0" i="0" u="none" strike="noStrike" kern="1200" dirty="0">
                <a:solidFill>
                  <a:schemeClr val="tx1"/>
                </a:solidFill>
                <a:effectLst/>
                <a:latin typeface="+mn-lt"/>
                <a:ea typeface="+mn-ea"/>
                <a:cs typeface="+mn-cs"/>
              </a:rPr>
              <a:t>м</a:t>
            </a:r>
            <a:r>
              <a:rPr lang="uk-UA" sz="1200" b="0" i="0" u="none" strike="noStrike" kern="1200" baseline="30000" dirty="0">
                <a:solidFill>
                  <a:schemeClr val="tx1"/>
                </a:solidFill>
                <a:effectLst/>
                <a:latin typeface="+mn-lt"/>
                <a:ea typeface="+mn-ea"/>
                <a:cs typeface="+mn-cs"/>
              </a:rPr>
              <a:t>2</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Загальна опалювальна площа </a:t>
            </a:r>
            <a:r>
              <a:rPr lang="en-US" sz="1200" b="0" i="0" u="none" strike="noStrike" kern="1200" dirty="0">
                <a:solidFill>
                  <a:schemeClr val="tx1"/>
                </a:solidFill>
                <a:effectLst/>
                <a:latin typeface="+mn-lt"/>
                <a:ea typeface="+mn-ea"/>
                <a:cs typeface="+mn-cs"/>
              </a:rPr>
              <a:t>7.000 </a:t>
            </a:r>
            <a:r>
              <a:rPr lang="uk-UA" sz="1200" b="0" i="0" u="none" strike="noStrike" kern="1200" dirty="0">
                <a:solidFill>
                  <a:schemeClr val="tx1"/>
                </a:solidFill>
                <a:effectLst/>
                <a:latin typeface="+mn-lt"/>
                <a:ea typeface="+mn-ea"/>
                <a:cs typeface="+mn-cs"/>
              </a:rPr>
              <a:t>м</a:t>
            </a:r>
            <a:r>
              <a:rPr lang="uk-UA" sz="1200" b="0" i="0" u="none" strike="noStrike" kern="1200" baseline="30000" dirty="0">
                <a:solidFill>
                  <a:schemeClr val="tx1"/>
                </a:solidFill>
                <a:effectLst/>
                <a:latin typeface="+mn-lt"/>
                <a:ea typeface="+mn-ea"/>
                <a:cs typeface="+mn-cs"/>
              </a:rPr>
              <a:t>2</a:t>
            </a:r>
            <a:endParaRPr lang="en-US" sz="1200" b="0" i="0" u="none" strike="noStrike" kern="1200" dirty="0">
              <a:solidFill>
                <a:schemeClr val="tx1"/>
              </a:solidFill>
              <a:effectLst/>
              <a:latin typeface="+mn-lt"/>
              <a:ea typeface="+mn-ea"/>
              <a:cs typeface="+mn-cs"/>
            </a:endParaRPr>
          </a:p>
          <a:p>
            <a:pPr rtl="0" eaLnBrk="1" fontAlgn="ctr" latinLnBrk="0" hangingPunct="1"/>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C081048-6C02-4EFA-99CE-3FC8293C305B}" type="slidenum">
              <a:rPr lang="en-US" altLang="en-US" smtClean="0"/>
              <a:pPr>
                <a:defRPr/>
              </a:pPr>
              <a:t>13</a:t>
            </a:fld>
            <a:endParaRPr lang="en-US" altLang="en-US"/>
          </a:p>
        </p:txBody>
      </p:sp>
    </p:spTree>
    <p:extLst>
      <p:ext uri="{BB962C8B-B14F-4D97-AF65-F5344CB8AC3E}">
        <p14:creationId xmlns:p14="http://schemas.microsoft.com/office/powerpoint/2010/main" xmlns="" val="39698269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17763" y="773113"/>
            <a:ext cx="2830512" cy="2082800"/>
          </a:xfrm>
          <a:prstGeom prst="rect">
            <a:avLst/>
          </a:prstGeom>
          <a:noFill/>
          <a:ln w="12700">
            <a:solidFill>
              <a:prstClr val="black"/>
            </a:solidFill>
          </a:ln>
        </p:spPr>
      </p:sp>
      <p:sp>
        <p:nvSpPr>
          <p:cNvPr id="3" name="Notes Placeholder 2"/>
          <p:cNvSpPr>
            <a:spLocks noGrp="1"/>
          </p:cNvSpPr>
          <p:nvPr>
            <p:ph type="body" idx="1"/>
          </p:nvPr>
        </p:nvSpPr>
        <p:spPr/>
        <p:txBody>
          <a:bodyPr/>
          <a:lstStyle/>
          <a:p>
            <a:pPr rtl="0" eaLnBrk="1" fontAlgn="ctr" latinLnBrk="0" hangingPunct="1"/>
            <a:r>
              <a:rPr lang="uk-UA" sz="1200" b="1" i="0" u="none" strike="noStrike" kern="1200" dirty="0">
                <a:solidFill>
                  <a:schemeClr val="tx1"/>
                </a:solidFill>
                <a:effectLst/>
                <a:latin typeface="+mn-lt"/>
                <a:ea typeface="+mn-ea"/>
                <a:cs typeface="+mn-cs"/>
              </a:rPr>
              <a:t>Рік введення в експлуатацію  1987</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проект індивідуальний</a:t>
            </a:r>
            <a:endParaRPr lang="en-US" sz="1200" b="0" i="0" u="none" strike="noStrike" kern="1200" dirty="0">
              <a:solidFill>
                <a:schemeClr val="tx1"/>
              </a:solidFill>
              <a:effectLst/>
              <a:latin typeface="+mn-lt"/>
              <a:ea typeface="+mn-ea"/>
              <a:cs typeface="+mn-cs"/>
            </a:endParaRPr>
          </a:p>
          <a:p>
            <a:pPr rtl="0" eaLnBrk="1" fontAlgn="ctr" latinLnBrk="0" hangingPunct="1"/>
            <a:endParaRPr lang="uk-UA" sz="1200" b="1" i="0" u="none" strike="noStrike" kern="1200" dirty="0">
              <a:solidFill>
                <a:schemeClr val="tx1"/>
              </a:solidFill>
              <a:effectLst/>
              <a:latin typeface="+mn-lt"/>
              <a:ea typeface="+mn-ea"/>
              <a:cs typeface="+mn-cs"/>
            </a:endParaRPr>
          </a:p>
          <a:p>
            <a:pPr rtl="0" eaLnBrk="1" fontAlgn="ctr" latinLnBrk="0" hangingPunct="1"/>
            <a:r>
              <a:rPr lang="uk-UA" sz="1200" b="1" i="0" u="none" strike="noStrike" kern="1200" dirty="0">
                <a:solidFill>
                  <a:schemeClr val="tx1"/>
                </a:solidFill>
                <a:effectLst/>
                <a:latin typeface="+mn-lt"/>
                <a:ea typeface="+mn-ea"/>
                <a:cs typeface="+mn-cs"/>
              </a:rPr>
              <a:t>9 поверхів</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3 під’їзди</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1" i="0" u="none" strike="noStrike" kern="1200" dirty="0">
                <a:solidFill>
                  <a:schemeClr val="tx1"/>
                </a:solidFill>
                <a:effectLst/>
                <a:latin typeface="+mn-lt"/>
                <a:ea typeface="+mn-ea"/>
                <a:cs typeface="+mn-cs"/>
              </a:rPr>
              <a:t>98 квартир</a:t>
            </a:r>
            <a:endParaRPr lang="uk-UA"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Житлових 96 приміщень</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Нежитлових 2 приміщення</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Загальна площа будинку 7</a:t>
            </a:r>
            <a:r>
              <a:rPr lang="en-US" sz="1200" b="0" i="0" u="none" strike="noStrike" kern="1200" dirty="0">
                <a:solidFill>
                  <a:schemeClr val="tx1"/>
                </a:solidFill>
                <a:effectLst/>
                <a:latin typeface="+mn-lt"/>
                <a:ea typeface="+mn-ea"/>
                <a:cs typeface="+mn-cs"/>
              </a:rPr>
              <a:t>.</a:t>
            </a:r>
            <a:r>
              <a:rPr lang="uk-UA" sz="1200" b="0" i="0" u="none" strike="noStrike" kern="1200" dirty="0">
                <a:solidFill>
                  <a:schemeClr val="tx1"/>
                </a:solidFill>
                <a:effectLst/>
                <a:latin typeface="+mn-lt"/>
                <a:ea typeface="+mn-ea"/>
                <a:cs typeface="+mn-cs"/>
              </a:rPr>
              <a:t>168  м</a:t>
            </a:r>
            <a:r>
              <a:rPr lang="uk-UA" sz="1200" b="0" i="0" u="none" strike="noStrike" kern="1200" baseline="30000" dirty="0">
                <a:solidFill>
                  <a:schemeClr val="tx1"/>
                </a:solidFill>
                <a:effectLst/>
                <a:latin typeface="+mn-lt"/>
                <a:ea typeface="+mn-ea"/>
                <a:cs typeface="+mn-cs"/>
              </a:rPr>
              <a:t>2</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1" i="0" u="none" strike="noStrike" kern="1200" dirty="0">
                <a:solidFill>
                  <a:schemeClr val="tx1"/>
                </a:solidFill>
                <a:effectLst/>
                <a:latin typeface="+mn-lt"/>
                <a:ea typeface="+mn-ea"/>
                <a:cs typeface="+mn-cs"/>
              </a:rPr>
              <a:t>Житлова площа </a:t>
            </a:r>
            <a:r>
              <a:rPr lang="en-US" sz="1200" b="1" i="0" u="none" strike="noStrike" kern="1200" dirty="0">
                <a:solidFill>
                  <a:schemeClr val="tx1"/>
                </a:solidFill>
                <a:effectLst/>
                <a:latin typeface="+mn-lt"/>
                <a:ea typeface="+mn-ea"/>
                <a:cs typeface="+mn-cs"/>
              </a:rPr>
              <a:t>5.789 </a:t>
            </a:r>
            <a:r>
              <a:rPr lang="uk-UA" sz="1200" b="1" i="0" u="none" strike="noStrike" kern="1200" dirty="0">
                <a:solidFill>
                  <a:schemeClr val="tx1"/>
                </a:solidFill>
                <a:effectLst/>
                <a:latin typeface="+mn-lt"/>
                <a:ea typeface="+mn-ea"/>
                <a:cs typeface="+mn-cs"/>
              </a:rPr>
              <a:t>м</a:t>
            </a:r>
            <a:r>
              <a:rPr lang="uk-UA" sz="1200" b="1" i="0" u="none" strike="noStrike" kern="1200" baseline="30000" dirty="0">
                <a:solidFill>
                  <a:schemeClr val="tx1"/>
                </a:solidFill>
                <a:effectLst/>
                <a:latin typeface="+mn-lt"/>
                <a:ea typeface="+mn-ea"/>
                <a:cs typeface="+mn-cs"/>
              </a:rPr>
              <a:t>2 </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Нежитлова площа 1</a:t>
            </a:r>
            <a:r>
              <a:rPr lang="en-US" sz="1200" b="0" i="0" u="none" strike="noStrike" kern="1200" dirty="0">
                <a:solidFill>
                  <a:schemeClr val="tx1"/>
                </a:solidFill>
                <a:effectLst/>
                <a:latin typeface="+mn-lt"/>
                <a:ea typeface="+mn-ea"/>
                <a:cs typeface="+mn-cs"/>
              </a:rPr>
              <a:t>.379</a:t>
            </a:r>
            <a:r>
              <a:rPr lang="uk-UA"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 </a:t>
            </a:r>
            <a:r>
              <a:rPr lang="uk-UA" sz="1200" b="0" i="0" u="none" strike="noStrike" kern="1200" dirty="0">
                <a:solidFill>
                  <a:schemeClr val="tx1"/>
                </a:solidFill>
                <a:effectLst/>
                <a:latin typeface="+mn-lt"/>
                <a:ea typeface="+mn-ea"/>
                <a:cs typeface="+mn-cs"/>
              </a:rPr>
              <a:t>м</a:t>
            </a:r>
            <a:r>
              <a:rPr lang="uk-UA" sz="1200" b="0" i="0" u="none" strike="noStrike" kern="1200" baseline="30000" dirty="0">
                <a:solidFill>
                  <a:schemeClr val="tx1"/>
                </a:solidFill>
                <a:effectLst/>
                <a:latin typeface="+mn-lt"/>
                <a:ea typeface="+mn-ea"/>
                <a:cs typeface="+mn-cs"/>
              </a:rPr>
              <a:t>2</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Загальна опалювальна площа </a:t>
            </a:r>
            <a:r>
              <a:rPr lang="en-US" sz="1200" b="0" i="0" u="none" strike="noStrike" kern="1200" dirty="0">
                <a:solidFill>
                  <a:schemeClr val="tx1"/>
                </a:solidFill>
                <a:effectLst/>
                <a:latin typeface="+mn-lt"/>
                <a:ea typeface="+mn-ea"/>
                <a:cs typeface="+mn-cs"/>
              </a:rPr>
              <a:t>7.000 </a:t>
            </a:r>
            <a:r>
              <a:rPr lang="uk-UA" sz="1200" b="0" i="0" u="none" strike="noStrike" kern="1200" dirty="0">
                <a:solidFill>
                  <a:schemeClr val="tx1"/>
                </a:solidFill>
                <a:effectLst/>
                <a:latin typeface="+mn-lt"/>
                <a:ea typeface="+mn-ea"/>
                <a:cs typeface="+mn-cs"/>
              </a:rPr>
              <a:t>м</a:t>
            </a:r>
            <a:r>
              <a:rPr lang="uk-UA" sz="1200" b="0" i="0" u="none" strike="noStrike" kern="1200" baseline="30000" dirty="0">
                <a:solidFill>
                  <a:schemeClr val="tx1"/>
                </a:solidFill>
                <a:effectLst/>
                <a:latin typeface="+mn-lt"/>
                <a:ea typeface="+mn-ea"/>
                <a:cs typeface="+mn-cs"/>
              </a:rPr>
              <a:t>2</a:t>
            </a:r>
            <a:endParaRPr lang="en-US" sz="1200" b="0" i="0" u="none" strike="noStrike" kern="1200" dirty="0">
              <a:solidFill>
                <a:schemeClr val="tx1"/>
              </a:solidFill>
              <a:effectLst/>
              <a:latin typeface="+mn-lt"/>
              <a:ea typeface="+mn-ea"/>
              <a:cs typeface="+mn-cs"/>
            </a:endParaRPr>
          </a:p>
          <a:p>
            <a:pPr rtl="0" eaLnBrk="1" fontAlgn="ctr" latinLnBrk="0" hangingPunct="1"/>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C081048-6C02-4EFA-99CE-3FC8293C305B}" type="slidenum">
              <a:rPr lang="en-US" altLang="en-US" smtClean="0"/>
              <a:pPr>
                <a:defRPr/>
              </a:pPr>
              <a:t>14</a:t>
            </a:fld>
            <a:endParaRPr lang="en-US" altLang="en-US"/>
          </a:p>
        </p:txBody>
      </p:sp>
    </p:spTree>
    <p:extLst>
      <p:ext uri="{BB962C8B-B14F-4D97-AF65-F5344CB8AC3E}">
        <p14:creationId xmlns:p14="http://schemas.microsoft.com/office/powerpoint/2010/main" xmlns="" val="3969826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17763" y="773113"/>
            <a:ext cx="2830512" cy="2082800"/>
          </a:xfrm>
          <a:prstGeom prst="rect">
            <a:avLst/>
          </a:prstGeom>
          <a:noFill/>
          <a:ln w="12700">
            <a:solidFill>
              <a:prstClr val="black"/>
            </a:solidFill>
          </a:ln>
        </p:spPr>
      </p:sp>
      <p:sp>
        <p:nvSpPr>
          <p:cNvPr id="3" name="Notes Placeholder 2"/>
          <p:cNvSpPr>
            <a:spLocks noGrp="1"/>
          </p:cNvSpPr>
          <p:nvPr>
            <p:ph type="body" idx="1"/>
          </p:nvPr>
        </p:nvSpPr>
        <p:spPr/>
        <p:txBody>
          <a:bodyPr/>
          <a:lstStyle/>
          <a:p>
            <a:pPr rtl="0" eaLnBrk="1" fontAlgn="ctr" latinLnBrk="0" hangingPunct="1"/>
            <a:r>
              <a:rPr lang="uk-UA" sz="1200" b="1" i="0" u="none" strike="noStrike" kern="1200" dirty="0">
                <a:solidFill>
                  <a:schemeClr val="tx1"/>
                </a:solidFill>
                <a:effectLst/>
                <a:latin typeface="+mn-lt"/>
                <a:ea typeface="+mn-ea"/>
                <a:cs typeface="+mn-cs"/>
              </a:rPr>
              <a:t>Рік введення в експлуатацію  1987</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проект індивідуальний</a:t>
            </a:r>
            <a:endParaRPr lang="en-US" sz="1200" b="0" i="0" u="none" strike="noStrike" kern="1200" dirty="0">
              <a:solidFill>
                <a:schemeClr val="tx1"/>
              </a:solidFill>
              <a:effectLst/>
              <a:latin typeface="+mn-lt"/>
              <a:ea typeface="+mn-ea"/>
              <a:cs typeface="+mn-cs"/>
            </a:endParaRPr>
          </a:p>
          <a:p>
            <a:pPr rtl="0" eaLnBrk="1" fontAlgn="ctr" latinLnBrk="0" hangingPunct="1"/>
            <a:endParaRPr lang="uk-UA" sz="1200" b="1" i="0" u="none" strike="noStrike" kern="1200" dirty="0">
              <a:solidFill>
                <a:schemeClr val="tx1"/>
              </a:solidFill>
              <a:effectLst/>
              <a:latin typeface="+mn-lt"/>
              <a:ea typeface="+mn-ea"/>
              <a:cs typeface="+mn-cs"/>
            </a:endParaRPr>
          </a:p>
          <a:p>
            <a:pPr rtl="0" eaLnBrk="1" fontAlgn="ctr" latinLnBrk="0" hangingPunct="1"/>
            <a:r>
              <a:rPr lang="uk-UA" sz="1200" b="1" i="0" u="none" strike="noStrike" kern="1200" dirty="0">
                <a:solidFill>
                  <a:schemeClr val="tx1"/>
                </a:solidFill>
                <a:effectLst/>
                <a:latin typeface="+mn-lt"/>
                <a:ea typeface="+mn-ea"/>
                <a:cs typeface="+mn-cs"/>
              </a:rPr>
              <a:t>9 поверхів</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3 під’їзди</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1" i="0" u="none" strike="noStrike" kern="1200" dirty="0">
                <a:solidFill>
                  <a:schemeClr val="tx1"/>
                </a:solidFill>
                <a:effectLst/>
                <a:latin typeface="+mn-lt"/>
                <a:ea typeface="+mn-ea"/>
                <a:cs typeface="+mn-cs"/>
              </a:rPr>
              <a:t>98 квартир</a:t>
            </a:r>
            <a:endParaRPr lang="uk-UA"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Житлових 96 приміщень</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Нежитлових 2 приміщення</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Загальна площа будинку 7</a:t>
            </a:r>
            <a:r>
              <a:rPr lang="en-US" sz="1200" b="0" i="0" u="none" strike="noStrike" kern="1200" dirty="0">
                <a:solidFill>
                  <a:schemeClr val="tx1"/>
                </a:solidFill>
                <a:effectLst/>
                <a:latin typeface="+mn-lt"/>
                <a:ea typeface="+mn-ea"/>
                <a:cs typeface="+mn-cs"/>
              </a:rPr>
              <a:t>.</a:t>
            </a:r>
            <a:r>
              <a:rPr lang="uk-UA" sz="1200" b="0" i="0" u="none" strike="noStrike" kern="1200" dirty="0">
                <a:solidFill>
                  <a:schemeClr val="tx1"/>
                </a:solidFill>
                <a:effectLst/>
                <a:latin typeface="+mn-lt"/>
                <a:ea typeface="+mn-ea"/>
                <a:cs typeface="+mn-cs"/>
              </a:rPr>
              <a:t>168  м</a:t>
            </a:r>
            <a:r>
              <a:rPr lang="uk-UA" sz="1200" b="0" i="0" u="none" strike="noStrike" kern="1200" baseline="30000" dirty="0">
                <a:solidFill>
                  <a:schemeClr val="tx1"/>
                </a:solidFill>
                <a:effectLst/>
                <a:latin typeface="+mn-lt"/>
                <a:ea typeface="+mn-ea"/>
                <a:cs typeface="+mn-cs"/>
              </a:rPr>
              <a:t>2</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1" i="0" u="none" strike="noStrike" kern="1200" dirty="0">
                <a:solidFill>
                  <a:schemeClr val="tx1"/>
                </a:solidFill>
                <a:effectLst/>
                <a:latin typeface="+mn-lt"/>
                <a:ea typeface="+mn-ea"/>
                <a:cs typeface="+mn-cs"/>
              </a:rPr>
              <a:t>Житлова площа </a:t>
            </a:r>
            <a:r>
              <a:rPr lang="en-US" sz="1200" b="1" i="0" u="none" strike="noStrike" kern="1200" dirty="0">
                <a:solidFill>
                  <a:schemeClr val="tx1"/>
                </a:solidFill>
                <a:effectLst/>
                <a:latin typeface="+mn-lt"/>
                <a:ea typeface="+mn-ea"/>
                <a:cs typeface="+mn-cs"/>
              </a:rPr>
              <a:t>5.789 </a:t>
            </a:r>
            <a:r>
              <a:rPr lang="uk-UA" sz="1200" b="1" i="0" u="none" strike="noStrike" kern="1200" dirty="0">
                <a:solidFill>
                  <a:schemeClr val="tx1"/>
                </a:solidFill>
                <a:effectLst/>
                <a:latin typeface="+mn-lt"/>
                <a:ea typeface="+mn-ea"/>
                <a:cs typeface="+mn-cs"/>
              </a:rPr>
              <a:t>м</a:t>
            </a:r>
            <a:r>
              <a:rPr lang="uk-UA" sz="1200" b="1" i="0" u="none" strike="noStrike" kern="1200" baseline="30000" dirty="0">
                <a:solidFill>
                  <a:schemeClr val="tx1"/>
                </a:solidFill>
                <a:effectLst/>
                <a:latin typeface="+mn-lt"/>
                <a:ea typeface="+mn-ea"/>
                <a:cs typeface="+mn-cs"/>
              </a:rPr>
              <a:t>2 </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Нежитлова площа 1</a:t>
            </a:r>
            <a:r>
              <a:rPr lang="en-US" sz="1200" b="0" i="0" u="none" strike="noStrike" kern="1200" dirty="0">
                <a:solidFill>
                  <a:schemeClr val="tx1"/>
                </a:solidFill>
                <a:effectLst/>
                <a:latin typeface="+mn-lt"/>
                <a:ea typeface="+mn-ea"/>
                <a:cs typeface="+mn-cs"/>
              </a:rPr>
              <a:t>.379</a:t>
            </a:r>
            <a:r>
              <a:rPr lang="uk-UA"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 </a:t>
            </a:r>
            <a:r>
              <a:rPr lang="uk-UA" sz="1200" b="0" i="0" u="none" strike="noStrike" kern="1200" dirty="0">
                <a:solidFill>
                  <a:schemeClr val="tx1"/>
                </a:solidFill>
                <a:effectLst/>
                <a:latin typeface="+mn-lt"/>
                <a:ea typeface="+mn-ea"/>
                <a:cs typeface="+mn-cs"/>
              </a:rPr>
              <a:t>м</a:t>
            </a:r>
            <a:r>
              <a:rPr lang="uk-UA" sz="1200" b="0" i="0" u="none" strike="noStrike" kern="1200" baseline="30000" dirty="0">
                <a:solidFill>
                  <a:schemeClr val="tx1"/>
                </a:solidFill>
                <a:effectLst/>
                <a:latin typeface="+mn-lt"/>
                <a:ea typeface="+mn-ea"/>
                <a:cs typeface="+mn-cs"/>
              </a:rPr>
              <a:t>2</a:t>
            </a:r>
            <a:endParaRPr lang="en-US" sz="1200" b="0" i="0" u="none" strike="noStrike" kern="1200" dirty="0">
              <a:solidFill>
                <a:schemeClr val="tx1"/>
              </a:solidFill>
              <a:effectLst/>
              <a:latin typeface="+mn-lt"/>
              <a:ea typeface="+mn-ea"/>
              <a:cs typeface="+mn-cs"/>
            </a:endParaRPr>
          </a:p>
          <a:p>
            <a:pPr rtl="0" eaLnBrk="1" fontAlgn="ctr" latinLnBrk="0" hangingPunct="1"/>
            <a:r>
              <a:rPr lang="uk-UA" sz="1200" b="0" i="0" u="none" strike="noStrike" kern="1200" dirty="0">
                <a:solidFill>
                  <a:schemeClr val="tx1"/>
                </a:solidFill>
                <a:effectLst/>
                <a:latin typeface="+mn-lt"/>
                <a:ea typeface="+mn-ea"/>
                <a:cs typeface="+mn-cs"/>
              </a:rPr>
              <a:t>Загальна опалювальна площа </a:t>
            </a:r>
            <a:r>
              <a:rPr lang="en-US" sz="1200" b="0" i="0" u="none" strike="noStrike" kern="1200" dirty="0">
                <a:solidFill>
                  <a:schemeClr val="tx1"/>
                </a:solidFill>
                <a:effectLst/>
                <a:latin typeface="+mn-lt"/>
                <a:ea typeface="+mn-ea"/>
                <a:cs typeface="+mn-cs"/>
              </a:rPr>
              <a:t>7.000 </a:t>
            </a:r>
            <a:r>
              <a:rPr lang="uk-UA" sz="1200" b="0" i="0" u="none" strike="noStrike" kern="1200" dirty="0">
                <a:solidFill>
                  <a:schemeClr val="tx1"/>
                </a:solidFill>
                <a:effectLst/>
                <a:latin typeface="+mn-lt"/>
                <a:ea typeface="+mn-ea"/>
                <a:cs typeface="+mn-cs"/>
              </a:rPr>
              <a:t>м</a:t>
            </a:r>
            <a:r>
              <a:rPr lang="uk-UA" sz="1200" b="0" i="0" u="none" strike="noStrike" kern="1200" baseline="30000" dirty="0">
                <a:solidFill>
                  <a:schemeClr val="tx1"/>
                </a:solidFill>
                <a:effectLst/>
                <a:latin typeface="+mn-lt"/>
                <a:ea typeface="+mn-ea"/>
                <a:cs typeface="+mn-cs"/>
              </a:rPr>
              <a:t>2</a:t>
            </a:r>
            <a:endParaRPr lang="en-US" sz="1200" b="0" i="0" u="none" strike="noStrike" kern="1200" dirty="0">
              <a:solidFill>
                <a:schemeClr val="tx1"/>
              </a:solidFill>
              <a:effectLst/>
              <a:latin typeface="+mn-lt"/>
              <a:ea typeface="+mn-ea"/>
              <a:cs typeface="+mn-cs"/>
            </a:endParaRPr>
          </a:p>
          <a:p>
            <a:pPr rtl="0" eaLnBrk="1" fontAlgn="ctr" latinLnBrk="0" hangingPunct="1"/>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C081048-6C02-4EFA-99CE-3FC8293C305B}" type="slidenum">
              <a:rPr lang="en-US" altLang="en-US" smtClean="0"/>
              <a:pPr>
                <a:defRPr/>
              </a:pPr>
              <a:t>15</a:t>
            </a:fld>
            <a:endParaRPr lang="en-US" altLang="en-US"/>
          </a:p>
        </p:txBody>
      </p:sp>
    </p:spTree>
    <p:extLst>
      <p:ext uri="{BB962C8B-B14F-4D97-AF65-F5344CB8AC3E}">
        <p14:creationId xmlns:p14="http://schemas.microsoft.com/office/powerpoint/2010/main" xmlns="" val="3969826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80548" y="1763776"/>
            <a:ext cx="6579552" cy="1194816"/>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161097" y="3186176"/>
            <a:ext cx="5418455" cy="14224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6/3/2024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400" b="0" i="0">
                <a:solidFill>
                  <a:srgbClr val="A1A3A6"/>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6/3/2024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5160593"/>
            <a:ext cx="7740015" cy="527685"/>
          </a:xfrm>
          <a:custGeom>
            <a:avLst/>
            <a:gdLst/>
            <a:ahLst/>
            <a:cxnLst/>
            <a:rect l="l" t="t" r="r" b="b"/>
            <a:pathLst>
              <a:path w="7740015" h="527685">
                <a:moveTo>
                  <a:pt x="0" y="527405"/>
                </a:moveTo>
                <a:lnTo>
                  <a:pt x="7740001" y="527405"/>
                </a:lnTo>
                <a:lnTo>
                  <a:pt x="7740001" y="0"/>
                </a:lnTo>
                <a:lnTo>
                  <a:pt x="0" y="0"/>
                </a:lnTo>
                <a:lnTo>
                  <a:pt x="0" y="527405"/>
                </a:lnTo>
                <a:close/>
              </a:path>
            </a:pathLst>
          </a:custGeom>
          <a:solidFill>
            <a:srgbClr val="095F56"/>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sz="half" idx="2"/>
          </p:nvPr>
        </p:nvSpPr>
        <p:spPr>
          <a:xfrm>
            <a:off x="444500" y="1012825"/>
            <a:ext cx="3256915" cy="3413760"/>
          </a:xfrm>
          <a:prstGeom prst="rect">
            <a:avLst/>
          </a:prstGeom>
        </p:spPr>
        <p:txBody>
          <a:bodyPr wrap="square" lIns="0" tIns="0" rIns="0" bIns="0">
            <a:spAutoFit/>
          </a:bodyPr>
          <a:lstStyle>
            <a:lvl1pPr>
              <a:defRPr sz="900" b="0" i="0">
                <a:solidFill>
                  <a:srgbClr val="231F20"/>
                </a:solidFill>
                <a:latin typeface="Calibri"/>
                <a:cs typeface="Calibri"/>
              </a:defRPr>
            </a:lvl1pPr>
          </a:lstStyle>
          <a:p>
            <a:endParaRPr/>
          </a:p>
        </p:txBody>
      </p:sp>
      <p:sp>
        <p:nvSpPr>
          <p:cNvPr id="4" name="Holder 4"/>
          <p:cNvSpPr>
            <a:spLocks noGrp="1"/>
          </p:cNvSpPr>
          <p:nvPr>
            <p:ph sz="half" idx="3"/>
          </p:nvPr>
        </p:nvSpPr>
        <p:spPr>
          <a:xfrm>
            <a:off x="4223732" y="1304925"/>
            <a:ext cx="2988309" cy="3337560"/>
          </a:xfrm>
          <a:prstGeom prst="rect">
            <a:avLst/>
          </a:prstGeom>
        </p:spPr>
        <p:txBody>
          <a:bodyPr wrap="square" lIns="0" tIns="0" rIns="0" bIns="0">
            <a:spAutoFit/>
          </a:bodyPr>
          <a:lstStyle>
            <a:lvl1pPr>
              <a:defRPr sz="900" b="0" i="0">
                <a:solidFill>
                  <a:srgbClr val="231F20"/>
                </a:solidFill>
                <a:latin typeface="Calibri"/>
                <a:cs typeface="Calibri"/>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6/3/2024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7739989" cy="5687999"/>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4553991" y="1422006"/>
            <a:ext cx="3186430" cy="1278255"/>
          </a:xfrm>
          <a:custGeom>
            <a:avLst/>
            <a:gdLst/>
            <a:ahLst/>
            <a:cxnLst/>
            <a:rect l="l" t="t" r="r" b="b"/>
            <a:pathLst>
              <a:path w="3186429" h="1278255">
                <a:moveTo>
                  <a:pt x="0" y="1278000"/>
                </a:moveTo>
                <a:lnTo>
                  <a:pt x="3185998" y="1278000"/>
                </a:lnTo>
                <a:lnTo>
                  <a:pt x="3185998" y="0"/>
                </a:lnTo>
                <a:lnTo>
                  <a:pt x="0" y="0"/>
                </a:lnTo>
                <a:lnTo>
                  <a:pt x="0" y="1278000"/>
                </a:lnTo>
                <a:close/>
              </a:path>
            </a:pathLst>
          </a:custGeom>
          <a:solidFill>
            <a:srgbClr val="939598"/>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6/3/2024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6/3/2024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Титульни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2F00ED1-262C-8756-8CA3-296384B3587B}"/>
              </a:ext>
            </a:extLst>
          </p:cNvPr>
          <p:cNvSpPr>
            <a:spLocks noGrp="1"/>
          </p:cNvSpPr>
          <p:nvPr>
            <p:ph type="ctrTitle"/>
          </p:nvPr>
        </p:nvSpPr>
        <p:spPr>
          <a:xfrm>
            <a:off x="966788" y="931145"/>
            <a:ext cx="5800725" cy="1980824"/>
          </a:xfrm>
        </p:spPr>
        <p:txBody>
          <a:bodyPr anchor="b"/>
          <a:lstStyle>
            <a:lvl1pPr algn="ctr">
              <a:defRPr sz="4200"/>
            </a:lvl1pPr>
          </a:lstStyle>
          <a:p>
            <a:r>
              <a:rPr lang="uk-UA"/>
              <a:t>Клацніть, щоб редагувати стиль зразка заголовка</a:t>
            </a:r>
          </a:p>
        </p:txBody>
      </p:sp>
      <p:sp>
        <p:nvSpPr>
          <p:cNvPr id="3" name="Підзаголовок 2">
            <a:extLst>
              <a:ext uri="{FF2B5EF4-FFF2-40B4-BE49-F238E27FC236}">
                <a16:creationId xmlns:a16="http://schemas.microsoft.com/office/drawing/2014/main" xmlns="" id="{26D1675D-006D-055F-B5A4-4CE8587CD894}"/>
              </a:ext>
            </a:extLst>
          </p:cNvPr>
          <p:cNvSpPr>
            <a:spLocks noGrp="1"/>
          </p:cNvSpPr>
          <p:nvPr>
            <p:ph type="subTitle" idx="1"/>
          </p:nvPr>
        </p:nvSpPr>
        <p:spPr>
          <a:xfrm>
            <a:off x="966788" y="2988358"/>
            <a:ext cx="5800725" cy="261610"/>
          </a:xfrm>
        </p:spPr>
        <p:txBody>
          <a:bodyPr/>
          <a:lstStyle>
            <a:lvl1pPr marL="0" indent="0" algn="ctr">
              <a:buNone/>
              <a:defRPr sz="1700"/>
            </a:lvl1pPr>
            <a:lvl2pPr marL="322143" indent="0" algn="ctr">
              <a:buNone/>
              <a:defRPr sz="1400"/>
            </a:lvl2pPr>
            <a:lvl3pPr marL="644286" indent="0" algn="ctr">
              <a:buNone/>
              <a:defRPr sz="1300"/>
            </a:lvl3pPr>
            <a:lvl4pPr marL="966429" indent="0" algn="ctr">
              <a:buNone/>
              <a:defRPr sz="1100"/>
            </a:lvl4pPr>
            <a:lvl5pPr marL="1288572" indent="0" algn="ctr">
              <a:buNone/>
              <a:defRPr sz="1100"/>
            </a:lvl5pPr>
            <a:lvl6pPr marL="1610716" indent="0" algn="ctr">
              <a:buNone/>
              <a:defRPr sz="1100"/>
            </a:lvl6pPr>
            <a:lvl7pPr marL="1932859" indent="0" algn="ctr">
              <a:buNone/>
              <a:defRPr sz="1100"/>
            </a:lvl7pPr>
            <a:lvl8pPr marL="2255002" indent="0" algn="ctr">
              <a:buNone/>
              <a:defRPr sz="1100"/>
            </a:lvl8pPr>
            <a:lvl9pPr marL="2577145" indent="0" algn="ctr">
              <a:buNone/>
              <a:defRPr sz="1100"/>
            </a:lvl9pPr>
          </a:lstStyle>
          <a:p>
            <a:r>
              <a:rPr lang="uk-UA"/>
              <a:t>Клацніть, щоб редагувати стиль зразка підзаголовка</a:t>
            </a:r>
          </a:p>
        </p:txBody>
      </p:sp>
      <p:sp>
        <p:nvSpPr>
          <p:cNvPr id="4" name="Місце для дати 3">
            <a:extLst>
              <a:ext uri="{FF2B5EF4-FFF2-40B4-BE49-F238E27FC236}">
                <a16:creationId xmlns:a16="http://schemas.microsoft.com/office/drawing/2014/main" xmlns="" id="{7F784E5B-6764-1535-29FF-759D053AEE10}"/>
              </a:ext>
            </a:extLst>
          </p:cNvPr>
          <p:cNvSpPr>
            <a:spLocks noGrp="1"/>
          </p:cNvSpPr>
          <p:nvPr>
            <p:ph type="dt" sz="half" idx="10"/>
          </p:nvPr>
        </p:nvSpPr>
        <p:spPr/>
        <p:txBody>
          <a:bodyPr/>
          <a:lstStyle/>
          <a:p>
            <a:fld id="{B6CF3167-769E-484F-A68E-3BAA578982F4}" type="datetimeFigureOut">
              <a:rPr lang="uk-UA" smtClean="0"/>
              <a:pPr/>
              <a:t>03.06.2024</a:t>
            </a:fld>
            <a:endParaRPr lang="uk-UA"/>
          </a:p>
        </p:txBody>
      </p:sp>
      <p:sp>
        <p:nvSpPr>
          <p:cNvPr id="5" name="Місце для нижнього колонтитула 4">
            <a:extLst>
              <a:ext uri="{FF2B5EF4-FFF2-40B4-BE49-F238E27FC236}">
                <a16:creationId xmlns:a16="http://schemas.microsoft.com/office/drawing/2014/main" xmlns="" id="{3D585170-BB33-F82A-07CA-8FC62EAB068C}"/>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a16="http://schemas.microsoft.com/office/drawing/2014/main" xmlns="" id="{4788EB90-14B7-29C0-6A81-223C8E966531}"/>
              </a:ext>
            </a:extLst>
          </p:cNvPr>
          <p:cNvSpPr>
            <a:spLocks noGrp="1"/>
          </p:cNvSpPr>
          <p:nvPr>
            <p:ph type="sldNum" sz="quarter" idx="12"/>
          </p:nvPr>
        </p:nvSpPr>
        <p:spPr/>
        <p:txBody>
          <a:bodyPr/>
          <a:lstStyle/>
          <a:p>
            <a:fld id="{F96215FF-A6DB-4077-9CD4-65F3C7A2CFDB}" type="slidenum">
              <a:rPr lang="uk-UA" smtClean="0"/>
              <a:pPr/>
              <a:t>‹#›</a:t>
            </a:fld>
            <a:endParaRPr lang="uk-UA"/>
          </a:p>
        </p:txBody>
      </p:sp>
    </p:spTree>
    <p:extLst>
      <p:ext uri="{BB962C8B-B14F-4D97-AF65-F5344CB8AC3E}">
        <p14:creationId xmlns:p14="http://schemas.microsoft.com/office/powerpoint/2010/main" xmlns="" val="1199094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05434" y="381000"/>
            <a:ext cx="7129780" cy="575944"/>
          </a:xfrm>
          <a:prstGeom prst="rect">
            <a:avLst/>
          </a:prstGeom>
        </p:spPr>
        <p:txBody>
          <a:bodyPr wrap="square" lIns="0" tIns="0" rIns="0" bIns="0">
            <a:spAutoFit/>
          </a:bodyPr>
          <a:lstStyle>
            <a:lvl1pPr>
              <a:defRPr sz="2000" b="1" i="0">
                <a:solidFill>
                  <a:srgbClr val="F04C23"/>
                </a:solidFill>
                <a:latin typeface="Calibri"/>
                <a:cs typeface="Calibri"/>
              </a:defRPr>
            </a:lvl1pPr>
          </a:lstStyle>
          <a:p>
            <a:endParaRPr/>
          </a:p>
        </p:txBody>
      </p:sp>
      <p:sp>
        <p:nvSpPr>
          <p:cNvPr id="3" name="Holder 3"/>
          <p:cNvSpPr>
            <a:spLocks noGrp="1"/>
          </p:cNvSpPr>
          <p:nvPr>
            <p:ph type="body" idx="1"/>
          </p:nvPr>
        </p:nvSpPr>
        <p:spPr>
          <a:xfrm>
            <a:off x="1063318" y="972461"/>
            <a:ext cx="3852545" cy="2233295"/>
          </a:xfrm>
          <a:prstGeom prst="rect">
            <a:avLst/>
          </a:prstGeom>
        </p:spPr>
        <p:txBody>
          <a:bodyPr wrap="square" lIns="0" tIns="0" rIns="0" bIns="0">
            <a:spAutoFit/>
          </a:bodyPr>
          <a:lstStyle>
            <a:lvl1pPr>
              <a:defRPr sz="1400" b="0" i="0">
                <a:solidFill>
                  <a:srgbClr val="A1A3A6"/>
                </a:solidFill>
                <a:latin typeface="Calibri"/>
                <a:cs typeface="Calibri"/>
              </a:defRPr>
            </a:lvl1pPr>
          </a:lstStyle>
          <a:p>
            <a:endParaRPr/>
          </a:p>
        </p:txBody>
      </p:sp>
      <p:sp>
        <p:nvSpPr>
          <p:cNvPr id="4" name="Holder 4"/>
          <p:cNvSpPr>
            <a:spLocks noGrp="1"/>
          </p:cNvSpPr>
          <p:nvPr>
            <p:ph type="ftr" sz="quarter" idx="5"/>
          </p:nvPr>
        </p:nvSpPr>
        <p:spPr>
          <a:xfrm>
            <a:off x="2631821" y="5291328"/>
            <a:ext cx="2477008" cy="28448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87032" y="5291328"/>
            <a:ext cx="1780349" cy="28448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6/3/2024</a:t>
            </a:fld>
            <a:endParaRPr lang="en-US"/>
          </a:p>
        </p:txBody>
      </p:sp>
      <p:sp>
        <p:nvSpPr>
          <p:cNvPr id="6" name="Holder 6"/>
          <p:cNvSpPr>
            <a:spLocks noGrp="1"/>
          </p:cNvSpPr>
          <p:nvPr>
            <p:ph type="sldNum" sz="quarter" idx="7"/>
          </p:nvPr>
        </p:nvSpPr>
        <p:spPr>
          <a:xfrm>
            <a:off x="5573268" y="5291328"/>
            <a:ext cx="1780349" cy="28448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3.png"/><Relationship Id="rId7" Type="http://schemas.openxmlformats.org/officeDocument/2006/relationships/image" Target="../media/image44.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47.jpeg"/><Relationship Id="rId4" Type="http://schemas.openxmlformats.org/officeDocument/2006/relationships/image" Target="../media/image7.png"/><Relationship Id="rId9" Type="http://schemas.openxmlformats.org/officeDocument/2006/relationships/image" Target="../media/image46.jpeg"/></Relationships>
</file>

<file path=ppt/slides/_rels/slide23.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3.png"/><Relationship Id="rId7" Type="http://schemas.openxmlformats.org/officeDocument/2006/relationships/image" Target="../media/image48.jpeg"/><Relationship Id="rId12" Type="http://schemas.openxmlformats.org/officeDocument/2006/relationships/image" Target="../media/image53.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52.jpeg"/><Relationship Id="rId5" Type="http://schemas.openxmlformats.org/officeDocument/2006/relationships/image" Target="../media/image8.png"/><Relationship Id="rId10" Type="http://schemas.openxmlformats.org/officeDocument/2006/relationships/image" Target="../media/image51.jpeg"/><Relationship Id="rId4" Type="http://schemas.openxmlformats.org/officeDocument/2006/relationships/image" Target="../media/image7.png"/><Relationship Id="rId9" Type="http://schemas.openxmlformats.org/officeDocument/2006/relationships/image" Target="../media/image50.jpeg"/></Relationships>
</file>

<file path=ppt/slides/_rels/slide24.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43.png"/><Relationship Id="rId7" Type="http://schemas.openxmlformats.org/officeDocument/2006/relationships/image" Target="../media/image54.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57.jpeg"/><Relationship Id="rId4" Type="http://schemas.openxmlformats.org/officeDocument/2006/relationships/image" Target="../media/image7.png"/><Relationship Id="rId9" Type="http://schemas.openxmlformats.org/officeDocument/2006/relationships/image" Target="../media/image56.jpeg"/></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2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3.jpeg"/></Relationships>
</file>

<file path=ppt/slides/_rels/slide2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hyperlink" Target="mailto:municipal.zt@gmail.com"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_____Microsoft_Office_Excel_97-20031.xls"/></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781550" y="1397000"/>
            <a:ext cx="2667000" cy="1028486"/>
          </a:xfrm>
          <a:prstGeom prst="rect">
            <a:avLst/>
          </a:prstGeom>
        </p:spPr>
        <p:txBody>
          <a:bodyPr vert="horz" wrap="square" lIns="0" tIns="27939" rIns="0" bIns="0" rtlCol="0">
            <a:spAutoFit/>
          </a:bodyPr>
          <a:lstStyle/>
          <a:p>
            <a:pPr marL="12700" marR="5080" algn="ctr">
              <a:lnSpc>
                <a:spcPts val="2600"/>
              </a:lnSpc>
              <a:spcBef>
                <a:spcPts val="219"/>
              </a:spcBef>
            </a:pPr>
            <a:r>
              <a:rPr lang="uk-UA" sz="2200" spc="10" dirty="0" smtClean="0">
                <a:solidFill>
                  <a:srgbClr val="FFFFFF"/>
                </a:solidFill>
              </a:rPr>
              <a:t>Звіт управління муніципального розвитку за 2023 рік</a:t>
            </a:r>
            <a:endParaRPr sz="2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590550" y="101600"/>
            <a:ext cx="6629400" cy="1526996"/>
          </a:xfrm>
          <a:prstGeom prst="rect">
            <a:avLst/>
          </a:prstGeom>
        </p:spPr>
        <p:txBody>
          <a:bodyPr wrap="square" lIns="64429" tIns="32214" rIns="64429" bIns="32214">
            <a:spAutoFit/>
          </a:bodyPr>
          <a:lstStyle/>
          <a:p>
            <a:r>
              <a:rPr lang="uk-UA" b="1" dirty="0" smtClean="0">
                <a:latin typeface="Times New Roman" pitchFamily="18" charset="0"/>
                <a:cs typeface="Times New Roman" pitchFamily="18" charset="0"/>
              </a:rPr>
              <a:t>Фінансова підтримка з бюджету ЖМТГ у 2023 році ОСББ,  які беруть участь у Програмі підтримки </a:t>
            </a:r>
            <a:r>
              <a:rPr lang="uk-UA" b="1" dirty="0" err="1" smtClean="0">
                <a:latin typeface="Times New Roman" pitchFamily="18" charset="0"/>
                <a:cs typeface="Times New Roman" pitchFamily="18" charset="0"/>
              </a:rPr>
              <a:t>енергомодернізації</a:t>
            </a:r>
            <a:r>
              <a:rPr lang="uk-UA" b="1" dirty="0" smtClean="0">
                <a:latin typeface="Times New Roman" pitchFamily="18" charset="0"/>
                <a:cs typeface="Times New Roman" pitchFamily="18" charset="0"/>
              </a:rPr>
              <a:t> багатоквартирних будинків «</a:t>
            </a:r>
            <a:r>
              <a:rPr lang="uk-UA" b="1" dirty="0" err="1" smtClean="0">
                <a:latin typeface="Times New Roman" pitchFamily="18" charset="0"/>
                <a:cs typeface="Times New Roman" pitchFamily="18" charset="0"/>
              </a:rPr>
              <a:t>Енергодім</a:t>
            </a:r>
            <a:r>
              <a:rPr lang="uk-UA" b="1" dirty="0" smtClean="0">
                <a:latin typeface="Times New Roman" pitchFamily="18" charset="0"/>
                <a:cs typeface="Times New Roman" pitchFamily="18" charset="0"/>
              </a:rPr>
              <a:t>» </a:t>
            </a:r>
            <a:r>
              <a:rPr lang="uk-UA" b="1" dirty="0" smtClean="0">
                <a:solidFill>
                  <a:srgbClr val="FF0000"/>
                </a:solidFill>
                <a:latin typeface="Times New Roman" pitchFamily="18" charset="0"/>
                <a:cs typeface="Times New Roman" pitchFamily="18" charset="0"/>
              </a:rPr>
              <a:t/>
            </a:r>
            <a:br>
              <a:rPr lang="uk-UA" b="1" dirty="0" smtClean="0">
                <a:solidFill>
                  <a:srgbClr val="FF0000"/>
                </a:solidFill>
                <a:latin typeface="Times New Roman" pitchFamily="18" charset="0"/>
                <a:cs typeface="Times New Roman" pitchFamily="18" charset="0"/>
              </a:rPr>
            </a:br>
            <a:r>
              <a:rPr lang="uk-UA" sz="2300" dirty="0" smtClean="0">
                <a:solidFill>
                  <a:schemeClr val="accent3">
                    <a:lumMod val="50000"/>
                  </a:schemeClr>
                </a:solidFill>
                <a:latin typeface="Times New Roman" pitchFamily="18" charset="0"/>
                <a:cs typeface="Times New Roman" pitchFamily="18" charset="0"/>
              </a:rPr>
              <a:t/>
            </a:r>
            <a:br>
              <a:rPr lang="uk-UA" sz="2300" dirty="0" smtClean="0">
                <a:solidFill>
                  <a:schemeClr val="accent3">
                    <a:lumMod val="50000"/>
                  </a:schemeClr>
                </a:solidFill>
                <a:latin typeface="Times New Roman" pitchFamily="18" charset="0"/>
                <a:cs typeface="Times New Roman" pitchFamily="18" charset="0"/>
              </a:rPr>
            </a:br>
            <a:endParaRPr lang="ru-RU" dirty="0"/>
          </a:p>
        </p:txBody>
      </p:sp>
      <p:sp>
        <p:nvSpPr>
          <p:cNvPr id="6" name="Прямоугольник 5"/>
          <p:cNvSpPr/>
          <p:nvPr/>
        </p:nvSpPr>
        <p:spPr>
          <a:xfrm>
            <a:off x="5691277" y="1709596"/>
            <a:ext cx="1329789" cy="714953"/>
          </a:xfrm>
          <a:prstGeom prst="rect">
            <a:avLst/>
          </a:prstGeom>
        </p:spPr>
        <p:txBody>
          <a:bodyPr wrap="square" lIns="64429" tIns="32214" rIns="64429" bIns="32214">
            <a:spAutoFit/>
          </a:bodyPr>
          <a:lstStyle/>
          <a:p>
            <a:r>
              <a:rPr lang="uk-UA" sz="2300" dirty="0" smtClean="0">
                <a:solidFill>
                  <a:schemeClr val="accent3">
                    <a:lumMod val="50000"/>
                  </a:schemeClr>
                </a:solidFill>
                <a:latin typeface="Times New Roman" pitchFamily="18" charset="0"/>
                <a:cs typeface="Times New Roman" pitchFamily="18" charset="0"/>
              </a:rPr>
              <a:t/>
            </a:r>
            <a:br>
              <a:rPr lang="uk-UA" sz="2300" dirty="0" smtClean="0">
                <a:solidFill>
                  <a:schemeClr val="accent3">
                    <a:lumMod val="50000"/>
                  </a:schemeClr>
                </a:solidFill>
                <a:latin typeface="Times New Roman" pitchFamily="18" charset="0"/>
                <a:cs typeface="Times New Roman" pitchFamily="18" charset="0"/>
              </a:rPr>
            </a:br>
            <a:endParaRPr lang="ru-RU" dirty="0"/>
          </a:p>
        </p:txBody>
      </p:sp>
      <p:graphicFrame>
        <p:nvGraphicFramePr>
          <p:cNvPr id="7" name="Таблица 6"/>
          <p:cNvGraphicFramePr>
            <a:graphicFrameLocks noGrp="1"/>
          </p:cNvGraphicFramePr>
          <p:nvPr/>
        </p:nvGraphicFramePr>
        <p:xfrm>
          <a:off x="651214" y="1688987"/>
          <a:ext cx="6568736" cy="1674679"/>
        </p:xfrm>
        <a:graphic>
          <a:graphicData uri="http://schemas.openxmlformats.org/drawingml/2006/table">
            <a:tbl>
              <a:tblPr/>
              <a:tblGrid>
                <a:gridCol w="411515"/>
                <a:gridCol w="1655740"/>
                <a:gridCol w="1594738"/>
                <a:gridCol w="1472737"/>
                <a:gridCol w="1434006"/>
              </a:tblGrid>
              <a:tr h="481522">
                <a:tc>
                  <a:txBody>
                    <a:bodyPr/>
                    <a:lstStyle/>
                    <a:p>
                      <a:pPr>
                        <a:lnSpc>
                          <a:spcPct val="107000"/>
                        </a:lnSpc>
                        <a:spcAft>
                          <a:spcPts val="0"/>
                        </a:spcAft>
                      </a:pPr>
                      <a:r>
                        <a:rPr lang="ru-RU" sz="900" b="1" dirty="0">
                          <a:solidFill>
                            <a:srgbClr val="000000"/>
                          </a:solidFill>
                          <a:latin typeface="Times New Roman"/>
                          <a:ea typeface="Times New Roman"/>
                          <a:cs typeface="Times New Roman"/>
                        </a:rPr>
                        <a:t>№ </a:t>
                      </a:r>
                      <a:r>
                        <a:rPr lang="ru-RU" sz="900" b="1" dirty="0" err="1">
                          <a:solidFill>
                            <a:srgbClr val="000000"/>
                          </a:solidFill>
                          <a:latin typeface="Times New Roman"/>
                          <a:ea typeface="Times New Roman"/>
                          <a:cs typeface="Times New Roman"/>
                        </a:rPr>
                        <a:t>п</a:t>
                      </a:r>
                      <a:r>
                        <a:rPr lang="ru-RU" sz="900" b="1" dirty="0">
                          <a:solidFill>
                            <a:srgbClr val="000000"/>
                          </a:solidFill>
                          <a:latin typeface="Times New Roman"/>
                          <a:ea typeface="Times New Roman"/>
                          <a:cs typeface="Times New Roman"/>
                        </a:rPr>
                        <a:t>/</a:t>
                      </a:r>
                      <a:r>
                        <a:rPr lang="ru-RU" sz="900" b="1" dirty="0" err="1">
                          <a:solidFill>
                            <a:srgbClr val="000000"/>
                          </a:solidFill>
                          <a:latin typeface="Times New Roman"/>
                          <a:ea typeface="Times New Roman"/>
                          <a:cs typeface="Times New Roman"/>
                        </a:rPr>
                        <a:t>п</a:t>
                      </a:r>
                      <a:endParaRPr lang="ru-RU" sz="900" dirty="0">
                        <a:latin typeface="Calibri"/>
                        <a:ea typeface="Calibri"/>
                        <a:cs typeface="Times New Roman"/>
                      </a:endParaRPr>
                    </a:p>
                  </a:txBody>
                  <a:tcPr marL="43505" marR="43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900" b="1">
                          <a:solidFill>
                            <a:srgbClr val="000000"/>
                          </a:solidFill>
                          <a:latin typeface="Times New Roman"/>
                          <a:ea typeface="Times New Roman"/>
                          <a:cs typeface="Times New Roman"/>
                        </a:rPr>
                        <a:t>Назва ОСББ</a:t>
                      </a:r>
                      <a:endParaRPr lang="ru-RU" sz="900">
                        <a:latin typeface="Calibri"/>
                        <a:ea typeface="Calibri"/>
                        <a:cs typeface="Times New Roman"/>
                      </a:endParaRPr>
                    </a:p>
                  </a:txBody>
                  <a:tcPr marL="43505" marR="43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900" b="1">
                          <a:solidFill>
                            <a:srgbClr val="000000"/>
                          </a:solidFill>
                          <a:latin typeface="Times New Roman"/>
                          <a:ea typeface="Times New Roman"/>
                          <a:cs typeface="Times New Roman"/>
                        </a:rPr>
                        <a:t>Верифікована сума</a:t>
                      </a:r>
                      <a:endParaRPr lang="ru-RU" sz="900">
                        <a:latin typeface="Calibri"/>
                        <a:ea typeface="Calibri"/>
                        <a:cs typeface="Times New Roman"/>
                      </a:endParaRPr>
                    </a:p>
                  </a:txBody>
                  <a:tcPr marL="43505" marR="43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900" b="1">
                          <a:solidFill>
                            <a:srgbClr val="000000"/>
                          </a:solidFill>
                          <a:latin typeface="Times New Roman"/>
                          <a:ea typeface="Times New Roman"/>
                          <a:cs typeface="Times New Roman"/>
                        </a:rPr>
                        <a:t>Сума відшкодування з бюджету</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ru-RU" sz="900" b="1" dirty="0">
                          <a:solidFill>
                            <a:srgbClr val="000000"/>
                          </a:solidFill>
                          <a:latin typeface="Times New Roman"/>
                          <a:ea typeface="Times New Roman"/>
                          <a:cs typeface="Times New Roman"/>
                        </a:rPr>
                        <a:t>Повернуто Фондом ОСББ</a:t>
                      </a:r>
                      <a:endParaRPr lang="ru-RU" sz="900" dirty="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451">
                <a:tc rowSpan="2">
                  <a:txBody>
                    <a:bodyPr/>
                    <a:lstStyle/>
                    <a:p>
                      <a:pPr algn="r">
                        <a:lnSpc>
                          <a:spcPct val="107000"/>
                        </a:lnSpc>
                        <a:spcAft>
                          <a:spcPts val="0"/>
                        </a:spcAft>
                      </a:pPr>
                      <a:r>
                        <a:rPr lang="ru-RU" sz="900">
                          <a:solidFill>
                            <a:srgbClr val="000000"/>
                          </a:solidFill>
                          <a:latin typeface="Times New Roman"/>
                          <a:ea typeface="Times New Roman"/>
                          <a:cs typeface="Times New Roman"/>
                        </a:rPr>
                        <a:t>1</a:t>
                      </a:r>
                      <a:endParaRPr lang="ru-RU" sz="900">
                        <a:latin typeface="Calibri"/>
                        <a:ea typeface="Calibri"/>
                        <a:cs typeface="Times New Roman"/>
                      </a:endParaRPr>
                    </a:p>
                  </a:txBody>
                  <a:tcPr marL="43505" marR="43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7000"/>
                        </a:lnSpc>
                        <a:spcAft>
                          <a:spcPts val="0"/>
                        </a:spcAft>
                      </a:pPr>
                      <a:r>
                        <a:rPr lang="ru-RU" sz="900">
                          <a:solidFill>
                            <a:srgbClr val="000000"/>
                          </a:solidFill>
                          <a:latin typeface="Times New Roman"/>
                          <a:ea typeface="Times New Roman"/>
                          <a:cs typeface="Times New Roman"/>
                        </a:rPr>
                        <a:t>Покровське 94</a:t>
                      </a:r>
                      <a:endParaRPr lang="ru-RU" sz="900">
                        <a:latin typeface="Calibri"/>
                        <a:ea typeface="Calibri"/>
                        <a:cs typeface="Times New Roman"/>
                      </a:endParaRPr>
                    </a:p>
                  </a:txBody>
                  <a:tcPr marL="43505" marR="435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a:solidFill>
                            <a:srgbClr val="000000"/>
                          </a:solidFill>
                          <a:latin typeface="Times New Roman"/>
                          <a:ea typeface="Times New Roman"/>
                          <a:cs typeface="Times New Roman"/>
                        </a:rPr>
                        <a:t>2068259,30</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a:solidFill>
                            <a:srgbClr val="000000"/>
                          </a:solidFill>
                          <a:latin typeface="Times New Roman"/>
                          <a:ea typeface="Times New Roman"/>
                          <a:cs typeface="Times New Roman"/>
                        </a:rPr>
                        <a:t>206825,93</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a:solidFill>
                            <a:srgbClr val="000000"/>
                          </a:solidFill>
                          <a:latin typeface="Times New Roman"/>
                          <a:ea typeface="Times New Roman"/>
                          <a:cs typeface="Times New Roman"/>
                        </a:rPr>
                        <a:t>1447781,51</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451">
                <a:tc vMerge="1">
                  <a:txBody>
                    <a:bodyPr/>
                    <a:lstStyle/>
                    <a:p>
                      <a:endParaRPr lang="ru-RU"/>
                    </a:p>
                  </a:txBody>
                  <a:tcPr/>
                </a:tc>
                <a:tc vMerge="1">
                  <a:txBody>
                    <a:bodyPr/>
                    <a:lstStyle/>
                    <a:p>
                      <a:endParaRPr lang="ru-RU"/>
                    </a:p>
                  </a:txBody>
                  <a:tcPr/>
                </a:tc>
                <a:tc>
                  <a:txBody>
                    <a:bodyPr/>
                    <a:lstStyle/>
                    <a:p>
                      <a:pPr algn="r">
                        <a:lnSpc>
                          <a:spcPct val="107000"/>
                        </a:lnSpc>
                        <a:spcAft>
                          <a:spcPts val="0"/>
                        </a:spcAft>
                      </a:pPr>
                      <a:r>
                        <a:rPr lang="ru-RU" sz="900">
                          <a:solidFill>
                            <a:srgbClr val="000000"/>
                          </a:solidFill>
                          <a:latin typeface="Times New Roman"/>
                          <a:ea typeface="Times New Roman"/>
                          <a:cs typeface="Times New Roman"/>
                        </a:rPr>
                        <a:t>785714,29</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a:solidFill>
                            <a:srgbClr val="000000"/>
                          </a:solidFill>
                          <a:latin typeface="Times New Roman"/>
                          <a:ea typeface="Times New Roman"/>
                          <a:cs typeface="Times New Roman"/>
                        </a:rPr>
                        <a:t>78571,43</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a:solidFill>
                            <a:srgbClr val="000000"/>
                          </a:solidFill>
                          <a:latin typeface="Times New Roman"/>
                          <a:ea typeface="Times New Roman"/>
                          <a:cs typeface="Times New Roman"/>
                        </a:rPr>
                        <a:t>550000,00</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451">
                <a:tc>
                  <a:txBody>
                    <a:bodyPr/>
                    <a:lstStyle/>
                    <a:p>
                      <a:pPr algn="r">
                        <a:lnSpc>
                          <a:spcPct val="107000"/>
                        </a:lnSpc>
                        <a:spcAft>
                          <a:spcPts val="0"/>
                        </a:spcAft>
                      </a:pPr>
                      <a:r>
                        <a:rPr lang="ru-RU" sz="900">
                          <a:solidFill>
                            <a:srgbClr val="000000"/>
                          </a:solidFill>
                          <a:latin typeface="Times New Roman"/>
                          <a:ea typeface="Times New Roman"/>
                          <a:cs typeface="Times New Roman"/>
                        </a:rPr>
                        <a:t>2</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900">
                          <a:solidFill>
                            <a:srgbClr val="000000"/>
                          </a:solidFill>
                          <a:latin typeface="Times New Roman"/>
                          <a:ea typeface="Times New Roman"/>
                          <a:cs typeface="Times New Roman"/>
                        </a:rPr>
                        <a:t>Старий Бульвар 10</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dirty="0">
                          <a:solidFill>
                            <a:srgbClr val="000000"/>
                          </a:solidFill>
                          <a:latin typeface="Times New Roman"/>
                          <a:ea typeface="Times New Roman"/>
                          <a:cs typeface="Times New Roman"/>
                        </a:rPr>
                        <a:t>1534260,86</a:t>
                      </a:r>
                      <a:endParaRPr lang="ru-RU" sz="900" dirty="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dirty="0">
                          <a:solidFill>
                            <a:srgbClr val="000000"/>
                          </a:solidFill>
                          <a:latin typeface="Times New Roman"/>
                          <a:ea typeface="Times New Roman"/>
                          <a:cs typeface="Times New Roman"/>
                        </a:rPr>
                        <a:t>153426,09</a:t>
                      </a:r>
                      <a:endParaRPr lang="ru-RU" sz="900" dirty="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a:solidFill>
                            <a:srgbClr val="000000"/>
                          </a:solidFill>
                          <a:latin typeface="Times New Roman"/>
                          <a:ea typeface="Times New Roman"/>
                          <a:cs typeface="Times New Roman"/>
                        </a:rPr>
                        <a:t>1073982,60</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451">
                <a:tc>
                  <a:txBody>
                    <a:bodyPr/>
                    <a:lstStyle/>
                    <a:p>
                      <a:pPr algn="r">
                        <a:lnSpc>
                          <a:spcPct val="107000"/>
                        </a:lnSpc>
                        <a:spcAft>
                          <a:spcPts val="0"/>
                        </a:spcAft>
                      </a:pPr>
                      <a:r>
                        <a:rPr lang="ru-RU" sz="900" dirty="0">
                          <a:solidFill>
                            <a:srgbClr val="000000"/>
                          </a:solidFill>
                          <a:latin typeface="Times New Roman"/>
                          <a:ea typeface="Times New Roman"/>
                          <a:cs typeface="Times New Roman"/>
                        </a:rPr>
                        <a:t>3</a:t>
                      </a:r>
                      <a:endParaRPr lang="ru-RU" sz="900" dirty="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900">
                          <a:solidFill>
                            <a:srgbClr val="000000"/>
                          </a:solidFill>
                          <a:latin typeface="Times New Roman"/>
                          <a:ea typeface="Times New Roman"/>
                          <a:cs typeface="Times New Roman"/>
                        </a:rPr>
                        <a:t>Шевченка-41</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dirty="0">
                          <a:solidFill>
                            <a:srgbClr val="000000"/>
                          </a:solidFill>
                          <a:latin typeface="Times New Roman"/>
                          <a:ea typeface="Times New Roman"/>
                          <a:cs typeface="Times New Roman"/>
                        </a:rPr>
                        <a:t>3323857,65</a:t>
                      </a:r>
                      <a:endParaRPr lang="ru-RU" sz="900" dirty="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a:solidFill>
                            <a:srgbClr val="000000"/>
                          </a:solidFill>
                          <a:latin typeface="Times New Roman"/>
                          <a:ea typeface="Times New Roman"/>
                          <a:cs typeface="Times New Roman"/>
                        </a:rPr>
                        <a:t>332385,77</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a:solidFill>
                            <a:srgbClr val="000000"/>
                          </a:solidFill>
                          <a:latin typeface="Times New Roman"/>
                          <a:ea typeface="Times New Roman"/>
                          <a:cs typeface="Times New Roman"/>
                        </a:rPr>
                        <a:t>2326700,36</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451">
                <a:tc>
                  <a:txBody>
                    <a:bodyPr/>
                    <a:lstStyle/>
                    <a:p>
                      <a:pPr algn="r">
                        <a:lnSpc>
                          <a:spcPct val="107000"/>
                        </a:lnSpc>
                        <a:spcAft>
                          <a:spcPts val="0"/>
                        </a:spcAft>
                      </a:pPr>
                      <a:r>
                        <a:rPr lang="ru-RU" sz="900">
                          <a:solidFill>
                            <a:srgbClr val="000000"/>
                          </a:solidFill>
                          <a:latin typeface="Times New Roman"/>
                          <a:ea typeface="Times New Roman"/>
                          <a:cs typeface="Times New Roman"/>
                        </a:rPr>
                        <a:t>4</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900" dirty="0" err="1">
                          <a:solidFill>
                            <a:srgbClr val="000000"/>
                          </a:solidFill>
                          <a:latin typeface="Times New Roman"/>
                          <a:ea typeface="Times New Roman"/>
                          <a:cs typeface="Times New Roman"/>
                        </a:rPr>
                        <a:t>Шевченка</a:t>
                      </a:r>
                      <a:r>
                        <a:rPr lang="ru-RU" sz="900" dirty="0">
                          <a:solidFill>
                            <a:srgbClr val="000000"/>
                          </a:solidFill>
                          <a:latin typeface="Times New Roman"/>
                          <a:ea typeface="Times New Roman"/>
                          <a:cs typeface="Times New Roman"/>
                        </a:rPr>
                        <a:t> 43</a:t>
                      </a:r>
                      <a:endParaRPr lang="ru-RU" sz="900" dirty="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dirty="0">
                          <a:solidFill>
                            <a:srgbClr val="000000"/>
                          </a:solidFill>
                          <a:latin typeface="Times New Roman"/>
                          <a:ea typeface="Times New Roman"/>
                          <a:cs typeface="Times New Roman"/>
                        </a:rPr>
                        <a:t>2549529,65</a:t>
                      </a:r>
                      <a:endParaRPr lang="ru-RU" sz="900" dirty="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dirty="0">
                          <a:solidFill>
                            <a:srgbClr val="000000"/>
                          </a:solidFill>
                          <a:latin typeface="Times New Roman"/>
                          <a:ea typeface="Times New Roman"/>
                          <a:cs typeface="Times New Roman"/>
                        </a:rPr>
                        <a:t>254952,97</a:t>
                      </a:r>
                      <a:endParaRPr lang="ru-RU" sz="900" dirty="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dirty="0">
                          <a:solidFill>
                            <a:srgbClr val="000000"/>
                          </a:solidFill>
                          <a:latin typeface="Times New Roman"/>
                          <a:ea typeface="Times New Roman"/>
                          <a:cs typeface="Times New Roman"/>
                        </a:rPr>
                        <a:t>1784670,76</a:t>
                      </a:r>
                      <a:endParaRPr lang="ru-RU" sz="900" dirty="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451">
                <a:tc>
                  <a:txBody>
                    <a:bodyPr/>
                    <a:lstStyle/>
                    <a:p>
                      <a:pPr algn="r">
                        <a:lnSpc>
                          <a:spcPct val="107000"/>
                        </a:lnSpc>
                        <a:spcAft>
                          <a:spcPts val="0"/>
                        </a:spcAft>
                      </a:pPr>
                      <a:r>
                        <a:rPr lang="ru-RU" sz="900">
                          <a:solidFill>
                            <a:srgbClr val="000000"/>
                          </a:solidFill>
                          <a:latin typeface="Times New Roman"/>
                          <a:ea typeface="Times New Roman"/>
                          <a:cs typeface="Times New Roman"/>
                        </a:rPr>
                        <a:t>5</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u-RU" sz="900">
                          <a:solidFill>
                            <a:srgbClr val="000000"/>
                          </a:solidFill>
                          <a:latin typeface="Times New Roman"/>
                          <a:ea typeface="Times New Roman"/>
                          <a:cs typeface="Times New Roman"/>
                        </a:rPr>
                        <a:t>Трикотажник</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dirty="0">
                          <a:solidFill>
                            <a:srgbClr val="000000"/>
                          </a:solidFill>
                          <a:latin typeface="Times New Roman"/>
                          <a:ea typeface="Times New Roman"/>
                          <a:cs typeface="Times New Roman"/>
                        </a:rPr>
                        <a:t>4536768,00</a:t>
                      </a:r>
                      <a:endParaRPr lang="ru-RU" sz="900" dirty="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a:solidFill>
                            <a:srgbClr val="000000"/>
                          </a:solidFill>
                          <a:latin typeface="Times New Roman"/>
                          <a:ea typeface="Times New Roman"/>
                          <a:cs typeface="Times New Roman"/>
                        </a:rPr>
                        <a:t>453676,80</a:t>
                      </a:r>
                      <a:endParaRPr lang="ru-RU" sz="90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07000"/>
                        </a:lnSpc>
                        <a:spcAft>
                          <a:spcPts val="0"/>
                        </a:spcAft>
                      </a:pPr>
                      <a:r>
                        <a:rPr lang="ru-RU" sz="900" dirty="0">
                          <a:solidFill>
                            <a:srgbClr val="000000"/>
                          </a:solidFill>
                          <a:latin typeface="Times New Roman"/>
                          <a:ea typeface="Times New Roman"/>
                          <a:cs typeface="Times New Roman"/>
                        </a:rPr>
                        <a:t>3175737,60</a:t>
                      </a:r>
                      <a:endParaRPr lang="ru-RU" sz="900" dirty="0">
                        <a:latin typeface="Calibri"/>
                        <a:ea typeface="Calibri"/>
                        <a:cs typeface="Times New Roman"/>
                      </a:endParaRPr>
                    </a:p>
                  </a:txBody>
                  <a:tcPr marL="43505" marR="4350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0451">
                <a:tc>
                  <a:txBody>
                    <a:bodyPr/>
                    <a:lstStyle/>
                    <a:p>
                      <a:pPr>
                        <a:lnSpc>
                          <a:spcPct val="107000"/>
                        </a:lnSpc>
                      </a:pPr>
                      <a:endParaRPr lang="ru-RU" sz="900">
                        <a:latin typeface="Calibri"/>
                        <a:ea typeface="Times New Roman"/>
                        <a:cs typeface="Times New Roman"/>
                      </a:endParaRPr>
                    </a:p>
                  </a:txBody>
                  <a:tcPr marL="43505" marR="43505"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ct val="107000"/>
                        </a:lnSpc>
                      </a:pPr>
                      <a:endParaRPr lang="ru-RU" sz="900">
                        <a:latin typeface="Calibri"/>
                        <a:ea typeface="Times New Roman"/>
                        <a:cs typeface="Times New Roman"/>
                      </a:endParaRPr>
                    </a:p>
                  </a:txBody>
                  <a:tcPr marL="43505" marR="43505"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a:lnSpc>
                          <a:spcPct val="107000"/>
                        </a:lnSpc>
                        <a:spcAft>
                          <a:spcPts val="0"/>
                        </a:spcAft>
                      </a:pPr>
                      <a:r>
                        <a:rPr lang="ru-RU" sz="900">
                          <a:solidFill>
                            <a:srgbClr val="000000"/>
                          </a:solidFill>
                          <a:latin typeface="Times New Roman"/>
                          <a:ea typeface="Times New Roman"/>
                          <a:cs typeface="Times New Roman"/>
                        </a:rPr>
                        <a:t>14798389,75</a:t>
                      </a:r>
                      <a:endParaRPr lang="ru-RU" sz="900">
                        <a:latin typeface="Calibri"/>
                        <a:ea typeface="Calibri"/>
                        <a:cs typeface="Times New Roman"/>
                      </a:endParaRPr>
                    </a:p>
                  </a:txBody>
                  <a:tcPr marL="43505" marR="43505" marT="0" marB="0" anchor="b">
                    <a:lnL>
                      <a:noFill/>
                    </a:lnL>
                    <a:lnR>
                      <a:noFill/>
                    </a:lnR>
                    <a:lnT w="12700" cap="flat" cmpd="sng" algn="ctr">
                      <a:solidFill>
                        <a:srgbClr val="000000"/>
                      </a:solidFill>
                      <a:prstDash val="solid"/>
                      <a:round/>
                      <a:headEnd type="none" w="med" len="med"/>
                      <a:tailEnd type="none" w="med" len="med"/>
                    </a:lnT>
                    <a:lnB>
                      <a:noFill/>
                    </a:lnB>
                    <a:solidFill>
                      <a:srgbClr val="92D050"/>
                    </a:solidFill>
                  </a:tcPr>
                </a:tc>
                <a:tc>
                  <a:txBody>
                    <a:bodyPr/>
                    <a:lstStyle/>
                    <a:p>
                      <a:pPr algn="r">
                        <a:lnSpc>
                          <a:spcPct val="107000"/>
                        </a:lnSpc>
                        <a:spcAft>
                          <a:spcPts val="0"/>
                        </a:spcAft>
                      </a:pPr>
                      <a:r>
                        <a:rPr lang="ru-RU" sz="900">
                          <a:solidFill>
                            <a:srgbClr val="000000"/>
                          </a:solidFill>
                          <a:latin typeface="Times New Roman"/>
                          <a:ea typeface="Times New Roman"/>
                          <a:cs typeface="Times New Roman"/>
                        </a:rPr>
                        <a:t>1479838,98</a:t>
                      </a:r>
                      <a:endParaRPr lang="ru-RU" sz="900">
                        <a:latin typeface="Calibri"/>
                        <a:ea typeface="Calibri"/>
                        <a:cs typeface="Times New Roman"/>
                      </a:endParaRPr>
                    </a:p>
                  </a:txBody>
                  <a:tcPr marL="43505" marR="43505" marT="0" marB="0" anchor="b">
                    <a:lnL>
                      <a:noFill/>
                    </a:lnL>
                    <a:lnR>
                      <a:noFill/>
                    </a:lnR>
                    <a:lnT w="12700" cap="flat" cmpd="sng" algn="ctr">
                      <a:solidFill>
                        <a:srgbClr val="000000"/>
                      </a:solidFill>
                      <a:prstDash val="solid"/>
                      <a:round/>
                      <a:headEnd type="none" w="med" len="med"/>
                      <a:tailEnd type="none" w="med" len="med"/>
                    </a:lnT>
                    <a:lnB>
                      <a:noFill/>
                    </a:lnB>
                    <a:solidFill>
                      <a:srgbClr val="92D050"/>
                    </a:solidFill>
                  </a:tcPr>
                </a:tc>
                <a:tc>
                  <a:txBody>
                    <a:bodyPr/>
                    <a:lstStyle/>
                    <a:p>
                      <a:pPr algn="r">
                        <a:lnSpc>
                          <a:spcPct val="107000"/>
                        </a:lnSpc>
                        <a:spcAft>
                          <a:spcPts val="0"/>
                        </a:spcAft>
                      </a:pPr>
                      <a:r>
                        <a:rPr lang="ru-RU" sz="900" b="1" dirty="0">
                          <a:solidFill>
                            <a:srgbClr val="000000"/>
                          </a:solidFill>
                          <a:latin typeface="Times New Roman"/>
                          <a:ea typeface="Times New Roman"/>
                          <a:cs typeface="Times New Roman"/>
                        </a:rPr>
                        <a:t>10358872,83</a:t>
                      </a:r>
                      <a:endParaRPr lang="ru-RU" sz="900" dirty="0">
                        <a:latin typeface="Calibri"/>
                        <a:ea typeface="Calibri"/>
                        <a:cs typeface="Times New Roman"/>
                      </a:endParaRPr>
                    </a:p>
                  </a:txBody>
                  <a:tcPr marL="43505" marR="43505" marT="0" marB="0" anchor="b">
                    <a:lnL>
                      <a:noFill/>
                    </a:lnL>
                    <a:lnR>
                      <a:noFill/>
                    </a:lnR>
                    <a:lnT w="12700" cap="flat" cmpd="sng" algn="ctr">
                      <a:solidFill>
                        <a:srgbClr val="000000"/>
                      </a:solidFill>
                      <a:prstDash val="solid"/>
                      <a:round/>
                      <a:headEnd type="none" w="med" len="med"/>
                      <a:tailEnd type="none" w="med" len="med"/>
                    </a:lnT>
                    <a:lnB>
                      <a:noFill/>
                    </a:lnB>
                    <a:solidFill>
                      <a:srgbClr val="92D050"/>
                    </a:solidFill>
                  </a:tcPr>
                </a:tc>
              </a:tr>
            </a:tbl>
          </a:graphicData>
        </a:graphic>
      </p:graphicFrame>
    </p:spTree>
    <p:extLst>
      <p:ext uri="{BB962C8B-B14F-4D97-AF65-F5344CB8AC3E}">
        <p14:creationId xmlns:p14="http://schemas.microsoft.com/office/powerpoint/2010/main" xmlns="" val="3219710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 name="object 3"/>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4" name="object 4"/>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5" name="object 5"/>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7" name="object 7"/>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 name="object 8"/>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9" name="object 9"/>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0" name="object 10"/>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 name="object 11"/>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2" name="object 12"/>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3" name="object 13"/>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4" name="object 14"/>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5" name="object 15"/>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 name="object 16"/>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7" name="object 17"/>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8" name="object 18"/>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9" name="object 19"/>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20" name="object 20"/>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1" name="object 21"/>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22" name="object 22"/>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3" name="object 23"/>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4" name="object 24"/>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5" name="object 25"/>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26" name="object 26"/>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27" name="object 27"/>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28" name="object 28"/>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29" name="object 29"/>
          <p:cNvSpPr/>
          <p:nvPr/>
        </p:nvSpPr>
        <p:spPr>
          <a:xfrm>
            <a:off x="7187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30" name="object 30"/>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1" name="object 31"/>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 name="object 32"/>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33" name="object 33"/>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4" name="object 34"/>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35" name="object 35"/>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36" name="object 36"/>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37" name="object 37"/>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38" name="object 38"/>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39" name="object 39"/>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40" name="object 40"/>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41" name="object 41"/>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42" name="object 42"/>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43" name="object 43"/>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44" name="object 44"/>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45" name="object 45"/>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46" name="object 46"/>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47" name="object 47"/>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48" name="object 48"/>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49" name="object 49"/>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50" name="object 50"/>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51" name="object 51"/>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52" name="object 52"/>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53" name="object 53"/>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54" name="object 54"/>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55" name="object 55"/>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56" name="object 56"/>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7" name="object 57"/>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58" name="object 58"/>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9" name="object 59"/>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60" name="object 60"/>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61" name="object 61"/>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62" name="object 62"/>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63" name="object 63"/>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4" name="object 64"/>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65" name="object 65"/>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6" name="object 66"/>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67" name="object 67"/>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68" name="object 68"/>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69" name="object 69"/>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70" name="object 70"/>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71" name="object 71"/>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72" name="object 72"/>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73" name="object 73"/>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4" name="object 74"/>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5" name="object 75"/>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6" name="object 76"/>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7" name="object 77"/>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78" name="object 78"/>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79" name="object 79"/>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80" name="object 80"/>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81" name="object 81"/>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82" name="object 82"/>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83" name="object 83"/>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84" name="object 84"/>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85" name="object 85"/>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86" name="object 86"/>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87" name="object 87"/>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88" name="object 88"/>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89" name="object 89"/>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90" name="object 90"/>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1" name="object 91"/>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2" name="object 92"/>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3" name="object 93"/>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94" name="object 94"/>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95" name="object 95"/>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96" name="object 96"/>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97" name="object 97"/>
          <p:cNvSpPr/>
          <p:nvPr/>
        </p:nvSpPr>
        <p:spPr>
          <a:xfrm>
            <a:off x="3812766" y="4959546"/>
            <a:ext cx="140627" cy="201942"/>
          </a:xfrm>
          <a:prstGeom prst="rect">
            <a:avLst/>
          </a:prstGeom>
          <a:blipFill>
            <a:blip r:embed="rId3" cstate="print"/>
            <a:stretch>
              <a:fillRect/>
            </a:stretch>
          </a:blipFill>
        </p:spPr>
        <p:txBody>
          <a:bodyPr wrap="square" lIns="0" tIns="0" rIns="0" bIns="0" rtlCol="0"/>
          <a:lstStyle/>
          <a:p>
            <a:endParaRPr/>
          </a:p>
        </p:txBody>
      </p:sp>
      <p:sp>
        <p:nvSpPr>
          <p:cNvPr id="98" name="object 98"/>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99" name="object 99"/>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00" name="object 100"/>
          <p:cNvSpPr/>
          <p:nvPr/>
        </p:nvSpPr>
        <p:spPr>
          <a:xfrm>
            <a:off x="6121224" y="4950885"/>
            <a:ext cx="140627" cy="210604"/>
          </a:xfrm>
          <a:prstGeom prst="rect">
            <a:avLst/>
          </a:prstGeom>
          <a:blipFill>
            <a:blip r:embed="rId4" cstate="print"/>
            <a:stretch>
              <a:fillRect/>
            </a:stretch>
          </a:blipFill>
        </p:spPr>
        <p:txBody>
          <a:bodyPr wrap="square" lIns="0" tIns="0" rIns="0" bIns="0" rtlCol="0"/>
          <a:lstStyle/>
          <a:p>
            <a:endParaRPr/>
          </a:p>
        </p:txBody>
      </p:sp>
      <p:sp>
        <p:nvSpPr>
          <p:cNvPr id="101" name="object 101"/>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02" name="object 102"/>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3" name="object 103"/>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104" name="object 104"/>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5" name="object 105"/>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106" name="object 106"/>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7" name="object 107"/>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08" name="object 108"/>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109" name="object 109"/>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0" name="object 110"/>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11" name="object 111"/>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112" name="object 112"/>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13" name="object 113"/>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114" name="object 114"/>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115" name="object 115"/>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116" name="object 116"/>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117" name="object 117"/>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118" name="object 118"/>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19" name="object 119"/>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0" name="object 120"/>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21" name="object 121"/>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2" name="object 122"/>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123" name="object 123"/>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124" name="object 124"/>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125" name="object 125"/>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26" name="object 126"/>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27" name="object 127"/>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28" name="object 128"/>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29" name="object 129"/>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30" name="object 130"/>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31" name="object 131"/>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32" name="object 132"/>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33" name="object 133"/>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34" name="object 134"/>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5" name="object 135"/>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6" name="object 136"/>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7" name="object 137"/>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38" name="object 138"/>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39" name="object 139"/>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40" name="object 140"/>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41" name="object 141"/>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42" name="object 142"/>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43" name="object 143"/>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44" name="object 144"/>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5" name="object 145"/>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6" name="object 146"/>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7" name="object 147"/>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8" name="object 148"/>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49" name="object 149"/>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50" name="object 150"/>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51" name="object 151"/>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52" name="object 152"/>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53" name="object 153"/>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54" name="object 154"/>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55" name="object 155"/>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56" name="object 156"/>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57" name="object 157"/>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58" name="object 158"/>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59" name="object 159"/>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60" name="object 160"/>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61" name="object 161"/>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62" name="object 162"/>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3" name="object 163"/>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4" name="object 164"/>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65" name="object 165"/>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66" name="object 166"/>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67" name="object 167"/>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68" name="object 168"/>
          <p:cNvSpPr/>
          <p:nvPr/>
        </p:nvSpPr>
        <p:spPr>
          <a:xfrm>
            <a:off x="428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169" name="object 169"/>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70" name="object 170"/>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71" name="object 171"/>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72" name="object 172"/>
          <p:cNvSpPr/>
          <p:nvPr/>
        </p:nvSpPr>
        <p:spPr>
          <a:xfrm>
            <a:off x="0" y="5160593"/>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pPr algn="ctr"/>
            <a:r>
              <a:rPr lang="uk-UA" dirty="0" smtClean="0">
                <a:solidFill>
                  <a:schemeClr val="bg1"/>
                </a:solidFill>
              </a:rPr>
              <a:t>* </a:t>
            </a:r>
            <a:r>
              <a:rPr lang="uk-UA" sz="1400" b="1" dirty="0" smtClean="0">
                <a:solidFill>
                  <a:schemeClr val="bg1"/>
                </a:solidFill>
              </a:rPr>
              <a:t>На жаль, на період воєнного стану кредитно-фінансові установи призупинили видачу кредитів ОСББ, що унеможливлює участі в програмі </a:t>
            </a:r>
            <a:r>
              <a:rPr lang="uk-UA" sz="1400" b="1" dirty="0" err="1" smtClean="0">
                <a:solidFill>
                  <a:schemeClr val="bg1"/>
                </a:solidFill>
              </a:rPr>
              <a:t>“Енергодім”</a:t>
            </a:r>
            <a:endParaRPr lang="uk-UA" sz="1400" b="1" dirty="0" smtClean="0">
              <a:solidFill>
                <a:schemeClr val="bg1"/>
              </a:solidFill>
            </a:endParaRPr>
          </a:p>
          <a:p>
            <a:endParaRPr dirty="0">
              <a:solidFill>
                <a:schemeClr val="bg1"/>
              </a:solidFill>
            </a:endParaRPr>
          </a:p>
        </p:txBody>
      </p:sp>
      <p:sp>
        <p:nvSpPr>
          <p:cNvPr id="184" name="object 184"/>
          <p:cNvSpPr txBox="1"/>
          <p:nvPr/>
        </p:nvSpPr>
        <p:spPr>
          <a:xfrm>
            <a:off x="1017419" y="1318431"/>
            <a:ext cx="36957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1</a:t>
            </a:r>
            <a:r>
              <a:rPr sz="1600" b="1" spc="-80" dirty="0">
                <a:solidFill>
                  <a:srgbClr val="FFFFFF"/>
                </a:solidFill>
                <a:latin typeface="Calibri"/>
                <a:cs typeface="Calibri"/>
              </a:rPr>
              <a:t> </a:t>
            </a:r>
            <a:r>
              <a:rPr sz="1200" b="1" dirty="0">
                <a:solidFill>
                  <a:srgbClr val="FFFFFF"/>
                </a:solidFill>
                <a:latin typeface="Calibri"/>
                <a:cs typeface="Calibri"/>
              </a:rPr>
              <a:t>рік</a:t>
            </a:r>
            <a:endParaRPr sz="1200">
              <a:latin typeface="Calibri"/>
              <a:cs typeface="Calibri"/>
            </a:endParaRPr>
          </a:p>
        </p:txBody>
      </p:sp>
      <p:sp>
        <p:nvSpPr>
          <p:cNvPr id="185" name="object 185"/>
          <p:cNvSpPr txBox="1"/>
          <p:nvPr/>
        </p:nvSpPr>
        <p:spPr>
          <a:xfrm>
            <a:off x="856164" y="2038863"/>
            <a:ext cx="6363786" cy="269240"/>
          </a:xfrm>
          <a:prstGeom prst="rect">
            <a:avLst/>
          </a:prstGeom>
        </p:spPr>
        <p:txBody>
          <a:bodyPr vert="horz" wrap="square" lIns="0" tIns="12700" rIns="0" bIns="0" rtlCol="0">
            <a:spAutoFit/>
          </a:bodyPr>
          <a:lstStyle/>
          <a:p>
            <a:pPr marL="12700">
              <a:lnSpc>
                <a:spcPct val="100000"/>
              </a:lnSpc>
              <a:spcBef>
                <a:spcPts val="100"/>
              </a:spcBef>
            </a:pPr>
            <a:r>
              <a:rPr sz="1600" b="1" dirty="0" smtClean="0">
                <a:solidFill>
                  <a:srgbClr val="FFFFFF"/>
                </a:solidFill>
                <a:latin typeface="Calibri"/>
                <a:cs typeface="Calibri"/>
              </a:rPr>
              <a:t>-</a:t>
            </a:r>
            <a:r>
              <a:rPr sz="1600" b="1" dirty="0">
                <a:solidFill>
                  <a:srgbClr val="FFFFFF"/>
                </a:solidFill>
                <a:latin typeface="Calibri"/>
                <a:cs typeface="Calibri"/>
              </a:rPr>
              <a:t>5</a:t>
            </a:r>
            <a:r>
              <a:rPr sz="1600" b="1" spc="-85" dirty="0">
                <a:solidFill>
                  <a:srgbClr val="FFFFFF"/>
                </a:solidFill>
                <a:latin typeface="Calibri"/>
                <a:cs typeface="Calibri"/>
              </a:rPr>
              <a:t> </a:t>
            </a:r>
            <a:r>
              <a:rPr sz="1200" b="1" dirty="0" err="1" smtClean="0">
                <a:solidFill>
                  <a:srgbClr val="FFFFFF"/>
                </a:solidFill>
                <a:latin typeface="Calibri"/>
                <a:cs typeface="Calibri"/>
              </a:rPr>
              <a:t>років</a:t>
            </a:r>
            <a:endParaRPr sz="1200" dirty="0">
              <a:latin typeface="Calibri"/>
              <a:cs typeface="Calibri"/>
            </a:endParaRPr>
          </a:p>
        </p:txBody>
      </p:sp>
      <p:sp>
        <p:nvSpPr>
          <p:cNvPr id="186" name="object 186"/>
          <p:cNvSpPr txBox="1"/>
          <p:nvPr/>
        </p:nvSpPr>
        <p:spPr>
          <a:xfrm>
            <a:off x="870154" y="2889380"/>
            <a:ext cx="66421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2-3</a:t>
            </a:r>
            <a:r>
              <a:rPr sz="1600" b="1" spc="-85" dirty="0">
                <a:solidFill>
                  <a:srgbClr val="FFFFFF"/>
                </a:solidFill>
                <a:latin typeface="Calibri"/>
                <a:cs typeface="Calibri"/>
              </a:rPr>
              <a:t> </a:t>
            </a:r>
            <a:r>
              <a:rPr sz="1200" b="1" dirty="0">
                <a:solidFill>
                  <a:srgbClr val="FFFFFF"/>
                </a:solidFill>
                <a:latin typeface="Calibri"/>
                <a:cs typeface="Calibri"/>
              </a:rPr>
              <a:t>роки</a:t>
            </a:r>
            <a:endParaRPr sz="1200" dirty="0">
              <a:latin typeface="Calibri"/>
              <a:cs typeface="Calibri"/>
            </a:endParaRPr>
          </a:p>
        </p:txBody>
      </p:sp>
      <p:sp>
        <p:nvSpPr>
          <p:cNvPr id="187" name="object 187"/>
          <p:cNvSpPr txBox="1"/>
          <p:nvPr/>
        </p:nvSpPr>
        <p:spPr>
          <a:xfrm>
            <a:off x="209550" y="4292600"/>
            <a:ext cx="7391399" cy="443711"/>
          </a:xfrm>
          <a:prstGeom prst="rect">
            <a:avLst/>
          </a:prstGeom>
        </p:spPr>
        <p:txBody>
          <a:bodyPr vert="horz" wrap="square" lIns="0" tIns="12700" rIns="0" bIns="0" rtlCol="0">
            <a:spAutoFit/>
          </a:bodyPr>
          <a:lstStyle/>
          <a:p>
            <a:pPr marL="12700">
              <a:lnSpc>
                <a:spcPct val="100000"/>
              </a:lnSpc>
              <a:spcBef>
                <a:spcPts val="100"/>
              </a:spcBef>
            </a:pPr>
            <a:r>
              <a:rPr lang="uk-UA" sz="1400" dirty="0" smtClean="0">
                <a:latin typeface="Times New Roman" pitchFamily="18" charset="0"/>
                <a:cs typeface="Times New Roman" pitchFamily="18" charset="0"/>
              </a:rPr>
              <a:t>За 2023 рік відшкодовано 6 ОСББ відсотки за користування кредитами на загальну суму 498,5 тис. грн. </a:t>
            </a:r>
            <a:r>
              <a:rPr sz="1300" b="1" dirty="0" smtClean="0">
                <a:solidFill>
                  <a:srgbClr val="FFFFFF"/>
                </a:solidFill>
                <a:latin typeface="Calibri"/>
                <a:cs typeface="Calibri"/>
              </a:rPr>
              <a:t>в</a:t>
            </a:r>
            <a:endParaRPr sz="1300" dirty="0">
              <a:latin typeface="Calibri"/>
              <a:cs typeface="Calibri"/>
            </a:endParaRPr>
          </a:p>
        </p:txBody>
      </p:sp>
      <p:sp>
        <p:nvSpPr>
          <p:cNvPr id="178" name="Заголовок 1"/>
          <p:cNvSpPr>
            <a:spLocks noGrp="1"/>
          </p:cNvSpPr>
          <p:nvPr>
            <p:ph type="title"/>
          </p:nvPr>
        </p:nvSpPr>
        <p:spPr>
          <a:xfrm>
            <a:off x="305434" y="101600"/>
            <a:ext cx="7129780" cy="1292662"/>
          </a:xfrm>
          <a:solidFill>
            <a:schemeClr val="bg1"/>
          </a:solidFill>
        </p:spPr>
        <p:txBody>
          <a:bodyPr/>
          <a:lstStyle/>
          <a:p>
            <a:pPr algn="ctr"/>
            <a:r>
              <a:rPr lang="uk-UA" dirty="0" smtClean="0">
                <a:solidFill>
                  <a:schemeClr val="tx1"/>
                </a:solidFill>
                <a:latin typeface="Times New Roman" pitchFamily="18" charset="0"/>
                <a:cs typeface="Times New Roman" pitchFamily="18" charset="0"/>
              </a:rPr>
              <a:t>ОСББ м. Житомира впроваджують </a:t>
            </a:r>
            <a:r>
              <a:rPr lang="uk-UA" dirty="0" err="1" smtClean="0">
                <a:solidFill>
                  <a:schemeClr val="tx1"/>
                </a:solidFill>
                <a:latin typeface="Times New Roman" pitchFamily="18" charset="0"/>
                <a:cs typeface="Times New Roman" pitchFamily="18" charset="0"/>
              </a:rPr>
              <a:t>енергоефективні</a:t>
            </a:r>
            <a:r>
              <a:rPr lang="uk-UA" dirty="0" smtClean="0">
                <a:solidFill>
                  <a:schemeClr val="tx1"/>
                </a:solidFill>
                <a:latin typeface="Times New Roman" pitchFamily="18" charset="0"/>
                <a:cs typeface="Times New Roman" pitchFamily="18" charset="0"/>
              </a:rPr>
              <a:t> заходи шляхом участі в програмі Фонду енергоефективності </a:t>
            </a:r>
            <a:r>
              <a:rPr lang="uk-UA" dirty="0" err="1" smtClean="0">
                <a:solidFill>
                  <a:schemeClr val="tx1"/>
                </a:solidFill>
                <a:latin typeface="Times New Roman" pitchFamily="18" charset="0"/>
                <a:cs typeface="Times New Roman" pitchFamily="18" charset="0"/>
              </a:rPr>
              <a:t>“Енергодім”</a:t>
            </a:r>
            <a:r>
              <a:rPr lang="uk-UA" sz="2400" dirty="0" smtClean="0">
                <a:solidFill>
                  <a:schemeClr val="accent3">
                    <a:lumMod val="50000"/>
                  </a:schemeClr>
                </a:solidFill>
                <a:latin typeface="Times New Roman" pitchFamily="18" charset="0"/>
                <a:cs typeface="Times New Roman" pitchFamily="18" charset="0"/>
              </a:rPr>
              <a:t/>
            </a:r>
            <a:br>
              <a:rPr lang="uk-UA" sz="2400" dirty="0" smtClean="0">
                <a:solidFill>
                  <a:schemeClr val="accent3">
                    <a:lumMod val="50000"/>
                  </a:schemeClr>
                </a:solidFill>
                <a:latin typeface="Times New Roman" pitchFamily="18" charset="0"/>
                <a:cs typeface="Times New Roman" pitchFamily="18" charset="0"/>
              </a:rPr>
            </a:br>
            <a:endParaRPr lang="ru-RU" sz="2400" u="sng" dirty="0">
              <a:solidFill>
                <a:schemeClr val="accent3">
                  <a:lumMod val="50000"/>
                </a:schemeClr>
              </a:solidFill>
              <a:latin typeface="Times New Roman" pitchFamily="18" charset="0"/>
              <a:cs typeface="Times New Roman" pitchFamily="18" charset="0"/>
            </a:endParaRPr>
          </a:p>
        </p:txBody>
      </p:sp>
      <p:graphicFrame>
        <p:nvGraphicFramePr>
          <p:cNvPr id="180" name="Таблица 179"/>
          <p:cNvGraphicFramePr>
            <a:graphicFrameLocks noGrp="1"/>
          </p:cNvGraphicFramePr>
          <p:nvPr/>
        </p:nvGraphicFramePr>
        <p:xfrm>
          <a:off x="666750" y="1320800"/>
          <a:ext cx="6553199" cy="2268654"/>
        </p:xfrm>
        <a:graphic>
          <a:graphicData uri="http://schemas.openxmlformats.org/drawingml/2006/table">
            <a:tbl>
              <a:tblPr/>
              <a:tblGrid>
                <a:gridCol w="316155"/>
                <a:gridCol w="1593072"/>
                <a:gridCol w="681573"/>
                <a:gridCol w="1310206"/>
                <a:gridCol w="992377"/>
                <a:gridCol w="642264"/>
                <a:gridCol w="1017552"/>
              </a:tblGrid>
              <a:tr h="526227">
                <a:tc>
                  <a:txBody>
                    <a:bodyPr/>
                    <a:lstStyle/>
                    <a:p>
                      <a:pPr>
                        <a:lnSpc>
                          <a:spcPct val="115000"/>
                        </a:lnSpc>
                        <a:spcAft>
                          <a:spcPts val="0"/>
                        </a:spcAft>
                      </a:pPr>
                      <a:r>
                        <a:rPr lang="ru-RU" sz="900" dirty="0">
                          <a:solidFill>
                            <a:srgbClr val="000000"/>
                          </a:solidFill>
                          <a:latin typeface="Times New Roman"/>
                          <a:ea typeface="Times New Roman"/>
                          <a:cs typeface="Times New Roman"/>
                        </a:rPr>
                        <a:t>№ </a:t>
                      </a:r>
                      <a:r>
                        <a:rPr lang="ru-RU" sz="900" dirty="0" err="1">
                          <a:solidFill>
                            <a:srgbClr val="000000"/>
                          </a:solidFill>
                          <a:latin typeface="Times New Roman"/>
                          <a:ea typeface="Times New Roman"/>
                          <a:cs typeface="Times New Roman"/>
                        </a:rPr>
                        <a:t>п</a:t>
                      </a:r>
                      <a:r>
                        <a:rPr lang="ru-RU" sz="900" dirty="0">
                          <a:solidFill>
                            <a:srgbClr val="000000"/>
                          </a:solidFill>
                          <a:latin typeface="Times New Roman"/>
                          <a:ea typeface="Times New Roman"/>
                          <a:cs typeface="Times New Roman"/>
                        </a:rPr>
                        <a:t>/</a:t>
                      </a:r>
                      <a:r>
                        <a:rPr lang="ru-RU" sz="900" dirty="0" err="1">
                          <a:solidFill>
                            <a:srgbClr val="000000"/>
                          </a:solidFill>
                          <a:latin typeface="Times New Roman"/>
                          <a:ea typeface="Times New Roman"/>
                          <a:cs typeface="Times New Roman"/>
                        </a:rPr>
                        <a:t>п</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b="1">
                          <a:solidFill>
                            <a:srgbClr val="000000"/>
                          </a:solidFill>
                          <a:latin typeface="Times New Roman"/>
                          <a:ea typeface="Times New Roman"/>
                          <a:cs typeface="Times New Roman"/>
                        </a:rPr>
                        <a:t>Назва ОСББ</a:t>
                      </a:r>
                      <a:endParaRPr lang="ru-RU" sz="800">
                        <a:latin typeface="Calibri"/>
                        <a:ea typeface="Calibri"/>
                        <a:cs typeface="Times New Roman"/>
                      </a:endParaRPr>
                    </a:p>
                  </a:txBody>
                  <a:tcPr marL="49725" marR="497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15000"/>
                        </a:lnSpc>
                        <a:spcAft>
                          <a:spcPts val="0"/>
                        </a:spcAft>
                      </a:pPr>
                      <a:r>
                        <a:rPr lang="ru-RU" sz="900" b="1">
                          <a:solidFill>
                            <a:srgbClr val="000000"/>
                          </a:solidFill>
                          <a:latin typeface="Times New Roman"/>
                          <a:ea typeface="Times New Roman"/>
                          <a:cs typeface="Times New Roman"/>
                        </a:rPr>
                        <a:t>Дата</a:t>
                      </a:r>
                      <a:endParaRPr lang="ru-RU" sz="800">
                        <a:latin typeface="Calibri"/>
                        <a:ea typeface="Calibri"/>
                        <a:cs typeface="Times New Roman"/>
                      </a:endParaRPr>
                    </a:p>
                  </a:txBody>
                  <a:tcPr marL="49725" marR="497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15000"/>
                        </a:lnSpc>
                        <a:spcAft>
                          <a:spcPts val="0"/>
                        </a:spcAft>
                      </a:pPr>
                      <a:r>
                        <a:rPr lang="ru-RU" sz="900" b="1">
                          <a:solidFill>
                            <a:srgbClr val="000000"/>
                          </a:solidFill>
                          <a:latin typeface="Times New Roman"/>
                          <a:ea typeface="Times New Roman"/>
                          <a:cs typeface="Times New Roman"/>
                        </a:rPr>
                        <a:t>Загальна сума проєкту</a:t>
                      </a:r>
                      <a:endParaRPr lang="ru-RU" sz="800">
                        <a:latin typeface="Calibri"/>
                        <a:ea typeface="Calibri"/>
                        <a:cs typeface="Times New Roman"/>
                      </a:endParaRPr>
                    </a:p>
                  </a:txBody>
                  <a:tcPr marL="49725" marR="497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15000"/>
                        </a:lnSpc>
                        <a:spcAft>
                          <a:spcPts val="0"/>
                        </a:spcAft>
                      </a:pPr>
                      <a:r>
                        <a:rPr lang="ru-RU" sz="900" b="1" dirty="0">
                          <a:solidFill>
                            <a:srgbClr val="000000"/>
                          </a:solidFill>
                          <a:latin typeface="Times New Roman"/>
                          <a:ea typeface="Times New Roman"/>
                          <a:cs typeface="Times New Roman"/>
                        </a:rPr>
                        <a:t>Сума кредиту</a:t>
                      </a:r>
                      <a:endParaRPr lang="ru-RU" sz="800" dirty="0">
                        <a:latin typeface="Calibri"/>
                        <a:ea typeface="Calibri"/>
                        <a:cs typeface="Times New Roman"/>
                      </a:endParaRPr>
                    </a:p>
                  </a:txBody>
                  <a:tcPr marL="49725" marR="497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15000"/>
                        </a:lnSpc>
                        <a:spcAft>
                          <a:spcPts val="0"/>
                        </a:spcAft>
                      </a:pPr>
                      <a:r>
                        <a:rPr lang="ru-RU" sz="900" b="1" dirty="0">
                          <a:solidFill>
                            <a:srgbClr val="000000"/>
                          </a:solidFill>
                          <a:latin typeface="Times New Roman"/>
                          <a:ea typeface="Times New Roman"/>
                          <a:cs typeface="Times New Roman"/>
                        </a:rPr>
                        <a:t>Пакет </a:t>
                      </a:r>
                      <a:endParaRPr lang="ru-RU" sz="800" dirty="0">
                        <a:latin typeface="Calibri"/>
                        <a:ea typeface="Calibri"/>
                        <a:cs typeface="Times New Roman"/>
                      </a:endParaRPr>
                    </a:p>
                  </a:txBody>
                  <a:tcPr marL="49725" marR="497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algn="ctr">
                        <a:lnSpc>
                          <a:spcPct val="115000"/>
                        </a:lnSpc>
                        <a:spcAft>
                          <a:spcPts val="0"/>
                        </a:spcAft>
                      </a:pPr>
                      <a:r>
                        <a:rPr lang="ru-RU" sz="900" b="1" dirty="0" err="1">
                          <a:solidFill>
                            <a:srgbClr val="000000"/>
                          </a:solidFill>
                          <a:latin typeface="Times New Roman"/>
                          <a:ea typeface="Times New Roman"/>
                          <a:cs typeface="Times New Roman"/>
                        </a:rPr>
                        <a:t>Сплачені</a:t>
                      </a:r>
                      <a:r>
                        <a:rPr lang="ru-RU" sz="900" b="1" dirty="0">
                          <a:solidFill>
                            <a:srgbClr val="000000"/>
                          </a:solidFill>
                          <a:latin typeface="Times New Roman"/>
                          <a:ea typeface="Times New Roman"/>
                          <a:cs typeface="Times New Roman"/>
                        </a:rPr>
                        <a:t> </a:t>
                      </a:r>
                      <a:r>
                        <a:rPr lang="ru-RU" sz="900" b="1" dirty="0" err="1">
                          <a:solidFill>
                            <a:srgbClr val="000000"/>
                          </a:solidFill>
                          <a:latin typeface="Times New Roman"/>
                          <a:ea typeface="Times New Roman"/>
                          <a:cs typeface="Times New Roman"/>
                        </a:rPr>
                        <a:t>відсотки</a:t>
                      </a:r>
                      <a:r>
                        <a:rPr lang="ru-RU" sz="900" b="1" dirty="0">
                          <a:solidFill>
                            <a:srgbClr val="000000"/>
                          </a:solidFill>
                          <a:latin typeface="Times New Roman"/>
                          <a:ea typeface="Times New Roman"/>
                          <a:cs typeface="Times New Roman"/>
                        </a:rPr>
                        <a:t> </a:t>
                      </a:r>
                      <a:r>
                        <a:rPr lang="ru-RU" sz="900" b="1" dirty="0" err="1">
                          <a:solidFill>
                            <a:srgbClr val="000000"/>
                          </a:solidFill>
                          <a:latin typeface="Times New Roman"/>
                          <a:ea typeface="Times New Roman"/>
                          <a:cs typeface="Times New Roman"/>
                        </a:rPr>
                        <a:t>з</a:t>
                      </a:r>
                      <a:r>
                        <a:rPr lang="ru-RU" sz="900" b="1" dirty="0">
                          <a:solidFill>
                            <a:srgbClr val="000000"/>
                          </a:solidFill>
                          <a:latin typeface="Times New Roman"/>
                          <a:ea typeface="Times New Roman"/>
                          <a:cs typeface="Times New Roman"/>
                        </a:rPr>
                        <a:t> бюджету</a:t>
                      </a:r>
                    </a:p>
                  </a:txBody>
                  <a:tcPr marL="49725" marR="497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92D050"/>
                    </a:solidFill>
                  </a:tcPr>
                </a:tc>
              </a:tr>
              <a:tr h="175409">
                <a:tc>
                  <a:txBody>
                    <a:bodyPr/>
                    <a:lstStyle/>
                    <a:p>
                      <a:pPr algn="r">
                        <a:lnSpc>
                          <a:spcPct val="115000"/>
                        </a:lnSpc>
                        <a:spcAft>
                          <a:spcPts val="0"/>
                        </a:spcAft>
                      </a:pPr>
                      <a:r>
                        <a:rPr lang="ru-RU" sz="900">
                          <a:solidFill>
                            <a:srgbClr val="000000"/>
                          </a:solidFill>
                          <a:latin typeface="Times New Roman"/>
                          <a:ea typeface="Times New Roman"/>
                          <a:cs typeface="Times New Roman"/>
                        </a:rPr>
                        <a:t>1</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a:solidFill>
                            <a:srgbClr val="000000"/>
                          </a:solidFill>
                          <a:latin typeface="Times New Roman"/>
                          <a:ea typeface="Times New Roman"/>
                          <a:cs typeface="Times New Roman"/>
                        </a:rPr>
                        <a:t>ОСББ "Автоном-69"</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05.10.2020</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1617564,8</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1 200 000</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a:solidFill>
                            <a:srgbClr val="000000"/>
                          </a:solidFill>
                          <a:latin typeface="Times New Roman"/>
                          <a:ea typeface="Times New Roman"/>
                          <a:cs typeface="Times New Roman"/>
                        </a:rPr>
                        <a:t>пакет А</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148509,87</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409">
                <a:tc>
                  <a:txBody>
                    <a:bodyPr/>
                    <a:lstStyle/>
                    <a:p>
                      <a:pPr algn="r">
                        <a:lnSpc>
                          <a:spcPct val="115000"/>
                        </a:lnSpc>
                        <a:spcAft>
                          <a:spcPts val="0"/>
                        </a:spcAft>
                      </a:pPr>
                      <a:r>
                        <a:rPr lang="ru-RU" sz="900">
                          <a:solidFill>
                            <a:srgbClr val="000000"/>
                          </a:solidFill>
                          <a:latin typeface="Times New Roman"/>
                          <a:ea typeface="Times New Roman"/>
                          <a:cs typeface="Times New Roman"/>
                        </a:rPr>
                        <a:t>2</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dirty="0">
                          <a:solidFill>
                            <a:srgbClr val="000000"/>
                          </a:solidFill>
                          <a:latin typeface="Times New Roman"/>
                          <a:ea typeface="Times New Roman"/>
                          <a:cs typeface="Times New Roman"/>
                        </a:rPr>
                        <a:t>ОСББ "Київська,47"</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13.07.2021</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6894007,55</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3 500 000</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a:solidFill>
                            <a:srgbClr val="000000"/>
                          </a:solidFill>
                          <a:latin typeface="Times New Roman"/>
                          <a:ea typeface="Times New Roman"/>
                          <a:cs typeface="Times New Roman"/>
                        </a:rPr>
                        <a:t>пакет Б</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536806,36</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409">
                <a:tc>
                  <a:txBody>
                    <a:bodyPr/>
                    <a:lstStyle/>
                    <a:p>
                      <a:pPr algn="r">
                        <a:lnSpc>
                          <a:spcPct val="115000"/>
                        </a:lnSpc>
                        <a:spcAft>
                          <a:spcPts val="0"/>
                        </a:spcAft>
                      </a:pPr>
                      <a:r>
                        <a:rPr lang="ru-RU" sz="900">
                          <a:solidFill>
                            <a:srgbClr val="000000"/>
                          </a:solidFill>
                          <a:latin typeface="Times New Roman"/>
                          <a:ea typeface="Times New Roman"/>
                          <a:cs typeface="Times New Roman"/>
                        </a:rPr>
                        <a:t>3</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dirty="0">
                          <a:solidFill>
                            <a:srgbClr val="000000"/>
                          </a:solidFill>
                          <a:latin typeface="Times New Roman"/>
                          <a:ea typeface="Times New Roman"/>
                          <a:cs typeface="Times New Roman"/>
                        </a:rPr>
                        <a:t>ОСББ "Вулик-21"</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28.08.2021</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25989829,6</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7 500 000</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a:solidFill>
                            <a:srgbClr val="000000"/>
                          </a:solidFill>
                          <a:latin typeface="Times New Roman"/>
                          <a:ea typeface="Times New Roman"/>
                          <a:cs typeface="Times New Roman"/>
                        </a:rPr>
                        <a:t>пакет Б</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1243667,85</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9155">
                <a:tc>
                  <a:txBody>
                    <a:bodyPr/>
                    <a:lstStyle/>
                    <a:p>
                      <a:pPr algn="r">
                        <a:lnSpc>
                          <a:spcPct val="115000"/>
                        </a:lnSpc>
                        <a:spcAft>
                          <a:spcPts val="0"/>
                        </a:spcAft>
                      </a:pPr>
                      <a:r>
                        <a:rPr lang="ru-RU" sz="900">
                          <a:solidFill>
                            <a:srgbClr val="000000"/>
                          </a:solidFill>
                          <a:latin typeface="Times New Roman"/>
                          <a:ea typeface="Times New Roman"/>
                          <a:cs typeface="Times New Roman"/>
                        </a:rPr>
                        <a:t>4</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dirty="0">
                          <a:solidFill>
                            <a:srgbClr val="000000"/>
                          </a:solidFill>
                          <a:latin typeface="Times New Roman"/>
                          <a:ea typeface="Times New Roman"/>
                          <a:cs typeface="Times New Roman"/>
                        </a:rPr>
                        <a:t>ОСББ "</a:t>
                      </a:r>
                      <a:r>
                        <a:rPr lang="ru-RU" sz="900" dirty="0" err="1">
                          <a:solidFill>
                            <a:srgbClr val="000000"/>
                          </a:solidFill>
                          <a:latin typeface="Times New Roman"/>
                          <a:ea typeface="Times New Roman"/>
                          <a:cs typeface="Times New Roman"/>
                        </a:rPr>
                        <a:t>Лесі</a:t>
                      </a:r>
                      <a:r>
                        <a:rPr lang="ru-RU" sz="900" dirty="0">
                          <a:solidFill>
                            <a:srgbClr val="000000"/>
                          </a:solidFill>
                          <a:latin typeface="Times New Roman"/>
                          <a:ea typeface="Times New Roman"/>
                          <a:cs typeface="Times New Roman"/>
                        </a:rPr>
                        <a:t> </a:t>
                      </a:r>
                      <a:r>
                        <a:rPr lang="ru-RU" sz="900" dirty="0" err="1">
                          <a:solidFill>
                            <a:srgbClr val="000000"/>
                          </a:solidFill>
                          <a:latin typeface="Times New Roman"/>
                          <a:ea typeface="Times New Roman"/>
                          <a:cs typeface="Times New Roman"/>
                        </a:rPr>
                        <a:t>Українки</a:t>
                      </a:r>
                      <a:r>
                        <a:rPr lang="ru-RU" sz="900" dirty="0">
                          <a:solidFill>
                            <a:srgbClr val="000000"/>
                          </a:solidFill>
                          <a:latin typeface="Times New Roman"/>
                          <a:ea typeface="Times New Roman"/>
                          <a:cs typeface="Times New Roman"/>
                        </a:rPr>
                        <a:t> 50"</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01.10.2021</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689457</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450 000</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a:solidFill>
                            <a:srgbClr val="000000"/>
                          </a:solidFill>
                          <a:latin typeface="Times New Roman"/>
                          <a:ea typeface="Times New Roman"/>
                          <a:cs typeface="Times New Roman"/>
                        </a:rPr>
                        <a:t>пакет А</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71222,53</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409">
                <a:tc>
                  <a:txBody>
                    <a:bodyPr/>
                    <a:lstStyle/>
                    <a:p>
                      <a:pPr algn="r">
                        <a:lnSpc>
                          <a:spcPct val="115000"/>
                        </a:lnSpc>
                        <a:spcAft>
                          <a:spcPts val="0"/>
                        </a:spcAft>
                      </a:pPr>
                      <a:r>
                        <a:rPr lang="ru-RU" sz="900" dirty="0">
                          <a:solidFill>
                            <a:srgbClr val="000000"/>
                          </a:solidFill>
                          <a:latin typeface="Times New Roman"/>
                          <a:ea typeface="Times New Roman"/>
                          <a:cs typeface="Times New Roman"/>
                        </a:rPr>
                        <a:t>5</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dirty="0">
                          <a:solidFill>
                            <a:srgbClr val="000000"/>
                          </a:solidFill>
                          <a:latin typeface="Times New Roman"/>
                          <a:ea typeface="Times New Roman"/>
                          <a:cs typeface="Times New Roman"/>
                        </a:rPr>
                        <a:t>ОСББ "</a:t>
                      </a:r>
                      <a:r>
                        <a:rPr lang="ru-RU" sz="900" dirty="0" err="1">
                          <a:solidFill>
                            <a:srgbClr val="000000"/>
                          </a:solidFill>
                          <a:latin typeface="Times New Roman"/>
                          <a:ea typeface="Times New Roman"/>
                          <a:cs typeface="Times New Roman"/>
                        </a:rPr>
                        <a:t>Обрій</a:t>
                      </a:r>
                      <a:r>
                        <a:rPr lang="ru-RU" sz="900" dirty="0">
                          <a:solidFill>
                            <a:srgbClr val="000000"/>
                          </a:solidFill>
                          <a:latin typeface="Times New Roman"/>
                          <a:ea typeface="Times New Roman"/>
                          <a:cs typeface="Times New Roman"/>
                        </a:rPr>
                        <a:t> 21"</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25.10.2021</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7596239,88</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2 450 000</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a:solidFill>
                            <a:srgbClr val="000000"/>
                          </a:solidFill>
                          <a:latin typeface="Times New Roman"/>
                          <a:ea typeface="Times New Roman"/>
                          <a:cs typeface="Times New Roman"/>
                        </a:rPr>
                        <a:t>пакет Б</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417549,56</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409">
                <a:tc>
                  <a:txBody>
                    <a:bodyPr/>
                    <a:lstStyle/>
                    <a:p>
                      <a:pPr algn="r">
                        <a:lnSpc>
                          <a:spcPct val="115000"/>
                        </a:lnSpc>
                        <a:spcAft>
                          <a:spcPts val="0"/>
                        </a:spcAft>
                      </a:pPr>
                      <a:r>
                        <a:rPr lang="ru-RU" sz="900">
                          <a:solidFill>
                            <a:srgbClr val="000000"/>
                          </a:solidFill>
                          <a:latin typeface="Times New Roman"/>
                          <a:ea typeface="Times New Roman"/>
                          <a:cs typeface="Times New Roman"/>
                        </a:rPr>
                        <a:t>6</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a:solidFill>
                            <a:srgbClr val="000000"/>
                          </a:solidFill>
                          <a:latin typeface="Times New Roman"/>
                          <a:ea typeface="Times New Roman"/>
                          <a:cs typeface="Times New Roman"/>
                        </a:rPr>
                        <a:t>ОСББ "Мирний дім 5"</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10.11.2021</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2998000,01</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2 000 000</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a:solidFill>
                            <a:srgbClr val="000000"/>
                          </a:solidFill>
                          <a:latin typeface="Times New Roman"/>
                          <a:ea typeface="Times New Roman"/>
                          <a:cs typeface="Times New Roman"/>
                        </a:rPr>
                        <a:t>пакет А</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314489,17</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818">
                <a:tc>
                  <a:txBody>
                    <a:bodyPr/>
                    <a:lstStyle/>
                    <a:p>
                      <a:pPr algn="r">
                        <a:lnSpc>
                          <a:spcPct val="115000"/>
                        </a:lnSpc>
                        <a:spcAft>
                          <a:spcPts val="0"/>
                        </a:spcAft>
                      </a:pPr>
                      <a:r>
                        <a:rPr lang="ru-RU" sz="900">
                          <a:solidFill>
                            <a:srgbClr val="000000"/>
                          </a:solidFill>
                          <a:latin typeface="Times New Roman"/>
                          <a:ea typeface="Times New Roman"/>
                          <a:cs typeface="Times New Roman"/>
                        </a:rPr>
                        <a:t>7</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a:solidFill>
                            <a:srgbClr val="000000"/>
                          </a:solidFill>
                          <a:latin typeface="Times New Roman"/>
                          <a:ea typeface="Times New Roman"/>
                          <a:cs typeface="Times New Roman"/>
                        </a:rPr>
                        <a:t>ОСББ "Київська 53, Житомир"</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23.02.2022</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smtClean="0">
                          <a:solidFill>
                            <a:srgbClr val="000000"/>
                          </a:solidFill>
                          <a:latin typeface="Times New Roman"/>
                          <a:ea typeface="Times New Roman"/>
                          <a:cs typeface="Times New Roman"/>
                        </a:rPr>
                        <a:t>2400000</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a:solidFill>
                            <a:srgbClr val="000000"/>
                          </a:solidFill>
                          <a:latin typeface="Times New Roman"/>
                          <a:ea typeface="Times New Roman"/>
                          <a:cs typeface="Times New Roman"/>
                        </a:rPr>
                        <a:t>1 000 000</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900">
                          <a:solidFill>
                            <a:srgbClr val="000000"/>
                          </a:solidFill>
                          <a:latin typeface="Times New Roman"/>
                          <a:ea typeface="Times New Roman"/>
                          <a:cs typeface="Times New Roman"/>
                        </a:rPr>
                        <a:t>пакет А</a:t>
                      </a:r>
                      <a:endParaRPr lang="ru-RU" sz="80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ru-RU" sz="900" dirty="0">
                          <a:solidFill>
                            <a:srgbClr val="000000"/>
                          </a:solidFill>
                          <a:latin typeface="Times New Roman"/>
                          <a:ea typeface="Times New Roman"/>
                          <a:cs typeface="Times New Roman"/>
                        </a:rPr>
                        <a:t>142822,03</a:t>
                      </a:r>
                      <a:endParaRPr lang="ru-RU" sz="800" dirty="0">
                        <a:latin typeface="Calibri"/>
                        <a:ea typeface="Calibri"/>
                        <a:cs typeface="Times New Roman"/>
                      </a:endParaRPr>
                    </a:p>
                  </a:txBody>
                  <a:tcPr marL="49725" marR="4972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409">
                <a:tc>
                  <a:txBody>
                    <a:bodyPr/>
                    <a:lstStyle/>
                    <a:p>
                      <a:pPr>
                        <a:lnSpc>
                          <a:spcPct val="115000"/>
                        </a:lnSpc>
                      </a:pPr>
                      <a:endParaRPr lang="ru-RU" sz="800">
                        <a:latin typeface="Calibri"/>
                        <a:ea typeface="Times New Roman"/>
                        <a:cs typeface="Times New Roman"/>
                      </a:endParaRPr>
                    </a:p>
                  </a:txBody>
                  <a:tcPr marL="49725" marR="49725"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ct val="115000"/>
                        </a:lnSpc>
                      </a:pPr>
                      <a:endParaRPr lang="ru-RU" sz="800">
                        <a:latin typeface="Calibri"/>
                        <a:ea typeface="Times New Roman"/>
                        <a:cs typeface="Times New Roman"/>
                      </a:endParaRPr>
                    </a:p>
                  </a:txBody>
                  <a:tcPr marL="49725" marR="49725"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nSpc>
                          <a:spcPct val="115000"/>
                        </a:lnSpc>
                      </a:pPr>
                      <a:endParaRPr lang="ru-RU" sz="800">
                        <a:latin typeface="Calibri"/>
                        <a:ea typeface="Times New Roman"/>
                        <a:cs typeface="Times New Roman"/>
                      </a:endParaRPr>
                    </a:p>
                  </a:txBody>
                  <a:tcPr marL="49725" marR="49725"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a:lnSpc>
                          <a:spcPct val="115000"/>
                        </a:lnSpc>
                        <a:spcAft>
                          <a:spcPts val="0"/>
                        </a:spcAft>
                      </a:pPr>
                      <a:r>
                        <a:rPr lang="ru-RU" sz="900" dirty="0" smtClean="0">
                          <a:solidFill>
                            <a:srgbClr val="000000"/>
                          </a:solidFill>
                          <a:latin typeface="Times New Roman"/>
                          <a:ea typeface="Times New Roman"/>
                          <a:cs typeface="Times New Roman"/>
                        </a:rPr>
                        <a:t>48185098,84</a:t>
                      </a:r>
                      <a:endParaRPr lang="ru-RU" sz="800" dirty="0">
                        <a:latin typeface="Calibri"/>
                        <a:ea typeface="Calibri"/>
                        <a:cs typeface="Times New Roman"/>
                      </a:endParaRPr>
                    </a:p>
                  </a:txBody>
                  <a:tcPr marL="49725" marR="49725"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a:lnSpc>
                          <a:spcPct val="115000"/>
                        </a:lnSpc>
                        <a:spcAft>
                          <a:spcPts val="0"/>
                        </a:spcAft>
                      </a:pPr>
                      <a:r>
                        <a:rPr lang="ru-RU" sz="900" b="1">
                          <a:solidFill>
                            <a:srgbClr val="000000"/>
                          </a:solidFill>
                          <a:latin typeface="Times New Roman"/>
                          <a:ea typeface="Times New Roman"/>
                          <a:cs typeface="Times New Roman"/>
                        </a:rPr>
                        <a:t>18100000</a:t>
                      </a:r>
                      <a:endParaRPr lang="ru-RU" sz="800">
                        <a:latin typeface="Calibri"/>
                        <a:ea typeface="Calibri"/>
                        <a:cs typeface="Times New Roman"/>
                      </a:endParaRPr>
                    </a:p>
                  </a:txBody>
                  <a:tcPr marL="49725" marR="49725" marT="0" marB="0" anchor="b">
                    <a:lnL>
                      <a:noFill/>
                    </a:lnL>
                    <a:lnR>
                      <a:noFill/>
                    </a:lnR>
                    <a:lnT w="12700" cap="flat" cmpd="sng" algn="ctr">
                      <a:solidFill>
                        <a:srgbClr val="000000"/>
                      </a:solidFill>
                      <a:prstDash val="solid"/>
                      <a:round/>
                      <a:headEnd type="none" w="med" len="med"/>
                      <a:tailEnd type="none" w="med" len="med"/>
                    </a:lnT>
                    <a:lnB>
                      <a:noFill/>
                    </a:lnB>
                    <a:solidFill>
                      <a:srgbClr val="92D050"/>
                    </a:solidFill>
                  </a:tcPr>
                </a:tc>
                <a:tc>
                  <a:txBody>
                    <a:bodyPr/>
                    <a:lstStyle/>
                    <a:p>
                      <a:pPr>
                        <a:lnSpc>
                          <a:spcPct val="115000"/>
                        </a:lnSpc>
                      </a:pPr>
                      <a:endParaRPr lang="ru-RU" sz="800">
                        <a:latin typeface="Calibri"/>
                        <a:ea typeface="Times New Roman"/>
                        <a:cs typeface="Times New Roman"/>
                      </a:endParaRPr>
                    </a:p>
                  </a:txBody>
                  <a:tcPr marL="49725" marR="49725"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a:lnSpc>
                          <a:spcPct val="115000"/>
                        </a:lnSpc>
                        <a:spcAft>
                          <a:spcPts val="0"/>
                        </a:spcAft>
                      </a:pPr>
                      <a:r>
                        <a:rPr lang="ru-RU" sz="900" b="1" dirty="0">
                          <a:solidFill>
                            <a:srgbClr val="000000"/>
                          </a:solidFill>
                          <a:latin typeface="Times New Roman"/>
                          <a:ea typeface="Times New Roman"/>
                          <a:cs typeface="Times New Roman"/>
                        </a:rPr>
                        <a:t>2875067,37</a:t>
                      </a:r>
                      <a:endParaRPr lang="ru-RU" sz="800" dirty="0">
                        <a:latin typeface="Calibri"/>
                        <a:ea typeface="Calibri"/>
                        <a:cs typeface="Times New Roman"/>
                      </a:endParaRPr>
                    </a:p>
                  </a:txBody>
                  <a:tcPr marL="49725" marR="49725" marT="0" marB="0" anchor="b">
                    <a:lnL>
                      <a:noFill/>
                    </a:lnL>
                    <a:lnR>
                      <a:noFill/>
                    </a:lnR>
                    <a:lnT w="12700" cap="flat" cmpd="sng" algn="ctr">
                      <a:solidFill>
                        <a:srgbClr val="000000"/>
                      </a:solidFill>
                      <a:prstDash val="solid"/>
                      <a:round/>
                      <a:headEnd type="none" w="med" len="med"/>
                      <a:tailEnd type="none" w="med" len="med"/>
                    </a:lnT>
                    <a:lnB>
                      <a:noFill/>
                    </a:lnB>
                    <a:solidFill>
                      <a:srgbClr val="92D050"/>
                    </a:solid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173"/>
          <p:cNvSpPr txBox="1">
            <a:spLocks/>
          </p:cNvSpPr>
          <p:nvPr/>
        </p:nvSpPr>
        <p:spPr>
          <a:xfrm>
            <a:off x="438150" y="101600"/>
            <a:ext cx="7156450" cy="628377"/>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uk-UA" sz="2000" b="1" i="0" u="none" strike="noStrike" kern="0" cap="none" spc="-10" normalizeH="0" baseline="0" dirty="0" smtClean="0">
                <a:ln>
                  <a:noFill/>
                </a:ln>
                <a:solidFill>
                  <a:schemeClr val="tx1">
                    <a:lumMod val="95000"/>
                    <a:lumOff val="5000"/>
                  </a:schemeClr>
                </a:solidFill>
                <a:effectLst/>
                <a:uLnTx/>
                <a:uFillTx/>
                <a:latin typeface="Times New Roman" pitchFamily="18" charset="0"/>
                <a:ea typeface="+mj-ea"/>
                <a:cs typeface="Times New Roman" pitchFamily="18" charset="0"/>
              </a:rPr>
              <a:t>Участь в програмі </a:t>
            </a:r>
            <a:r>
              <a:rPr kumimoji="0" lang="uk-UA" sz="2000" b="1" i="0" u="none" strike="noStrike" kern="0" cap="none" spc="-10" normalizeH="0" baseline="0" dirty="0" err="1" smtClean="0">
                <a:ln>
                  <a:noFill/>
                </a:ln>
                <a:solidFill>
                  <a:schemeClr val="tx1">
                    <a:lumMod val="95000"/>
                    <a:lumOff val="5000"/>
                  </a:schemeClr>
                </a:solidFill>
                <a:effectLst/>
                <a:uLnTx/>
                <a:uFillTx/>
                <a:latin typeface="Times New Roman" pitchFamily="18" charset="0"/>
                <a:ea typeface="+mj-ea"/>
                <a:cs typeface="Times New Roman" pitchFamily="18" charset="0"/>
              </a:rPr>
              <a:t>“Енергодім”</a:t>
            </a:r>
            <a:r>
              <a:rPr kumimoji="0" lang="uk-UA" sz="2000" b="1" i="0" u="none" strike="noStrike" kern="0" cap="none" spc="-10" normalizeH="0" baseline="0" dirty="0" smtClean="0">
                <a:ln>
                  <a:noFill/>
                </a:ln>
                <a:solidFill>
                  <a:schemeClr val="tx1">
                    <a:lumMod val="95000"/>
                    <a:lumOff val="5000"/>
                  </a:schemeClr>
                </a:solidFill>
                <a:effectLst/>
                <a:uLnTx/>
                <a:uFillTx/>
                <a:latin typeface="Times New Roman" pitchFamily="18" charset="0"/>
                <a:ea typeface="+mj-ea"/>
                <a:cs typeface="Times New Roman" pitchFamily="18" charset="0"/>
              </a:rPr>
              <a:t>: ОСББ </a:t>
            </a:r>
            <a:r>
              <a:rPr kumimoji="0" lang="uk-UA" sz="2000" b="1" i="0" u="none" strike="noStrike" kern="0" cap="none" spc="-10" normalizeH="0" baseline="0" dirty="0" err="1" smtClean="0">
                <a:ln>
                  <a:noFill/>
                </a:ln>
                <a:solidFill>
                  <a:schemeClr val="tx1">
                    <a:lumMod val="95000"/>
                    <a:lumOff val="5000"/>
                  </a:schemeClr>
                </a:solidFill>
                <a:effectLst/>
                <a:uLnTx/>
                <a:uFillTx/>
                <a:latin typeface="Times New Roman" pitchFamily="18" charset="0"/>
                <a:ea typeface="+mj-ea"/>
                <a:cs typeface="Times New Roman" pitchFamily="18" charset="0"/>
              </a:rPr>
              <a:t>“Київська</a:t>
            </a:r>
            <a:r>
              <a:rPr kumimoji="0" lang="uk-UA" sz="2000" b="1" i="0" u="none" strike="noStrike" kern="0" cap="none" spc="-10" normalizeH="0" baseline="0" dirty="0" smtClean="0">
                <a:ln>
                  <a:noFill/>
                </a:ln>
                <a:solidFill>
                  <a:schemeClr val="tx1">
                    <a:lumMod val="95000"/>
                    <a:lumOff val="5000"/>
                  </a:schemeClr>
                </a:solidFill>
                <a:effectLst/>
                <a:uLnTx/>
                <a:uFillTx/>
                <a:latin typeface="Times New Roman" pitchFamily="18" charset="0"/>
                <a:ea typeface="+mj-ea"/>
                <a:cs typeface="Times New Roman" pitchFamily="18" charset="0"/>
              </a:rPr>
              <a:t> 53, </a:t>
            </a:r>
            <a:r>
              <a:rPr kumimoji="0" lang="uk-UA" sz="2000" b="1" i="0" u="none" strike="noStrike" kern="0" cap="none" spc="-10" normalizeH="0" baseline="0" dirty="0" err="1" smtClean="0">
                <a:ln>
                  <a:noFill/>
                </a:ln>
                <a:solidFill>
                  <a:schemeClr val="tx1">
                    <a:lumMod val="95000"/>
                    <a:lumOff val="5000"/>
                  </a:schemeClr>
                </a:solidFill>
                <a:effectLst/>
                <a:uLnTx/>
                <a:uFillTx/>
                <a:latin typeface="Times New Roman" pitchFamily="18" charset="0"/>
                <a:ea typeface="+mj-ea"/>
                <a:cs typeface="Times New Roman" pitchFamily="18" charset="0"/>
              </a:rPr>
              <a:t>Житомир”</a:t>
            </a:r>
            <a:endParaRPr kumimoji="0" lang="uk-UA" sz="2000" b="1" i="0" u="none" strike="noStrike" kern="0" cap="none" spc="-15" normalizeH="0" baseline="0" dirty="0">
              <a:ln>
                <a:noFill/>
              </a:ln>
              <a:solidFill>
                <a:schemeClr val="tx1">
                  <a:lumMod val="95000"/>
                  <a:lumOff val="5000"/>
                </a:schemeClr>
              </a:solidFill>
              <a:effectLst/>
              <a:uLnTx/>
              <a:uFillTx/>
              <a:latin typeface="Times New Roman" pitchFamily="18" charset="0"/>
              <a:ea typeface="+mj-ea"/>
              <a:cs typeface="Times New Roman" pitchFamily="18" charset="0"/>
            </a:endParaRPr>
          </a:p>
        </p:txBody>
      </p:sp>
      <p:pic>
        <p:nvPicPr>
          <p:cNvPr id="73730" name="Picture 2" descr="https://eefund.org.ua/wp-content/uploads/2023/07/fbbylo_stalo_kiyivska_53_zhitomir_copy_1.jpg"/>
          <p:cNvPicPr>
            <a:picLocks noChangeAspect="1" noChangeArrowheads="1"/>
          </p:cNvPicPr>
          <p:nvPr/>
        </p:nvPicPr>
        <p:blipFill>
          <a:blip r:embed="rId2" cstate="print"/>
          <a:srcRect/>
          <a:stretch>
            <a:fillRect/>
          </a:stretch>
        </p:blipFill>
        <p:spPr bwMode="auto">
          <a:xfrm>
            <a:off x="361950" y="787400"/>
            <a:ext cx="6241143" cy="3276600"/>
          </a:xfrm>
          <a:prstGeom prst="rect">
            <a:avLst/>
          </a:prstGeom>
          <a:noFill/>
        </p:spPr>
      </p:pic>
      <p:sp>
        <p:nvSpPr>
          <p:cNvPr id="5" name="Прямоугольник 4"/>
          <p:cNvSpPr/>
          <p:nvPr/>
        </p:nvSpPr>
        <p:spPr>
          <a:xfrm>
            <a:off x="285750" y="4089162"/>
            <a:ext cx="7010400" cy="1600438"/>
          </a:xfrm>
          <a:prstGeom prst="rect">
            <a:avLst/>
          </a:prstGeom>
        </p:spPr>
        <p:txBody>
          <a:bodyPr wrap="square">
            <a:spAutoFit/>
          </a:bodyPr>
          <a:lstStyle/>
          <a:p>
            <a:r>
              <a:rPr lang="uk-UA" sz="1350" b="1" i="1" dirty="0" smtClean="0">
                <a:latin typeface="Times New Roman" pitchFamily="18" charset="0"/>
                <a:cs typeface="Times New Roman" pitchFamily="18" charset="0"/>
              </a:rPr>
              <a:t>Основні показники </a:t>
            </a:r>
            <a:r>
              <a:rPr lang="uk-UA" sz="1350" b="1" i="1" dirty="0" err="1" smtClean="0">
                <a:latin typeface="Times New Roman" pitchFamily="18" charset="0"/>
                <a:cs typeface="Times New Roman" pitchFamily="18" charset="0"/>
              </a:rPr>
              <a:t>проєкту</a:t>
            </a:r>
            <a:r>
              <a:rPr lang="uk-UA" sz="1350" b="1" i="1" dirty="0" smtClean="0">
                <a:latin typeface="Times New Roman" pitchFamily="18" charset="0"/>
                <a:cs typeface="Times New Roman" pitchFamily="18" charset="0"/>
              </a:rPr>
              <a:t>:</a:t>
            </a:r>
            <a:endParaRPr lang="uk-UA" sz="1350" dirty="0" smtClean="0">
              <a:latin typeface="Times New Roman" pitchFamily="18" charset="0"/>
              <a:cs typeface="Times New Roman" pitchFamily="18" charset="0"/>
            </a:endParaRPr>
          </a:p>
          <a:p>
            <a:r>
              <a:rPr lang="uk-UA" sz="1350" dirty="0" smtClean="0">
                <a:latin typeface="Times New Roman" pitchFamily="18" charset="0"/>
                <a:cs typeface="Times New Roman" pitchFamily="18" charset="0"/>
              </a:rPr>
              <a:t>Загальна вартість — 2,4 млн. грн., з яких 1 млн. грн. — грант, виплачений Фондом </a:t>
            </a:r>
            <a:r>
              <a:rPr lang="uk-UA" sz="1350" dirty="0" err="1" smtClean="0">
                <a:latin typeface="Times New Roman" pitchFamily="18" charset="0"/>
                <a:cs typeface="Times New Roman" pitchFamily="18" charset="0"/>
              </a:rPr>
              <a:t>енергоефективності</a:t>
            </a:r>
            <a:r>
              <a:rPr lang="uk-UA" sz="1350" dirty="0" smtClean="0">
                <a:latin typeface="Times New Roman" pitchFamily="18" charset="0"/>
                <a:cs typeface="Times New Roman" pitchFamily="18" charset="0"/>
              </a:rPr>
              <a:t>.</a:t>
            </a:r>
          </a:p>
          <a:p>
            <a:r>
              <a:rPr lang="uk-UA" sz="1350" dirty="0" smtClean="0">
                <a:latin typeface="Times New Roman" pitchFamily="18" charset="0"/>
                <a:cs typeface="Times New Roman" pitchFamily="18" charset="0"/>
              </a:rPr>
              <a:t>Власний внесок співвласників будинку — 1,4 млн. грн.</a:t>
            </a:r>
          </a:p>
          <a:p>
            <a:r>
              <a:rPr lang="uk-UA" sz="1350" dirty="0" smtClean="0">
                <a:latin typeface="Times New Roman" pitchFamily="18" charset="0"/>
                <a:cs typeface="Times New Roman" pitchFamily="18" charset="0"/>
              </a:rPr>
              <a:t>Відшкодовано відсотки за користування кредитом з міського бюджету – 142 тис. грн. </a:t>
            </a:r>
          </a:p>
          <a:p>
            <a:r>
              <a:rPr lang="uk-UA" sz="1350" dirty="0" smtClean="0">
                <a:latin typeface="Times New Roman" pitchFamily="18" charset="0"/>
                <a:cs typeface="Times New Roman" pitchFamily="18" charset="0"/>
              </a:rPr>
              <a:t>Вартість робіт для однієї квартири (площа — 60 м²) — 10 400 </a:t>
            </a:r>
            <a:r>
              <a:rPr lang="uk-UA" sz="1350" dirty="0" err="1" smtClean="0">
                <a:latin typeface="Times New Roman" pitchFamily="18" charset="0"/>
                <a:cs typeface="Times New Roman" pitchFamily="18" charset="0"/>
              </a:rPr>
              <a:t>грн</a:t>
            </a:r>
            <a:r>
              <a:rPr lang="uk-UA" sz="1350" dirty="0" smtClean="0">
                <a:latin typeface="Times New Roman" pitchFamily="18" charset="0"/>
                <a:cs typeface="Times New Roman" pitchFamily="18" charset="0"/>
              </a:rPr>
              <a:t> (або 172,6 </a:t>
            </a:r>
            <a:r>
              <a:rPr lang="uk-UA" sz="1350" dirty="0" err="1" smtClean="0">
                <a:latin typeface="Times New Roman" pitchFamily="18" charset="0"/>
                <a:cs typeface="Times New Roman" pitchFamily="18" charset="0"/>
              </a:rPr>
              <a:t>грн</a:t>
            </a:r>
            <a:r>
              <a:rPr lang="uk-UA" sz="1350" dirty="0" smtClean="0">
                <a:latin typeface="Times New Roman" pitchFamily="18" charset="0"/>
                <a:cs typeface="Times New Roman" pitchFamily="18" charset="0"/>
              </a:rPr>
              <a:t>/м²).</a:t>
            </a:r>
          </a:p>
          <a:p>
            <a:r>
              <a:rPr lang="uk-UA" sz="1350" dirty="0" smtClean="0">
                <a:latin typeface="Times New Roman" pitchFamily="18" charset="0"/>
                <a:cs typeface="Times New Roman" pitchFamily="18" charset="0"/>
              </a:rPr>
              <a:t>Тривалість </a:t>
            </a:r>
            <a:r>
              <a:rPr lang="uk-UA" sz="1350" dirty="0" err="1" smtClean="0">
                <a:latin typeface="Times New Roman" pitchFamily="18" charset="0"/>
                <a:cs typeface="Times New Roman" pitchFamily="18" charset="0"/>
              </a:rPr>
              <a:t>проєкту</a:t>
            </a:r>
            <a:r>
              <a:rPr lang="uk-UA" sz="1350" dirty="0" smtClean="0">
                <a:latin typeface="Times New Roman" pitchFamily="18" charset="0"/>
                <a:cs typeface="Times New Roman" pitchFamily="18" charset="0"/>
              </a:rPr>
              <a:t> — 21 місяць.</a:t>
            </a:r>
            <a:endParaRPr lang="uk-UA" sz="135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117486" y="1100391"/>
            <a:ext cx="3361313" cy="1063624"/>
          </a:xfrm>
          <a:prstGeom prst="rect">
            <a:avLst/>
          </a:prstGeom>
          <a:noFill/>
          <a:ln w="9525" cap="flat" cmpd="sng" algn="ctr">
            <a:noFill/>
            <a:prstDash val="solid"/>
            <a:round/>
            <a:headEnd type="none" w="med" len="med"/>
            <a:tailEnd type="none" w="med" len="med"/>
          </a:ln>
          <a:effectLst/>
        </p:spPr>
        <p:txBody>
          <a:bodyPr vert="horz" wrap="square" lIns="48321" tIns="24161" rIns="48321" bIns="24161" numCol="1" rtlCol="0" anchor="t" anchorCtr="0" compatLnSpc="1">
            <a:prstTxWarp prst="textNoShape">
              <a:avLst/>
            </a:prstTxWarp>
          </a:bodyPr>
          <a:lstStyle/>
          <a:p>
            <a:pPr marL="61241" indent="-61241">
              <a:spcBef>
                <a:spcPct val="50000"/>
              </a:spcBef>
              <a:buFontTx/>
              <a:buChar char="•"/>
            </a:pPr>
            <a:endParaRPr lang="uk-UA" sz="700" dirty="0">
              <a:cs typeface="Times New Roman" pitchFamily="18" charset="0"/>
            </a:endParaRPr>
          </a:p>
        </p:txBody>
      </p:sp>
      <p:sp>
        <p:nvSpPr>
          <p:cNvPr id="8" name="Titel 1">
            <a:extLst>
              <a:ext uri="{FF2B5EF4-FFF2-40B4-BE49-F238E27FC236}">
                <a16:creationId xmlns:a16="http://schemas.microsoft.com/office/drawing/2014/main" xmlns="" id="{AA95F818-E2C4-2E48-8F20-D646F5C0E178}"/>
              </a:ext>
            </a:extLst>
          </p:cNvPr>
          <p:cNvSpPr txBox="1">
            <a:spLocks/>
          </p:cNvSpPr>
          <p:nvPr/>
        </p:nvSpPr>
        <p:spPr>
          <a:xfrm>
            <a:off x="525020" y="635314"/>
            <a:ext cx="6670834" cy="765468"/>
          </a:xfrm>
          <a:prstGeom prst="rect">
            <a:avLst/>
          </a:prstGeom>
        </p:spPr>
        <p:txBody>
          <a:bodyPr vert="horz" lIns="64429" tIns="32214" rIns="64429" bIns="32214" rtlCol="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spcAft>
                <a:spcPts val="423"/>
              </a:spcAft>
            </a:pPr>
            <a:endParaRPr lang="uk-UA" sz="2000" b="1" dirty="0">
              <a:solidFill>
                <a:srgbClr val="002F53"/>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xmlns="" id="{BB4C0F47-5F24-4F09-9FBD-1C928C90ED3F}"/>
              </a:ext>
            </a:extLst>
          </p:cNvPr>
          <p:cNvSpPr>
            <a:spLocks noGrp="1"/>
          </p:cNvSpPr>
          <p:nvPr>
            <p:ph type="title"/>
          </p:nvPr>
        </p:nvSpPr>
        <p:spPr>
          <a:xfrm>
            <a:off x="285750" y="177800"/>
            <a:ext cx="6704299" cy="495457"/>
          </a:xfrm>
        </p:spPr>
        <p:txBody>
          <a:bodyPr>
            <a:normAutofit/>
          </a:bodyPr>
          <a:lstStyle/>
          <a:p>
            <a:pPr algn="ctr"/>
            <a:r>
              <a:rPr lang="uk-UA" spc="-10" dirty="0" smtClean="0">
                <a:solidFill>
                  <a:schemeClr val="tx1">
                    <a:lumMod val="95000"/>
                    <a:lumOff val="5000"/>
                  </a:schemeClr>
                </a:solidFill>
                <a:latin typeface="Times New Roman" pitchFamily="18" charset="0"/>
                <a:cs typeface="Times New Roman" pitchFamily="18" charset="0"/>
              </a:rPr>
              <a:t>Участь в програмі </a:t>
            </a:r>
            <a:r>
              <a:rPr lang="uk-UA" spc="-10" dirty="0" err="1" smtClean="0">
                <a:solidFill>
                  <a:schemeClr val="tx1">
                    <a:lumMod val="95000"/>
                    <a:lumOff val="5000"/>
                  </a:schemeClr>
                </a:solidFill>
                <a:latin typeface="Times New Roman" pitchFamily="18" charset="0"/>
                <a:cs typeface="Times New Roman" pitchFamily="18" charset="0"/>
              </a:rPr>
              <a:t>“Енергодім”</a:t>
            </a:r>
            <a:r>
              <a:rPr lang="uk-UA" spc="-10" dirty="0" smtClean="0">
                <a:solidFill>
                  <a:schemeClr val="tx1">
                    <a:lumMod val="95000"/>
                    <a:lumOff val="5000"/>
                  </a:schemeClr>
                </a:solidFill>
                <a:latin typeface="Times New Roman" pitchFamily="18" charset="0"/>
                <a:cs typeface="Times New Roman" pitchFamily="18" charset="0"/>
              </a:rPr>
              <a:t>: </a:t>
            </a:r>
            <a:r>
              <a:rPr lang="uk-UA" dirty="0" smtClean="0">
                <a:solidFill>
                  <a:schemeClr val="tx1"/>
                </a:solidFill>
                <a:latin typeface="Times New Roman" pitchFamily="18" charset="0"/>
                <a:cs typeface="Times New Roman" pitchFamily="18" charset="0"/>
              </a:rPr>
              <a:t>ОСББ </a:t>
            </a:r>
            <a:r>
              <a:rPr lang="uk-UA" dirty="0" err="1" smtClean="0">
                <a:solidFill>
                  <a:schemeClr val="tx1"/>
                </a:solidFill>
                <a:latin typeface="Times New Roman" pitchFamily="18" charset="0"/>
                <a:cs typeface="Times New Roman" pitchFamily="18" charset="0"/>
              </a:rPr>
              <a:t>“Шевченка</a:t>
            </a:r>
            <a:r>
              <a:rPr lang="uk-UA" dirty="0" smtClean="0">
                <a:solidFill>
                  <a:schemeClr val="tx1"/>
                </a:solidFill>
                <a:latin typeface="Times New Roman" pitchFamily="18" charset="0"/>
                <a:cs typeface="Times New Roman" pitchFamily="18" charset="0"/>
              </a:rPr>
              <a:t> </a:t>
            </a:r>
            <a:r>
              <a:rPr lang="en-US" dirty="0" smtClean="0">
                <a:solidFill>
                  <a:schemeClr val="tx1"/>
                </a:solidFill>
                <a:latin typeface="Times New Roman" pitchFamily="18" charset="0"/>
                <a:cs typeface="Times New Roman" pitchFamily="18" charset="0"/>
              </a:rPr>
              <a:t> </a:t>
            </a:r>
            <a:r>
              <a:rPr lang="uk-UA" dirty="0" smtClean="0">
                <a:solidFill>
                  <a:schemeClr val="tx1"/>
                </a:solidFill>
                <a:latin typeface="Times New Roman" pitchFamily="18" charset="0"/>
                <a:cs typeface="Times New Roman" pitchFamily="18" charset="0"/>
              </a:rPr>
              <a:t>43”</a:t>
            </a:r>
            <a:endParaRPr lang="uk-UA" dirty="0">
              <a:solidFill>
                <a:schemeClr val="tx1"/>
              </a:solidFill>
              <a:latin typeface="Times New Roman" pitchFamily="18" charset="0"/>
              <a:cs typeface="Times New Roman" pitchFamily="18" charset="0"/>
            </a:endParaRPr>
          </a:p>
        </p:txBody>
      </p:sp>
      <p:pic>
        <p:nvPicPr>
          <p:cNvPr id="72706" name="Picture 2" descr="Програма Енергодім: житомирські ОСББ модернізовують будинки. Прогнозований результат — 40-50% економії енергоресурсів"/>
          <p:cNvPicPr>
            <a:picLocks noChangeAspect="1" noChangeArrowheads="1"/>
          </p:cNvPicPr>
          <p:nvPr/>
        </p:nvPicPr>
        <p:blipFill>
          <a:blip r:embed="rId3" cstate="print"/>
          <a:srcRect/>
          <a:stretch>
            <a:fillRect/>
          </a:stretch>
        </p:blipFill>
        <p:spPr bwMode="auto">
          <a:xfrm>
            <a:off x="285750" y="711200"/>
            <a:ext cx="3657599" cy="2438400"/>
          </a:xfrm>
          <a:prstGeom prst="rect">
            <a:avLst/>
          </a:prstGeom>
          <a:noFill/>
        </p:spPr>
      </p:pic>
      <p:pic>
        <p:nvPicPr>
          <p:cNvPr id="72708" name="Picture 4" descr="undefined"/>
          <p:cNvPicPr>
            <a:picLocks noChangeAspect="1" noChangeArrowheads="1"/>
          </p:cNvPicPr>
          <p:nvPr/>
        </p:nvPicPr>
        <p:blipFill>
          <a:blip r:embed="rId4" cstate="print"/>
          <a:srcRect/>
          <a:stretch>
            <a:fillRect/>
          </a:stretch>
        </p:blipFill>
        <p:spPr bwMode="auto">
          <a:xfrm>
            <a:off x="4076702" y="711200"/>
            <a:ext cx="3657598" cy="2438400"/>
          </a:xfrm>
          <a:prstGeom prst="rect">
            <a:avLst/>
          </a:prstGeom>
          <a:noFill/>
        </p:spPr>
      </p:pic>
      <p:graphicFrame>
        <p:nvGraphicFramePr>
          <p:cNvPr id="14" name="Таблица 13"/>
          <p:cNvGraphicFramePr>
            <a:graphicFrameLocks noGrp="1"/>
          </p:cNvGraphicFramePr>
          <p:nvPr/>
        </p:nvGraphicFramePr>
        <p:xfrm>
          <a:off x="742950" y="3530600"/>
          <a:ext cx="6553200" cy="1463040"/>
        </p:xfrm>
        <a:graphic>
          <a:graphicData uri="http://schemas.openxmlformats.org/drawingml/2006/table">
            <a:tbl>
              <a:tblPr/>
              <a:tblGrid>
                <a:gridCol w="6553200"/>
              </a:tblGrid>
              <a:tr h="0">
                <a:tc>
                  <a:txBody>
                    <a:bodyPr/>
                    <a:lstStyle/>
                    <a:p>
                      <a:pPr algn="l">
                        <a:lnSpc>
                          <a:spcPct val="100000"/>
                        </a:lnSpc>
                        <a:spcAft>
                          <a:spcPts val="0"/>
                        </a:spcAft>
                      </a:pPr>
                      <a:r>
                        <a:rPr lang="uk-UA" sz="1200" b="1" dirty="0" smtClean="0">
                          <a:solidFill>
                            <a:srgbClr val="00000A"/>
                          </a:solidFill>
                          <a:latin typeface="Times New Roman"/>
                          <a:ea typeface="Times New Roman"/>
                          <a:cs typeface="Times New Roman"/>
                        </a:rPr>
                        <a:t>Пакет “Б”</a:t>
                      </a:r>
                      <a:r>
                        <a:rPr lang="uk-UA" sz="1200" dirty="0" smtClean="0">
                          <a:solidFill>
                            <a:srgbClr val="00000A"/>
                          </a:solidFill>
                          <a:latin typeface="Times New Roman"/>
                          <a:ea typeface="Times New Roman"/>
                          <a:cs typeface="Times New Roman"/>
                        </a:rPr>
                        <a:t>:</a:t>
                      </a:r>
                    </a:p>
                    <a:p>
                      <a:pPr algn="l">
                        <a:lnSpc>
                          <a:spcPct val="100000"/>
                        </a:lnSpc>
                        <a:spcAft>
                          <a:spcPts val="0"/>
                        </a:spcAft>
                      </a:pPr>
                      <a:r>
                        <a:rPr lang="uk-UA" sz="1200" dirty="0" smtClean="0">
                          <a:solidFill>
                            <a:srgbClr val="00000A"/>
                          </a:solidFill>
                          <a:latin typeface="Times New Roman"/>
                          <a:ea typeface="Times New Roman"/>
                          <a:cs typeface="Times New Roman"/>
                        </a:rPr>
                        <a:t>Встановлення індивідуального </a:t>
                      </a:r>
                      <a:r>
                        <a:rPr lang="uk-UA" sz="1200" dirty="0">
                          <a:solidFill>
                            <a:srgbClr val="00000A"/>
                          </a:solidFill>
                          <a:latin typeface="Times New Roman"/>
                          <a:ea typeface="Times New Roman"/>
                          <a:cs typeface="Times New Roman"/>
                        </a:rPr>
                        <a:t>теплового пункту (ІТП)</a:t>
                      </a:r>
                      <a:endParaRPr lang="ru-RU" sz="1200" dirty="0">
                        <a:solidFill>
                          <a:srgbClr val="00000A"/>
                        </a:solidFill>
                        <a:latin typeface="Times New Roman"/>
                        <a:ea typeface="Times New Roman"/>
                        <a:cs typeface="Symbol"/>
                      </a:endParaRPr>
                    </a:p>
                    <a:p>
                      <a:pPr algn="l">
                        <a:lnSpc>
                          <a:spcPct val="100000"/>
                        </a:lnSpc>
                        <a:spcAft>
                          <a:spcPts val="0"/>
                        </a:spcAft>
                      </a:pPr>
                      <a:r>
                        <a:rPr lang="uk-UA" sz="1200" dirty="0">
                          <a:solidFill>
                            <a:srgbClr val="00000A"/>
                          </a:solidFill>
                          <a:latin typeface="Times New Roman"/>
                          <a:ea typeface="Times New Roman"/>
                          <a:cs typeface="Times New Roman"/>
                        </a:rPr>
                        <a:t>Теплоізоляція </a:t>
                      </a:r>
                      <a:r>
                        <a:rPr lang="uk-UA" sz="1200" dirty="0" smtClean="0">
                          <a:solidFill>
                            <a:srgbClr val="00000A"/>
                          </a:solidFill>
                          <a:latin typeface="Times New Roman"/>
                          <a:ea typeface="Times New Roman"/>
                          <a:cs typeface="Times New Roman"/>
                        </a:rPr>
                        <a:t>та </a:t>
                      </a:r>
                      <a:r>
                        <a:rPr lang="uk-UA" sz="1200" dirty="0">
                          <a:solidFill>
                            <a:srgbClr val="00000A"/>
                          </a:solidFill>
                          <a:latin typeface="Times New Roman"/>
                          <a:ea typeface="Times New Roman"/>
                          <a:cs typeface="Times New Roman"/>
                        </a:rPr>
                        <a:t>заміна трубопроводів системи внутрішнього теплопостачання в неопалювальних приміщеннях</a:t>
                      </a:r>
                      <a:endParaRPr lang="ru-RU" sz="1200" dirty="0">
                        <a:solidFill>
                          <a:srgbClr val="00000A"/>
                        </a:solidFill>
                        <a:latin typeface="Times New Roman"/>
                        <a:ea typeface="Times New Roman"/>
                        <a:cs typeface="Symbol"/>
                      </a:endParaRPr>
                    </a:p>
                    <a:p>
                      <a:pPr algn="l">
                        <a:lnSpc>
                          <a:spcPct val="100000"/>
                        </a:lnSpc>
                        <a:spcAft>
                          <a:spcPts val="0"/>
                        </a:spcAft>
                      </a:pPr>
                      <a:r>
                        <a:rPr lang="uk-UA" sz="1200" dirty="0">
                          <a:latin typeface="Times New Roman"/>
                          <a:ea typeface="Times New Roman"/>
                          <a:cs typeface="Times New Roman"/>
                        </a:rPr>
                        <a:t>Гідравлічне балансування системи опалення шляхом встановлення автоматичних (балансувальних) </a:t>
                      </a:r>
                      <a:r>
                        <a:rPr lang="uk-UA" sz="1200" dirty="0" smtClean="0">
                          <a:latin typeface="Times New Roman"/>
                          <a:ea typeface="Times New Roman"/>
                          <a:cs typeface="Times New Roman"/>
                        </a:rPr>
                        <a:t>клапанів</a:t>
                      </a:r>
                    </a:p>
                    <a:p>
                      <a:pPr algn="l">
                        <a:lnSpc>
                          <a:spcPct val="100000"/>
                        </a:lnSpc>
                        <a:spcAft>
                          <a:spcPts val="0"/>
                        </a:spcAft>
                      </a:pPr>
                      <a:r>
                        <a:rPr lang="uk-UA" sz="1200" dirty="0" smtClean="0">
                          <a:latin typeface="Times New Roman"/>
                          <a:ea typeface="Calibri"/>
                          <a:cs typeface="Times New Roman"/>
                        </a:rPr>
                        <a:t>Утеплення зовнішніх стін</a:t>
                      </a:r>
                    </a:p>
                    <a:p>
                      <a:pPr algn="l">
                        <a:lnSpc>
                          <a:spcPct val="100000"/>
                        </a:lnSpc>
                        <a:spcAft>
                          <a:spcPts val="0"/>
                        </a:spcAft>
                      </a:pPr>
                      <a:r>
                        <a:rPr lang="uk-UA" sz="1200" dirty="0" smtClean="0">
                          <a:latin typeface="Times New Roman"/>
                          <a:ea typeface="Calibri"/>
                          <a:cs typeface="Times New Roman"/>
                        </a:rPr>
                        <a:t>Заміна вікон та дверей</a:t>
                      </a:r>
                      <a:endParaRPr lang="ru-RU" sz="1100" dirty="0">
                        <a:latin typeface="Calibri"/>
                        <a:ea typeface="Calibri"/>
                        <a:cs typeface="Times New Roman"/>
                      </a:endParaRPr>
                    </a:p>
                  </a:txBody>
                  <a:tcPr marL="114300" marR="114300" marT="0" marB="0">
                    <a:lnL>
                      <a:noFill/>
                    </a:lnL>
                    <a:lnR>
                      <a:noFill/>
                    </a:lnR>
                    <a:lnT>
                      <a:noFill/>
                    </a:lnT>
                    <a:lnB>
                      <a:noFill/>
                    </a:lnB>
                  </a:tcPr>
                </a:tc>
              </a:tr>
            </a:tbl>
          </a:graphicData>
        </a:graphic>
      </p:graphicFrame>
      <p:sp>
        <p:nvSpPr>
          <p:cNvPr id="15" name="Title 2">
            <a:extLst>
              <a:ext uri="{FF2B5EF4-FFF2-40B4-BE49-F238E27FC236}">
                <a16:creationId xmlns:a16="http://schemas.microsoft.com/office/drawing/2014/main" xmlns="" id="{BB4C0F47-5F24-4F09-9FBD-1C928C90ED3F}"/>
              </a:ext>
            </a:extLst>
          </p:cNvPr>
          <p:cNvSpPr txBox="1">
            <a:spLocks/>
          </p:cNvSpPr>
          <p:nvPr/>
        </p:nvSpPr>
        <p:spPr>
          <a:xfrm>
            <a:off x="438150" y="5054600"/>
            <a:ext cx="6704299" cy="495457"/>
          </a:xfrm>
          <a:prstGeom prst="rect">
            <a:avLst/>
          </a:prstGeom>
        </p:spPr>
        <p:txBody>
          <a:bodyPr wrap="square" lIns="0" tIns="0" rIns="0" bIns="0">
            <a:normAutofit/>
          </a:bodyPr>
          <a:lstStyle/>
          <a:p>
            <a:pPr lvl="0" algn="ctr">
              <a:lnSpc>
                <a:spcPct val="120000"/>
              </a:lnSpc>
            </a:pPr>
            <a:r>
              <a:rPr kumimoji="0" lang="uk-UA" sz="1200" b="1" i="0" u="none" strike="noStrike" kern="0" cap="none" spc="-10" normalizeH="0" baseline="0" noProof="0" dirty="0" smtClean="0">
                <a:ln>
                  <a:noFill/>
                </a:ln>
                <a:solidFill>
                  <a:schemeClr val="tx1">
                    <a:lumMod val="95000"/>
                    <a:lumOff val="5000"/>
                  </a:schemeClr>
                </a:solidFill>
                <a:effectLst/>
                <a:uLnTx/>
                <a:uFillTx/>
                <a:latin typeface="Times New Roman" pitchFamily="18" charset="0"/>
                <a:ea typeface="+mj-ea"/>
                <a:cs typeface="Times New Roman" pitchFamily="18" charset="0"/>
              </a:rPr>
              <a:t>З міського бюджету</a:t>
            </a:r>
            <a:r>
              <a:rPr kumimoji="0" lang="uk-UA" sz="1200" b="1" i="0" u="none" strike="noStrike" kern="0" cap="none" spc="-10" normalizeH="0" noProof="0" dirty="0" smtClean="0">
                <a:ln>
                  <a:noFill/>
                </a:ln>
                <a:solidFill>
                  <a:schemeClr val="tx1">
                    <a:lumMod val="95000"/>
                    <a:lumOff val="5000"/>
                  </a:schemeClr>
                </a:solidFill>
                <a:effectLst/>
                <a:uLnTx/>
                <a:uFillTx/>
                <a:latin typeface="Times New Roman" pitchFamily="18" charset="0"/>
                <a:ea typeface="+mj-ea"/>
                <a:cs typeface="Times New Roman" pitchFamily="18" charset="0"/>
              </a:rPr>
              <a:t> було надано фінансову підтримку ОСББ (</a:t>
            </a:r>
            <a:r>
              <a:rPr lang="uk-UA" sz="1200" b="1" dirty="0" smtClean="0">
                <a:latin typeface="Times New Roman" pitchFamily="18" charset="0"/>
                <a:cs typeface="Times New Roman" pitchFamily="18" charset="0"/>
              </a:rPr>
              <a:t>відшкодування частини від вартості виконаних робіт на заходи з </a:t>
            </a:r>
            <a:r>
              <a:rPr lang="uk-UA" sz="1200" b="1" dirty="0" err="1" smtClean="0">
                <a:latin typeface="Times New Roman" pitchFamily="18" charset="0"/>
                <a:cs typeface="Times New Roman" pitchFamily="18" charset="0"/>
              </a:rPr>
              <a:t>енергоефективності</a:t>
            </a:r>
            <a:r>
              <a:rPr lang="uk-UA" sz="1200" b="1" dirty="0" smtClean="0">
                <a:latin typeface="Times New Roman" pitchFamily="18" charset="0"/>
                <a:cs typeface="Times New Roman" pitchFamily="18" charset="0"/>
              </a:rPr>
              <a:t>) на суму 254 952,97 грн.  </a:t>
            </a:r>
            <a:endParaRPr lang="uk-UA" sz="12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32385567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117486" y="1100391"/>
            <a:ext cx="3361313" cy="1063624"/>
          </a:xfrm>
          <a:prstGeom prst="rect">
            <a:avLst/>
          </a:prstGeom>
          <a:noFill/>
          <a:ln w="9525" cap="flat" cmpd="sng" algn="ctr">
            <a:noFill/>
            <a:prstDash val="solid"/>
            <a:round/>
            <a:headEnd type="none" w="med" len="med"/>
            <a:tailEnd type="none" w="med" len="med"/>
          </a:ln>
          <a:effectLst/>
        </p:spPr>
        <p:txBody>
          <a:bodyPr vert="horz" wrap="square" lIns="48321" tIns="24161" rIns="48321" bIns="24161" numCol="1" rtlCol="0" anchor="t" anchorCtr="0" compatLnSpc="1">
            <a:prstTxWarp prst="textNoShape">
              <a:avLst/>
            </a:prstTxWarp>
          </a:bodyPr>
          <a:lstStyle/>
          <a:p>
            <a:pPr marL="61241" indent="-61241">
              <a:spcBef>
                <a:spcPct val="50000"/>
              </a:spcBef>
              <a:buFontTx/>
              <a:buChar char="•"/>
            </a:pPr>
            <a:endParaRPr lang="uk-UA" sz="700" dirty="0">
              <a:cs typeface="Times New Roman" pitchFamily="18" charset="0"/>
            </a:endParaRPr>
          </a:p>
        </p:txBody>
      </p:sp>
      <p:sp>
        <p:nvSpPr>
          <p:cNvPr id="8" name="Titel 1">
            <a:extLst>
              <a:ext uri="{FF2B5EF4-FFF2-40B4-BE49-F238E27FC236}">
                <a16:creationId xmlns:a16="http://schemas.microsoft.com/office/drawing/2014/main" xmlns="" id="{AA95F818-E2C4-2E48-8F20-D646F5C0E178}"/>
              </a:ext>
            </a:extLst>
          </p:cNvPr>
          <p:cNvSpPr txBox="1">
            <a:spLocks/>
          </p:cNvSpPr>
          <p:nvPr/>
        </p:nvSpPr>
        <p:spPr>
          <a:xfrm>
            <a:off x="525020" y="635314"/>
            <a:ext cx="6670834" cy="765468"/>
          </a:xfrm>
          <a:prstGeom prst="rect">
            <a:avLst/>
          </a:prstGeom>
        </p:spPr>
        <p:txBody>
          <a:bodyPr vert="horz" lIns="64429" tIns="32214" rIns="64429" bIns="32214" rtlCol="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spcAft>
                <a:spcPts val="423"/>
              </a:spcAft>
            </a:pPr>
            <a:endParaRPr lang="uk-UA" sz="2000" b="1" dirty="0">
              <a:solidFill>
                <a:srgbClr val="002F53"/>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xmlns="" id="{BB4C0F47-5F24-4F09-9FBD-1C928C90ED3F}"/>
              </a:ext>
            </a:extLst>
          </p:cNvPr>
          <p:cNvSpPr>
            <a:spLocks noGrp="1"/>
          </p:cNvSpPr>
          <p:nvPr>
            <p:ph type="title"/>
          </p:nvPr>
        </p:nvSpPr>
        <p:spPr>
          <a:xfrm>
            <a:off x="285750" y="177800"/>
            <a:ext cx="6704299" cy="495457"/>
          </a:xfrm>
        </p:spPr>
        <p:txBody>
          <a:bodyPr>
            <a:normAutofit/>
          </a:bodyPr>
          <a:lstStyle/>
          <a:p>
            <a:pPr algn="ctr"/>
            <a:r>
              <a:rPr lang="uk-UA" spc="-10" dirty="0" smtClean="0">
                <a:solidFill>
                  <a:schemeClr val="tx1">
                    <a:lumMod val="95000"/>
                    <a:lumOff val="5000"/>
                  </a:schemeClr>
                </a:solidFill>
                <a:latin typeface="Times New Roman" pitchFamily="18" charset="0"/>
                <a:cs typeface="Times New Roman" pitchFamily="18" charset="0"/>
              </a:rPr>
              <a:t>Участь в програмі </a:t>
            </a:r>
            <a:r>
              <a:rPr lang="uk-UA" spc="-10" dirty="0" err="1" smtClean="0">
                <a:solidFill>
                  <a:schemeClr val="tx1">
                    <a:lumMod val="95000"/>
                    <a:lumOff val="5000"/>
                  </a:schemeClr>
                </a:solidFill>
                <a:latin typeface="Times New Roman" pitchFamily="18" charset="0"/>
                <a:cs typeface="Times New Roman" pitchFamily="18" charset="0"/>
              </a:rPr>
              <a:t>“Енергодім”</a:t>
            </a:r>
            <a:r>
              <a:rPr lang="uk-UA" spc="-10" dirty="0" smtClean="0">
                <a:solidFill>
                  <a:schemeClr val="tx1">
                    <a:lumMod val="95000"/>
                    <a:lumOff val="5000"/>
                  </a:schemeClr>
                </a:solidFill>
                <a:latin typeface="Times New Roman" pitchFamily="18" charset="0"/>
                <a:cs typeface="Times New Roman" pitchFamily="18" charset="0"/>
              </a:rPr>
              <a:t>: </a:t>
            </a:r>
            <a:r>
              <a:rPr lang="uk-UA" dirty="0" smtClean="0">
                <a:solidFill>
                  <a:schemeClr val="tx1"/>
                </a:solidFill>
                <a:latin typeface="Times New Roman" pitchFamily="18" charset="0"/>
                <a:cs typeface="Times New Roman" pitchFamily="18" charset="0"/>
              </a:rPr>
              <a:t>ОСББ </a:t>
            </a:r>
            <a:r>
              <a:rPr lang="uk-UA" dirty="0" err="1" smtClean="0">
                <a:solidFill>
                  <a:schemeClr val="tx1"/>
                </a:solidFill>
                <a:latin typeface="Times New Roman" pitchFamily="18" charset="0"/>
                <a:cs typeface="Times New Roman" pitchFamily="18" charset="0"/>
              </a:rPr>
              <a:t>“Трикотажник”</a:t>
            </a:r>
            <a:endParaRPr lang="uk-UA" dirty="0">
              <a:solidFill>
                <a:schemeClr val="tx1"/>
              </a:solidFill>
              <a:latin typeface="Times New Roman" pitchFamily="18" charset="0"/>
              <a:cs typeface="Times New Roman" pitchFamily="18" charset="0"/>
            </a:endParaRPr>
          </a:p>
        </p:txBody>
      </p:sp>
      <p:graphicFrame>
        <p:nvGraphicFramePr>
          <p:cNvPr id="14" name="Таблица 13"/>
          <p:cNvGraphicFramePr>
            <a:graphicFrameLocks noGrp="1"/>
          </p:cNvGraphicFramePr>
          <p:nvPr/>
        </p:nvGraphicFramePr>
        <p:xfrm>
          <a:off x="590550" y="3302000"/>
          <a:ext cx="6553200" cy="1645920"/>
        </p:xfrm>
        <a:graphic>
          <a:graphicData uri="http://schemas.openxmlformats.org/drawingml/2006/table">
            <a:tbl>
              <a:tblPr/>
              <a:tblGrid>
                <a:gridCol w="6553200"/>
              </a:tblGrid>
              <a:tr h="0">
                <a:tc>
                  <a:txBody>
                    <a:bodyPr/>
                    <a:lstStyle/>
                    <a:p>
                      <a:pPr algn="just">
                        <a:lnSpc>
                          <a:spcPct val="100000"/>
                        </a:lnSpc>
                        <a:spcAft>
                          <a:spcPts val="0"/>
                        </a:spcAft>
                      </a:pPr>
                      <a:r>
                        <a:rPr lang="uk-UA" sz="1200" dirty="0" smtClean="0">
                          <a:latin typeface="Times New Roman"/>
                          <a:ea typeface="Times New Roman"/>
                          <a:cs typeface="Times New Roman"/>
                        </a:rPr>
                        <a:t>Пакет “Б”:</a:t>
                      </a:r>
                    </a:p>
                    <a:p>
                      <a:pPr algn="just">
                        <a:lnSpc>
                          <a:spcPct val="100000"/>
                        </a:lnSpc>
                        <a:spcAft>
                          <a:spcPts val="0"/>
                        </a:spcAft>
                      </a:pPr>
                      <a:r>
                        <a:rPr lang="uk-UA" sz="1200" dirty="0" smtClean="0">
                          <a:latin typeface="Times New Roman"/>
                          <a:ea typeface="Times New Roman"/>
                          <a:cs typeface="Times New Roman"/>
                        </a:rPr>
                        <a:t>Заміна </a:t>
                      </a:r>
                      <a:r>
                        <a:rPr lang="uk-UA" sz="1200" dirty="0" err="1" smtClean="0">
                          <a:latin typeface="Times New Roman"/>
                          <a:ea typeface="Times New Roman"/>
                          <a:cs typeface="Times New Roman"/>
                        </a:rPr>
                        <a:t>загальнобудинкового</a:t>
                      </a:r>
                      <a:r>
                        <a:rPr lang="uk-UA" sz="1200" dirty="0" smtClean="0">
                          <a:latin typeface="Times New Roman"/>
                          <a:ea typeface="Times New Roman"/>
                          <a:cs typeface="Times New Roman"/>
                        </a:rPr>
                        <a:t> </a:t>
                      </a:r>
                      <a:r>
                        <a:rPr lang="uk-UA" sz="1200" dirty="0">
                          <a:latin typeface="Times New Roman"/>
                          <a:ea typeface="Times New Roman"/>
                          <a:cs typeface="Times New Roman"/>
                        </a:rPr>
                        <a:t>котла </a:t>
                      </a:r>
                      <a:r>
                        <a:rPr lang="uk-UA" sz="1200" dirty="0" smtClean="0">
                          <a:latin typeface="Times New Roman"/>
                          <a:ea typeface="Times New Roman"/>
                          <a:cs typeface="Times New Roman"/>
                        </a:rPr>
                        <a:t>та </a:t>
                      </a:r>
                      <a:r>
                        <a:rPr lang="uk-UA" sz="1200" dirty="0">
                          <a:latin typeface="Times New Roman"/>
                          <a:ea typeface="Times New Roman"/>
                          <a:cs typeface="Times New Roman"/>
                        </a:rPr>
                        <a:t>допоміжного </a:t>
                      </a:r>
                      <a:r>
                        <a:rPr lang="uk-UA" sz="1200" dirty="0" smtClean="0">
                          <a:latin typeface="Times New Roman"/>
                          <a:ea typeface="Times New Roman"/>
                          <a:cs typeface="Times New Roman"/>
                        </a:rPr>
                        <a:t>обладнання </a:t>
                      </a:r>
                    </a:p>
                    <a:p>
                      <a:pPr algn="just">
                        <a:lnSpc>
                          <a:spcPct val="100000"/>
                        </a:lnSpc>
                        <a:spcAft>
                          <a:spcPts val="0"/>
                        </a:spcAft>
                      </a:pPr>
                      <a:r>
                        <a:rPr lang="uk-UA" sz="1200" dirty="0" smtClean="0">
                          <a:latin typeface="Times New Roman"/>
                          <a:ea typeface="Times New Roman"/>
                          <a:cs typeface="Times New Roman"/>
                        </a:rPr>
                        <a:t>Теплоізоляція </a:t>
                      </a:r>
                      <a:r>
                        <a:rPr lang="uk-UA" sz="1200" dirty="0">
                          <a:latin typeface="Times New Roman"/>
                          <a:ea typeface="Times New Roman"/>
                          <a:cs typeface="Times New Roman"/>
                        </a:rPr>
                        <a:t>або/заміна трубопроводів системи гарячого водопостачання в неопалювальних </a:t>
                      </a:r>
                      <a:r>
                        <a:rPr lang="uk-UA" sz="1200" dirty="0" smtClean="0">
                          <a:latin typeface="Times New Roman"/>
                          <a:ea typeface="Times New Roman"/>
                          <a:cs typeface="Times New Roman"/>
                        </a:rPr>
                        <a:t>приміщеннях</a:t>
                      </a:r>
                    </a:p>
                    <a:p>
                      <a:pPr algn="just">
                        <a:lnSpc>
                          <a:spcPct val="100000"/>
                        </a:lnSpc>
                        <a:spcAft>
                          <a:spcPts val="0"/>
                        </a:spcAft>
                      </a:pPr>
                      <a:r>
                        <a:rPr lang="uk-UA" sz="1200" dirty="0" smtClean="0">
                          <a:latin typeface="Times New Roman"/>
                          <a:ea typeface="Times New Roman"/>
                          <a:cs typeface="Times New Roman"/>
                        </a:rPr>
                        <a:t>Теплоізоляція </a:t>
                      </a:r>
                      <a:r>
                        <a:rPr lang="uk-UA" sz="1200" dirty="0">
                          <a:latin typeface="Times New Roman"/>
                          <a:ea typeface="Times New Roman"/>
                          <a:cs typeface="Times New Roman"/>
                        </a:rPr>
                        <a:t>або/та заміна трубопроводів системи внутрішнього теплопостачання в неопалювальних </a:t>
                      </a:r>
                      <a:r>
                        <a:rPr lang="uk-UA" sz="1200" dirty="0" smtClean="0">
                          <a:latin typeface="Times New Roman"/>
                          <a:ea typeface="Times New Roman"/>
                          <a:cs typeface="Times New Roman"/>
                        </a:rPr>
                        <a:t>приміщеннях</a:t>
                      </a:r>
                    </a:p>
                    <a:p>
                      <a:pPr algn="just">
                        <a:lnSpc>
                          <a:spcPct val="100000"/>
                        </a:lnSpc>
                        <a:spcAft>
                          <a:spcPts val="0"/>
                        </a:spcAft>
                      </a:pPr>
                      <a:r>
                        <a:rPr lang="uk-UA" sz="1200" dirty="0" smtClean="0">
                          <a:latin typeface="Times New Roman"/>
                          <a:ea typeface="Times New Roman"/>
                          <a:cs typeface="Times New Roman"/>
                        </a:rPr>
                        <a:t>Гідравлічне </a:t>
                      </a:r>
                      <a:r>
                        <a:rPr lang="uk-UA" sz="1200" dirty="0">
                          <a:latin typeface="Times New Roman"/>
                          <a:ea typeface="Times New Roman"/>
                          <a:cs typeface="Times New Roman"/>
                        </a:rPr>
                        <a:t>балансування системи опалення шляхом встановлення автоматичних (балансувальних) </a:t>
                      </a:r>
                      <a:r>
                        <a:rPr lang="uk-UA" sz="1200" dirty="0" smtClean="0">
                          <a:latin typeface="Times New Roman"/>
                          <a:ea typeface="Times New Roman"/>
                          <a:cs typeface="Times New Roman"/>
                        </a:rPr>
                        <a:t>клапанів</a:t>
                      </a:r>
                    </a:p>
                    <a:p>
                      <a:pPr algn="just">
                        <a:lnSpc>
                          <a:spcPct val="100000"/>
                        </a:lnSpc>
                        <a:spcAft>
                          <a:spcPts val="0"/>
                        </a:spcAft>
                      </a:pPr>
                      <a:r>
                        <a:rPr lang="uk-UA" sz="1200" dirty="0" smtClean="0">
                          <a:latin typeface="Times New Roman"/>
                          <a:ea typeface="Times New Roman"/>
                          <a:cs typeface="Times New Roman"/>
                        </a:rPr>
                        <a:t> </a:t>
                      </a:r>
                      <a:r>
                        <a:rPr lang="uk-UA" sz="1200" dirty="0">
                          <a:latin typeface="Times New Roman"/>
                          <a:ea typeface="Times New Roman"/>
                          <a:cs typeface="Times New Roman"/>
                        </a:rPr>
                        <a:t>Модернізація системи гарячого водопостачання</a:t>
                      </a:r>
                      <a:endParaRPr lang="ru-RU" sz="1100" dirty="0">
                        <a:latin typeface="Calibri"/>
                        <a:ea typeface="Calibri"/>
                        <a:cs typeface="Times New Roman"/>
                      </a:endParaRPr>
                    </a:p>
                  </a:txBody>
                  <a:tcPr marL="114300" marR="114300" marT="0" marB="0">
                    <a:lnL>
                      <a:noFill/>
                    </a:lnL>
                    <a:lnR>
                      <a:noFill/>
                    </a:lnR>
                    <a:lnT>
                      <a:noFill/>
                    </a:lnT>
                    <a:lnB>
                      <a:noFill/>
                    </a:lnB>
                  </a:tcPr>
                </a:tc>
              </a:tr>
            </a:tbl>
          </a:graphicData>
        </a:graphic>
      </p:graphicFrame>
      <p:sp>
        <p:nvSpPr>
          <p:cNvPr id="15" name="Title 2">
            <a:extLst>
              <a:ext uri="{FF2B5EF4-FFF2-40B4-BE49-F238E27FC236}">
                <a16:creationId xmlns:a16="http://schemas.microsoft.com/office/drawing/2014/main" xmlns="" id="{BB4C0F47-5F24-4F09-9FBD-1C928C90ED3F}"/>
              </a:ext>
            </a:extLst>
          </p:cNvPr>
          <p:cNvSpPr txBox="1">
            <a:spLocks/>
          </p:cNvSpPr>
          <p:nvPr/>
        </p:nvSpPr>
        <p:spPr>
          <a:xfrm>
            <a:off x="438150" y="5054600"/>
            <a:ext cx="6704299" cy="495457"/>
          </a:xfrm>
          <a:prstGeom prst="rect">
            <a:avLst/>
          </a:prstGeom>
        </p:spPr>
        <p:txBody>
          <a:bodyPr wrap="square" lIns="0" tIns="0" rIns="0" bIns="0">
            <a:normAutofit/>
          </a:bodyPr>
          <a:lstStyle/>
          <a:p>
            <a:pPr lvl="0" algn="ctr">
              <a:lnSpc>
                <a:spcPct val="120000"/>
              </a:lnSpc>
            </a:pPr>
            <a:r>
              <a:rPr kumimoji="0" lang="uk-UA" sz="1200" b="1" i="0" u="none" strike="noStrike" kern="0" cap="none" spc="-10" normalizeH="0" baseline="0" noProof="0" dirty="0" smtClean="0">
                <a:ln>
                  <a:noFill/>
                </a:ln>
                <a:solidFill>
                  <a:schemeClr val="tx1">
                    <a:lumMod val="95000"/>
                    <a:lumOff val="5000"/>
                  </a:schemeClr>
                </a:solidFill>
                <a:effectLst/>
                <a:uLnTx/>
                <a:uFillTx/>
                <a:latin typeface="Times New Roman" pitchFamily="18" charset="0"/>
                <a:ea typeface="+mj-ea"/>
                <a:cs typeface="Times New Roman" pitchFamily="18" charset="0"/>
              </a:rPr>
              <a:t>З міського бюджету</a:t>
            </a:r>
            <a:r>
              <a:rPr kumimoji="0" lang="uk-UA" sz="1200" b="1" i="0" u="none" strike="noStrike" kern="0" cap="none" spc="-10" normalizeH="0" noProof="0" dirty="0" smtClean="0">
                <a:ln>
                  <a:noFill/>
                </a:ln>
                <a:solidFill>
                  <a:schemeClr val="tx1">
                    <a:lumMod val="95000"/>
                    <a:lumOff val="5000"/>
                  </a:schemeClr>
                </a:solidFill>
                <a:effectLst/>
                <a:uLnTx/>
                <a:uFillTx/>
                <a:latin typeface="Times New Roman" pitchFamily="18" charset="0"/>
                <a:ea typeface="+mj-ea"/>
                <a:cs typeface="Times New Roman" pitchFamily="18" charset="0"/>
              </a:rPr>
              <a:t> було надано фінансову підтримку ОСББ (</a:t>
            </a:r>
            <a:r>
              <a:rPr lang="uk-UA" sz="1200" b="1" dirty="0" smtClean="0">
                <a:latin typeface="Times New Roman" pitchFamily="18" charset="0"/>
                <a:cs typeface="Times New Roman" pitchFamily="18" charset="0"/>
              </a:rPr>
              <a:t>відшкодування частини від вартості виконаних робіт на заходи з </a:t>
            </a:r>
            <a:r>
              <a:rPr lang="uk-UA" sz="1200" b="1" dirty="0" err="1" smtClean="0">
                <a:latin typeface="Times New Roman" pitchFamily="18" charset="0"/>
                <a:cs typeface="Times New Roman" pitchFamily="18" charset="0"/>
              </a:rPr>
              <a:t>енергоефективності</a:t>
            </a:r>
            <a:r>
              <a:rPr lang="uk-UA" sz="1200" b="1" dirty="0" smtClean="0">
                <a:latin typeface="Times New Roman" pitchFamily="18" charset="0"/>
                <a:cs typeface="Times New Roman" pitchFamily="18" charset="0"/>
              </a:rPr>
              <a:t>) на суму 453676,80 грн.  </a:t>
            </a:r>
            <a:endParaRPr lang="uk-UA" sz="1200" b="1" dirty="0">
              <a:latin typeface="Times New Roman" pitchFamily="18" charset="0"/>
              <a:cs typeface="Times New Roman" pitchFamily="18" charset="0"/>
            </a:endParaRPr>
          </a:p>
        </p:txBody>
      </p:sp>
      <p:pic>
        <p:nvPicPr>
          <p:cNvPr id="80898" name="Picture 2" descr="undefined"/>
          <p:cNvPicPr>
            <a:picLocks noChangeAspect="1" noChangeArrowheads="1"/>
          </p:cNvPicPr>
          <p:nvPr/>
        </p:nvPicPr>
        <p:blipFill>
          <a:blip r:embed="rId3" cstate="print"/>
          <a:srcRect/>
          <a:stretch>
            <a:fillRect/>
          </a:stretch>
        </p:blipFill>
        <p:spPr bwMode="auto">
          <a:xfrm>
            <a:off x="285750" y="635000"/>
            <a:ext cx="3698081" cy="2465388"/>
          </a:xfrm>
          <a:prstGeom prst="rect">
            <a:avLst/>
          </a:prstGeom>
          <a:noFill/>
        </p:spPr>
      </p:pic>
      <p:pic>
        <p:nvPicPr>
          <p:cNvPr id="80900" name="Picture 4" descr="undefined"/>
          <p:cNvPicPr>
            <a:picLocks noChangeAspect="1" noChangeArrowheads="1"/>
          </p:cNvPicPr>
          <p:nvPr/>
        </p:nvPicPr>
        <p:blipFill>
          <a:blip r:embed="rId4" cstate="print"/>
          <a:srcRect/>
          <a:stretch>
            <a:fillRect/>
          </a:stretch>
        </p:blipFill>
        <p:spPr bwMode="auto">
          <a:xfrm>
            <a:off x="4019550" y="596899"/>
            <a:ext cx="3714750" cy="2476501"/>
          </a:xfrm>
          <a:prstGeom prst="rect">
            <a:avLst/>
          </a:prstGeom>
          <a:noFill/>
        </p:spPr>
      </p:pic>
    </p:spTree>
    <p:extLst>
      <p:ext uri="{BB962C8B-B14F-4D97-AF65-F5344CB8AC3E}">
        <p14:creationId xmlns:p14="http://schemas.microsoft.com/office/powerpoint/2010/main" xmlns="" val="32385567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117486" y="1100391"/>
            <a:ext cx="3361313" cy="1063624"/>
          </a:xfrm>
          <a:prstGeom prst="rect">
            <a:avLst/>
          </a:prstGeom>
          <a:noFill/>
          <a:ln w="9525" cap="flat" cmpd="sng" algn="ctr">
            <a:noFill/>
            <a:prstDash val="solid"/>
            <a:round/>
            <a:headEnd type="none" w="med" len="med"/>
            <a:tailEnd type="none" w="med" len="med"/>
          </a:ln>
          <a:effectLst/>
        </p:spPr>
        <p:txBody>
          <a:bodyPr vert="horz" wrap="square" lIns="48321" tIns="24161" rIns="48321" bIns="24161" numCol="1" rtlCol="0" anchor="t" anchorCtr="0" compatLnSpc="1">
            <a:prstTxWarp prst="textNoShape">
              <a:avLst/>
            </a:prstTxWarp>
          </a:bodyPr>
          <a:lstStyle/>
          <a:p>
            <a:pPr marL="61241" indent="-61241">
              <a:spcBef>
                <a:spcPct val="50000"/>
              </a:spcBef>
              <a:buFontTx/>
              <a:buChar char="•"/>
            </a:pPr>
            <a:endParaRPr lang="uk-UA" sz="700" dirty="0">
              <a:cs typeface="Times New Roman" pitchFamily="18" charset="0"/>
            </a:endParaRPr>
          </a:p>
        </p:txBody>
      </p:sp>
      <p:sp>
        <p:nvSpPr>
          <p:cNvPr id="8" name="Titel 1">
            <a:extLst>
              <a:ext uri="{FF2B5EF4-FFF2-40B4-BE49-F238E27FC236}">
                <a16:creationId xmlns:a16="http://schemas.microsoft.com/office/drawing/2014/main" xmlns="" id="{AA95F818-E2C4-2E48-8F20-D646F5C0E178}"/>
              </a:ext>
            </a:extLst>
          </p:cNvPr>
          <p:cNvSpPr txBox="1">
            <a:spLocks/>
          </p:cNvSpPr>
          <p:nvPr/>
        </p:nvSpPr>
        <p:spPr>
          <a:xfrm>
            <a:off x="525020" y="635314"/>
            <a:ext cx="6670834" cy="765468"/>
          </a:xfrm>
          <a:prstGeom prst="rect">
            <a:avLst/>
          </a:prstGeom>
        </p:spPr>
        <p:txBody>
          <a:bodyPr vert="horz" lIns="64429" tIns="32214" rIns="64429" bIns="32214" rtlCol="0" anchor="t" anchorCtr="0">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spcAft>
                <a:spcPts val="423"/>
              </a:spcAft>
            </a:pPr>
            <a:endParaRPr lang="uk-UA" sz="2000" b="1" dirty="0">
              <a:solidFill>
                <a:srgbClr val="002F53"/>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xmlns="" id="{BB4C0F47-5F24-4F09-9FBD-1C928C90ED3F}"/>
              </a:ext>
            </a:extLst>
          </p:cNvPr>
          <p:cNvSpPr>
            <a:spLocks noGrp="1"/>
          </p:cNvSpPr>
          <p:nvPr>
            <p:ph type="title"/>
          </p:nvPr>
        </p:nvSpPr>
        <p:spPr>
          <a:xfrm>
            <a:off x="285750" y="177800"/>
            <a:ext cx="6704299" cy="495457"/>
          </a:xfrm>
        </p:spPr>
        <p:txBody>
          <a:bodyPr>
            <a:normAutofit/>
          </a:bodyPr>
          <a:lstStyle/>
          <a:p>
            <a:pPr algn="ctr"/>
            <a:r>
              <a:rPr lang="uk-UA" spc="-10" dirty="0" smtClean="0">
                <a:solidFill>
                  <a:schemeClr val="tx1">
                    <a:lumMod val="95000"/>
                    <a:lumOff val="5000"/>
                  </a:schemeClr>
                </a:solidFill>
                <a:latin typeface="Times New Roman" pitchFamily="18" charset="0"/>
                <a:cs typeface="Times New Roman" pitchFamily="18" charset="0"/>
              </a:rPr>
              <a:t>Участь в програмі </a:t>
            </a:r>
            <a:r>
              <a:rPr lang="uk-UA" spc="-10" dirty="0" err="1" smtClean="0">
                <a:solidFill>
                  <a:schemeClr val="tx1">
                    <a:lumMod val="95000"/>
                    <a:lumOff val="5000"/>
                  </a:schemeClr>
                </a:solidFill>
                <a:latin typeface="Times New Roman" pitchFamily="18" charset="0"/>
                <a:cs typeface="Times New Roman" pitchFamily="18" charset="0"/>
              </a:rPr>
              <a:t>“Енергодім”</a:t>
            </a:r>
            <a:r>
              <a:rPr lang="uk-UA" spc="-10" dirty="0" smtClean="0">
                <a:solidFill>
                  <a:schemeClr val="tx1">
                    <a:lumMod val="95000"/>
                    <a:lumOff val="5000"/>
                  </a:schemeClr>
                </a:solidFill>
                <a:latin typeface="Times New Roman" pitchFamily="18" charset="0"/>
                <a:cs typeface="Times New Roman" pitchFamily="18" charset="0"/>
              </a:rPr>
              <a:t>: </a:t>
            </a:r>
            <a:r>
              <a:rPr lang="uk-UA" dirty="0" smtClean="0">
                <a:solidFill>
                  <a:schemeClr val="tx1"/>
                </a:solidFill>
                <a:latin typeface="Times New Roman" pitchFamily="18" charset="0"/>
                <a:cs typeface="Times New Roman" pitchFamily="18" charset="0"/>
              </a:rPr>
              <a:t>ОСББ </a:t>
            </a:r>
            <a:r>
              <a:rPr lang="uk-UA" dirty="0" err="1" smtClean="0">
                <a:solidFill>
                  <a:schemeClr val="tx1"/>
                </a:solidFill>
                <a:latin typeface="Times New Roman" pitchFamily="18" charset="0"/>
                <a:cs typeface="Times New Roman" pitchFamily="18" charset="0"/>
              </a:rPr>
              <a:t>“Трикотажник”</a:t>
            </a:r>
            <a:endParaRPr lang="uk-UA" dirty="0">
              <a:solidFill>
                <a:schemeClr val="tx1"/>
              </a:solidFill>
              <a:latin typeface="Times New Roman" pitchFamily="18" charset="0"/>
              <a:cs typeface="Times New Roman" pitchFamily="18" charset="0"/>
            </a:endParaRPr>
          </a:p>
        </p:txBody>
      </p:sp>
      <p:pic>
        <p:nvPicPr>
          <p:cNvPr id="82946" name="Picture 2" descr="undefined"/>
          <p:cNvPicPr>
            <a:picLocks noChangeAspect="1" noChangeArrowheads="1"/>
          </p:cNvPicPr>
          <p:nvPr/>
        </p:nvPicPr>
        <p:blipFill>
          <a:blip r:embed="rId3" cstate="print"/>
          <a:srcRect/>
          <a:stretch>
            <a:fillRect/>
          </a:stretch>
        </p:blipFill>
        <p:spPr bwMode="auto">
          <a:xfrm>
            <a:off x="133350" y="558800"/>
            <a:ext cx="3771899" cy="2514600"/>
          </a:xfrm>
          <a:prstGeom prst="rect">
            <a:avLst/>
          </a:prstGeom>
          <a:noFill/>
        </p:spPr>
      </p:pic>
      <p:pic>
        <p:nvPicPr>
          <p:cNvPr id="82948" name="Picture 4" descr="undefined"/>
          <p:cNvPicPr>
            <a:picLocks noChangeAspect="1" noChangeArrowheads="1"/>
          </p:cNvPicPr>
          <p:nvPr/>
        </p:nvPicPr>
        <p:blipFill>
          <a:blip r:embed="rId4" cstate="print"/>
          <a:srcRect/>
          <a:stretch>
            <a:fillRect/>
          </a:stretch>
        </p:blipFill>
        <p:spPr bwMode="auto">
          <a:xfrm>
            <a:off x="3943350" y="3073400"/>
            <a:ext cx="3790950" cy="2527301"/>
          </a:xfrm>
          <a:prstGeom prst="rect">
            <a:avLst/>
          </a:prstGeom>
          <a:noFill/>
        </p:spPr>
      </p:pic>
      <p:pic>
        <p:nvPicPr>
          <p:cNvPr id="82950" name="Picture 6" descr="undefined"/>
          <p:cNvPicPr>
            <a:picLocks noChangeAspect="1" noChangeArrowheads="1"/>
          </p:cNvPicPr>
          <p:nvPr/>
        </p:nvPicPr>
        <p:blipFill>
          <a:blip r:embed="rId5" cstate="print"/>
          <a:srcRect/>
          <a:stretch>
            <a:fillRect/>
          </a:stretch>
        </p:blipFill>
        <p:spPr bwMode="auto">
          <a:xfrm>
            <a:off x="3962401" y="558800"/>
            <a:ext cx="3771899" cy="2514600"/>
          </a:xfrm>
          <a:prstGeom prst="rect">
            <a:avLst/>
          </a:prstGeom>
          <a:noFill/>
        </p:spPr>
      </p:pic>
      <p:pic>
        <p:nvPicPr>
          <p:cNvPr id="82952" name="Picture 8" descr="undefined"/>
          <p:cNvPicPr>
            <a:picLocks noChangeAspect="1" noChangeArrowheads="1"/>
          </p:cNvPicPr>
          <p:nvPr/>
        </p:nvPicPr>
        <p:blipFill>
          <a:blip r:embed="rId6" cstate="print"/>
          <a:srcRect/>
          <a:stretch>
            <a:fillRect/>
          </a:stretch>
        </p:blipFill>
        <p:spPr bwMode="auto">
          <a:xfrm>
            <a:off x="133350" y="3073400"/>
            <a:ext cx="3810000" cy="2540000"/>
          </a:xfrm>
          <a:prstGeom prst="rect">
            <a:avLst/>
          </a:prstGeom>
          <a:noFill/>
        </p:spPr>
      </p:pic>
    </p:spTree>
    <p:extLst>
      <p:ext uri="{BB962C8B-B14F-4D97-AF65-F5344CB8AC3E}">
        <p14:creationId xmlns:p14="http://schemas.microsoft.com/office/powerpoint/2010/main" xmlns="" val="32385567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p:cNvSpPr/>
          <p:nvPr/>
        </p:nvSpPr>
        <p:spPr>
          <a:xfrm>
            <a:off x="438150" y="177800"/>
            <a:ext cx="6781800" cy="1173053"/>
          </a:xfrm>
          <a:prstGeom prst="rect">
            <a:avLst/>
          </a:prstGeom>
        </p:spPr>
        <p:txBody>
          <a:bodyPr wrap="square" lIns="64429" tIns="32214" rIns="64429" bIns="32214">
            <a:spAutoFit/>
          </a:bodyPr>
          <a:lstStyle/>
          <a:p>
            <a:r>
              <a:rPr lang="uk-UA" b="1" dirty="0" smtClean="0">
                <a:latin typeface="Times New Roman" pitchFamily="18" charset="0"/>
                <a:cs typeface="Times New Roman" pitchFamily="18" charset="0"/>
              </a:rPr>
              <a:t>ОСББ </a:t>
            </a:r>
            <a:r>
              <a:rPr lang="uk-UA" b="1" dirty="0" err="1" smtClean="0">
                <a:latin typeface="Times New Roman" pitchFamily="18" charset="0"/>
                <a:cs typeface="Times New Roman" pitchFamily="18" charset="0"/>
              </a:rPr>
              <a:t>“Обрій</a:t>
            </a:r>
            <a:r>
              <a:rPr lang="uk-UA" b="1" dirty="0" smtClean="0">
                <a:latin typeface="Times New Roman" pitchFamily="18" charset="0"/>
                <a:cs typeface="Times New Roman" pitchFamily="18" charset="0"/>
              </a:rPr>
              <a:t> 21”- успішний приклад  реалізації </a:t>
            </a:r>
            <a:r>
              <a:rPr lang="uk-UA" b="1" dirty="0" err="1" smtClean="0">
                <a:latin typeface="Times New Roman" pitchFamily="18" charset="0"/>
                <a:cs typeface="Times New Roman" pitchFamily="18" charset="0"/>
              </a:rPr>
              <a:t>енергоефективних</a:t>
            </a:r>
            <a:r>
              <a:rPr lang="uk-UA" b="1" dirty="0" smtClean="0">
                <a:latin typeface="Times New Roman" pitchFamily="18" charset="0"/>
                <a:cs typeface="Times New Roman" pitchFamily="18" charset="0"/>
              </a:rPr>
              <a:t> заходів шляхом участі в програмі </a:t>
            </a:r>
            <a:r>
              <a:rPr lang="uk-UA" b="1" dirty="0" err="1" smtClean="0">
                <a:latin typeface="Times New Roman" pitchFamily="18" charset="0"/>
                <a:cs typeface="Times New Roman" pitchFamily="18" charset="0"/>
              </a:rPr>
              <a:t>“Енергодім”</a:t>
            </a:r>
            <a:r>
              <a:rPr lang="uk-UA" sz="2300" dirty="0" smtClean="0">
                <a:solidFill>
                  <a:schemeClr val="accent3">
                    <a:lumMod val="50000"/>
                  </a:schemeClr>
                </a:solidFill>
                <a:latin typeface="Times New Roman" pitchFamily="18" charset="0"/>
                <a:cs typeface="Times New Roman" pitchFamily="18" charset="0"/>
              </a:rPr>
              <a:t/>
            </a:r>
            <a:br>
              <a:rPr lang="uk-UA" sz="2300" dirty="0" smtClean="0">
                <a:solidFill>
                  <a:schemeClr val="accent3">
                    <a:lumMod val="50000"/>
                  </a:schemeClr>
                </a:solidFill>
                <a:latin typeface="Times New Roman" pitchFamily="18" charset="0"/>
                <a:cs typeface="Times New Roman" pitchFamily="18" charset="0"/>
              </a:rPr>
            </a:br>
            <a:endParaRPr lang="ru-RU" dirty="0"/>
          </a:p>
        </p:txBody>
      </p:sp>
      <p:pic>
        <p:nvPicPr>
          <p:cNvPr id="24578" name="Picture 2" descr="Мешканці майже 55-річної п'ятиповерхівки з ОСББ «Обрій 21» у Житомирі термомодернізували свій будинок за Програмою «Енергодім» та отримали 70% компенсації від Фонду"/>
          <p:cNvPicPr>
            <a:picLocks noChangeAspect="1" noChangeArrowheads="1"/>
          </p:cNvPicPr>
          <p:nvPr/>
        </p:nvPicPr>
        <p:blipFill>
          <a:blip r:embed="rId2" cstate="print"/>
          <a:srcRect/>
          <a:stretch>
            <a:fillRect/>
          </a:stretch>
        </p:blipFill>
        <p:spPr bwMode="auto">
          <a:xfrm>
            <a:off x="438150" y="1276233"/>
            <a:ext cx="5357103" cy="3678133"/>
          </a:xfrm>
          <a:prstGeom prst="rect">
            <a:avLst/>
          </a:prstGeom>
          <a:noFill/>
        </p:spPr>
      </p:pic>
      <p:sp>
        <p:nvSpPr>
          <p:cNvPr id="6" name="Прямоугольник 5"/>
          <p:cNvSpPr/>
          <p:nvPr/>
        </p:nvSpPr>
        <p:spPr>
          <a:xfrm>
            <a:off x="5848350" y="1320800"/>
            <a:ext cx="1778524" cy="3619876"/>
          </a:xfrm>
          <a:prstGeom prst="rect">
            <a:avLst/>
          </a:prstGeom>
        </p:spPr>
        <p:txBody>
          <a:bodyPr wrap="square" lIns="64429" tIns="32214" rIns="64429" bIns="32214">
            <a:spAutoFit/>
          </a:bodyPr>
          <a:lstStyle/>
          <a:p>
            <a:r>
              <a:rPr lang="uk-UA" sz="1100" u="sng" dirty="0" smtClean="0">
                <a:latin typeface="Times New Roman" pitchFamily="18" charset="0"/>
                <a:cs typeface="Times New Roman" pitchFamily="18" charset="0"/>
              </a:rPr>
              <a:t>Основні показники </a:t>
            </a:r>
            <a:r>
              <a:rPr lang="uk-UA" sz="1100" u="sng" dirty="0" err="1" smtClean="0">
                <a:latin typeface="Times New Roman" pitchFamily="18" charset="0"/>
                <a:cs typeface="Times New Roman" pitchFamily="18" charset="0"/>
              </a:rPr>
              <a:t>проєкту</a:t>
            </a:r>
            <a:r>
              <a:rPr lang="uk-UA" sz="1100" dirty="0" smtClean="0">
                <a:latin typeface="Times New Roman" pitchFamily="18" charset="0"/>
                <a:cs typeface="Times New Roman" pitchFamily="18" charset="0"/>
              </a:rPr>
              <a:t/>
            </a:r>
            <a:br>
              <a:rPr lang="uk-UA" sz="1100" dirty="0" smtClean="0">
                <a:latin typeface="Times New Roman" pitchFamily="18" charset="0"/>
                <a:cs typeface="Times New Roman" pitchFamily="18" charset="0"/>
              </a:rPr>
            </a:br>
            <a:r>
              <a:rPr lang="uk-UA" sz="1100" dirty="0" smtClean="0">
                <a:latin typeface="Times New Roman" pitchFamily="18" charset="0"/>
                <a:cs typeface="Times New Roman" pitchFamily="18" charset="0"/>
              </a:rPr>
              <a:t>Загальна вартість </a:t>
            </a:r>
            <a:r>
              <a:rPr lang="uk-UA" sz="1100" dirty="0" err="1" smtClean="0">
                <a:latin typeface="Times New Roman" pitchFamily="18" charset="0"/>
                <a:cs typeface="Times New Roman" pitchFamily="18" charset="0"/>
              </a:rPr>
              <a:t>проєкту</a:t>
            </a:r>
            <a:r>
              <a:rPr lang="uk-UA" sz="1100" dirty="0" smtClean="0">
                <a:latin typeface="Times New Roman" pitchFamily="18" charset="0"/>
                <a:cs typeface="Times New Roman" pitchFamily="18" charset="0"/>
              </a:rPr>
              <a:t> - 5,7 млн. грн., з яких близько 4 млн. грн. або 70% грант за Програмою.</a:t>
            </a:r>
            <a:br>
              <a:rPr lang="uk-UA" sz="1100" dirty="0" smtClean="0">
                <a:latin typeface="Times New Roman" pitchFamily="18" charset="0"/>
                <a:cs typeface="Times New Roman" pitchFamily="18" charset="0"/>
              </a:rPr>
            </a:br>
            <a:r>
              <a:rPr lang="uk-UA" sz="1100" dirty="0" smtClean="0">
                <a:latin typeface="Times New Roman" pitchFamily="18" charset="0"/>
                <a:cs typeface="Times New Roman" pitchFamily="18" charset="0"/>
              </a:rPr>
              <a:t>Власний внесок співвласників загалом - понад 1,7 млн. грн.</a:t>
            </a:r>
            <a:br>
              <a:rPr lang="uk-UA" sz="1100" dirty="0" smtClean="0">
                <a:latin typeface="Times New Roman" pitchFamily="18" charset="0"/>
                <a:cs typeface="Times New Roman" pitchFamily="18" charset="0"/>
              </a:rPr>
            </a:br>
            <a:r>
              <a:rPr lang="uk-UA" sz="1100" u="sng" dirty="0" smtClean="0">
                <a:latin typeface="Times New Roman" pitchFamily="18" charset="0"/>
                <a:cs typeface="Times New Roman" pitchFamily="18" charset="0"/>
              </a:rPr>
              <a:t> Заощадження</a:t>
            </a:r>
            <a:r>
              <a:rPr lang="uk-UA" sz="1100" dirty="0" smtClean="0">
                <a:latin typeface="Times New Roman" pitchFamily="18" charset="0"/>
                <a:cs typeface="Times New Roman" pitchFamily="18" charset="0"/>
              </a:rPr>
              <a:t/>
            </a:r>
            <a:br>
              <a:rPr lang="uk-UA" sz="1100" dirty="0" smtClean="0">
                <a:latin typeface="Times New Roman" pitchFamily="18" charset="0"/>
                <a:cs typeface="Times New Roman" pitchFamily="18" charset="0"/>
              </a:rPr>
            </a:br>
            <a:r>
              <a:rPr lang="uk-UA" sz="1100" dirty="0" smtClean="0">
                <a:latin typeface="Times New Roman" pitchFamily="18" charset="0"/>
                <a:cs typeface="Times New Roman" pitchFamily="18" charset="0"/>
              </a:rPr>
              <a:t>Розрахункова економія після впроваджених заходів складає 381,5 тис. </a:t>
            </a:r>
            <a:r>
              <a:rPr lang="uk-UA" sz="1100" dirty="0" err="1" smtClean="0">
                <a:latin typeface="Times New Roman" pitchFamily="18" charset="0"/>
                <a:cs typeface="Times New Roman" pitchFamily="18" charset="0"/>
              </a:rPr>
              <a:t>кВт∙год</a:t>
            </a:r>
            <a:r>
              <a:rPr lang="uk-UA" sz="1100" dirty="0" smtClean="0">
                <a:latin typeface="Times New Roman" pitchFamily="18" charset="0"/>
                <a:cs typeface="Times New Roman" pitchFamily="18" charset="0"/>
              </a:rPr>
              <a:t>/рік або 481,6 тис. </a:t>
            </a:r>
            <a:r>
              <a:rPr lang="uk-UA" sz="1100" dirty="0" err="1" smtClean="0">
                <a:latin typeface="Times New Roman" pitchFamily="18" charset="0"/>
                <a:cs typeface="Times New Roman" pitchFamily="18" charset="0"/>
              </a:rPr>
              <a:t>грн</a:t>
            </a:r>
            <a:r>
              <a:rPr lang="uk-UA" sz="1100" dirty="0" smtClean="0">
                <a:latin typeface="Times New Roman" pitchFamily="18" charset="0"/>
                <a:cs typeface="Times New Roman" pitchFamily="18" charset="0"/>
              </a:rPr>
              <a:t>/рік. </a:t>
            </a:r>
            <a:br>
              <a:rPr lang="uk-UA" sz="1100" dirty="0" smtClean="0">
                <a:latin typeface="Times New Roman" pitchFamily="18" charset="0"/>
                <a:cs typeface="Times New Roman" pitchFamily="18" charset="0"/>
              </a:rPr>
            </a:br>
            <a:r>
              <a:rPr lang="uk-UA" sz="1100" dirty="0" smtClean="0">
                <a:latin typeface="Times New Roman" pitchFamily="18" charset="0"/>
                <a:cs typeface="Times New Roman" pitchFamily="18" charset="0"/>
              </a:rPr>
              <a:t>Таким чином споживання енергії скоротиться на 38,6%.</a:t>
            </a:r>
            <a:br>
              <a:rPr lang="uk-UA" sz="1100" dirty="0" smtClean="0">
                <a:latin typeface="Times New Roman" pitchFamily="18" charset="0"/>
                <a:cs typeface="Times New Roman" pitchFamily="18" charset="0"/>
              </a:rPr>
            </a:br>
            <a:r>
              <a:rPr lang="uk-UA" sz="1100" dirty="0" smtClean="0">
                <a:latin typeface="Times New Roman" pitchFamily="18" charset="0"/>
                <a:cs typeface="Times New Roman" pitchFamily="18" charset="0"/>
              </a:rPr>
              <a:t>Заявлене річне скорочення викидів </a:t>
            </a:r>
            <a:r>
              <a:rPr lang="uk-UA" sz="1100" dirty="0" err="1" smtClean="0">
                <a:latin typeface="Times New Roman" pitchFamily="18" charset="0"/>
                <a:cs typeface="Times New Roman" pitchFamily="18" charset="0"/>
              </a:rPr>
              <a:t>СО2</a:t>
            </a:r>
            <a:r>
              <a:rPr lang="uk-UA" sz="1100" dirty="0" smtClean="0">
                <a:latin typeface="Times New Roman" pitchFamily="18" charset="0"/>
                <a:cs typeface="Times New Roman" pitchFamily="18" charset="0"/>
              </a:rPr>
              <a:t> - 157 тонн/рік. </a:t>
            </a:r>
            <a:endParaRPr lang="uk-UA" sz="11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19710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381001"/>
            <a:ext cx="7129780" cy="1123384"/>
          </a:xfrm>
        </p:spPr>
        <p:txBody>
          <a:bodyPr/>
          <a:lstStyle/>
          <a:p>
            <a:pPr algn="ctr"/>
            <a:r>
              <a:rPr lang="uk-UA" sz="1800" dirty="0" smtClean="0">
                <a:solidFill>
                  <a:schemeClr val="tx1"/>
                </a:solidFill>
                <a:latin typeface="Times New Roman" pitchFamily="18" charset="0"/>
                <a:cs typeface="Times New Roman" pitchFamily="18" charset="0"/>
              </a:rPr>
              <a:t>ОСББ </a:t>
            </a:r>
            <a:r>
              <a:rPr lang="uk-UA" sz="1800" dirty="0" err="1" smtClean="0">
                <a:solidFill>
                  <a:schemeClr val="tx1"/>
                </a:solidFill>
                <a:latin typeface="Times New Roman" pitchFamily="18" charset="0"/>
                <a:cs typeface="Times New Roman" pitchFamily="18" charset="0"/>
              </a:rPr>
              <a:t>“Вулик</a:t>
            </a:r>
            <a:r>
              <a:rPr lang="uk-UA" sz="1800" dirty="0" smtClean="0">
                <a:solidFill>
                  <a:schemeClr val="tx1"/>
                </a:solidFill>
                <a:latin typeface="Times New Roman" pitchFamily="18" charset="0"/>
                <a:cs typeface="Times New Roman" pitchFamily="18" charset="0"/>
              </a:rPr>
              <a:t> 21”- </a:t>
            </a:r>
            <a:r>
              <a:rPr lang="uk-UA" sz="1800" b="0" dirty="0" smtClean="0">
                <a:solidFill>
                  <a:schemeClr val="tx1"/>
                </a:solidFill>
                <a:latin typeface="Times New Roman" pitchFamily="18" charset="0"/>
                <a:cs typeface="Times New Roman" pitchFamily="18" charset="0"/>
              </a:rPr>
              <a:t>ще один приклад  реалізації </a:t>
            </a:r>
            <a:r>
              <a:rPr lang="uk-UA" sz="1800" b="0" dirty="0" err="1" smtClean="0">
                <a:solidFill>
                  <a:schemeClr val="tx1"/>
                </a:solidFill>
                <a:latin typeface="Times New Roman" pitchFamily="18" charset="0"/>
                <a:cs typeface="Times New Roman" pitchFamily="18" charset="0"/>
              </a:rPr>
              <a:t>енергоефективних</a:t>
            </a:r>
            <a:r>
              <a:rPr lang="uk-UA" sz="1800" b="0" dirty="0" smtClean="0">
                <a:solidFill>
                  <a:schemeClr val="tx1"/>
                </a:solidFill>
                <a:latin typeface="Times New Roman" pitchFamily="18" charset="0"/>
                <a:cs typeface="Times New Roman" pitchFamily="18" charset="0"/>
              </a:rPr>
              <a:t> заходів шляхом участі в програмі </a:t>
            </a:r>
            <a:r>
              <a:rPr lang="uk-UA" sz="1800" b="0" dirty="0" err="1" smtClean="0">
                <a:solidFill>
                  <a:schemeClr val="tx1"/>
                </a:solidFill>
                <a:latin typeface="Times New Roman" pitchFamily="18" charset="0"/>
                <a:cs typeface="Times New Roman" pitchFamily="18" charset="0"/>
              </a:rPr>
              <a:t>“Енергодім”</a:t>
            </a:r>
            <a:r>
              <a:rPr lang="uk-UA" sz="1800" dirty="0" smtClean="0">
                <a:solidFill>
                  <a:schemeClr val="accent3">
                    <a:lumMod val="50000"/>
                  </a:schemeClr>
                </a:solidFill>
                <a:latin typeface="Times New Roman" pitchFamily="18" charset="0"/>
                <a:cs typeface="Times New Roman" pitchFamily="18" charset="0"/>
              </a:rPr>
              <a:t/>
            </a:r>
            <a:br>
              <a:rPr lang="uk-UA" sz="1800" dirty="0" smtClean="0">
                <a:solidFill>
                  <a:schemeClr val="accent3">
                    <a:lumMod val="50000"/>
                  </a:schemeClr>
                </a:solidFill>
                <a:latin typeface="Times New Roman" pitchFamily="18" charset="0"/>
                <a:cs typeface="Times New Roman" pitchFamily="18" charset="0"/>
              </a:rPr>
            </a:br>
            <a:r>
              <a:rPr lang="uk-UA" sz="1850" dirty="0" smtClean="0">
                <a:solidFill>
                  <a:schemeClr val="accent3">
                    <a:lumMod val="50000"/>
                  </a:schemeClr>
                </a:solidFill>
                <a:latin typeface="Times New Roman" pitchFamily="18" charset="0"/>
                <a:cs typeface="Times New Roman" pitchFamily="18" charset="0"/>
              </a:rPr>
              <a:t/>
            </a:r>
            <a:br>
              <a:rPr lang="uk-UA" sz="1850" dirty="0" smtClean="0">
                <a:solidFill>
                  <a:schemeClr val="accent3">
                    <a:lumMod val="50000"/>
                  </a:schemeClr>
                </a:solidFill>
                <a:latin typeface="Times New Roman" pitchFamily="18" charset="0"/>
                <a:cs typeface="Times New Roman" pitchFamily="18" charset="0"/>
              </a:rPr>
            </a:br>
            <a:endParaRPr lang="ru-RU" sz="1850" dirty="0">
              <a:solidFill>
                <a:schemeClr val="accent3">
                  <a:lumMod val="50000"/>
                </a:schemeClr>
              </a:solidFill>
              <a:latin typeface="Times New Roman" pitchFamily="18" charset="0"/>
              <a:cs typeface="Times New Roman" pitchFamily="18" charset="0"/>
            </a:endParaRPr>
          </a:p>
        </p:txBody>
      </p:sp>
      <p:pic>
        <p:nvPicPr>
          <p:cNvPr id="38914" name="Picture 2"/>
          <p:cNvPicPr>
            <a:picLocks noChangeAspect="1" noChangeArrowheads="1"/>
          </p:cNvPicPr>
          <p:nvPr/>
        </p:nvPicPr>
        <p:blipFill>
          <a:blip r:embed="rId2" cstate="print"/>
          <a:srcRect/>
          <a:stretch>
            <a:fillRect/>
          </a:stretch>
        </p:blipFill>
        <p:spPr bwMode="auto">
          <a:xfrm>
            <a:off x="0" y="1244600"/>
            <a:ext cx="2038332" cy="2717871"/>
          </a:xfrm>
          <a:prstGeom prst="rect">
            <a:avLst/>
          </a:prstGeom>
          <a:noFill/>
          <a:ln w="9525">
            <a:noFill/>
            <a:miter lim="800000"/>
            <a:headEnd/>
            <a:tailEnd/>
          </a:ln>
        </p:spPr>
      </p:pic>
      <p:sp>
        <p:nvSpPr>
          <p:cNvPr id="10" name="Заголовок 1"/>
          <p:cNvSpPr txBox="1">
            <a:spLocks/>
          </p:cNvSpPr>
          <p:nvPr/>
        </p:nvSpPr>
        <p:spPr>
          <a:xfrm>
            <a:off x="133350" y="4216400"/>
            <a:ext cx="7543800" cy="1477328"/>
          </a:xfrm>
          <a:prstGeom prst="rect">
            <a:avLst/>
          </a:prstGeom>
          <a:solidFill>
            <a:schemeClr val="bg1"/>
          </a:solidFill>
        </p:spPr>
        <p:txBody>
          <a:bodyPr wrap="square" lIns="0" tIns="0" rIns="0" bIns="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uk-UA" sz="1600" i="0" u="none" strike="noStrike" kern="0" cap="none" spc="0" normalizeH="0" baseline="0" noProof="0" dirty="0" smtClean="0">
                <a:ln>
                  <a:noFill/>
                </a:ln>
                <a:effectLst/>
                <a:uLnTx/>
                <a:uFillTx/>
                <a:latin typeface="Times New Roman" pitchFamily="18" charset="0"/>
                <a:ea typeface="+mj-ea"/>
                <a:cs typeface="Times New Roman" pitchFamily="18" charset="0"/>
              </a:rPr>
              <a:t>	9-поверховий панельний будинок на 234 квартир. В рамках програми реалізовано пакет Б </a:t>
            </a:r>
            <a:r>
              <a:rPr kumimoji="0" lang="uk-UA" sz="1600" i="0" u="none" strike="noStrike" kern="0" cap="none" spc="0" normalizeH="0" baseline="0" noProof="0" dirty="0" err="1" smtClean="0">
                <a:ln>
                  <a:noFill/>
                </a:ln>
                <a:effectLst/>
                <a:uLnTx/>
                <a:uFillTx/>
                <a:latin typeface="Times New Roman" pitchFamily="18" charset="0"/>
                <a:ea typeface="+mj-ea"/>
                <a:cs typeface="Times New Roman" pitchFamily="18" charset="0"/>
              </a:rPr>
              <a:t>“Комплексний”</a:t>
            </a:r>
            <a:r>
              <a:rPr kumimoji="0" lang="uk-UA" sz="1600" i="0" u="none" strike="noStrike" kern="0" cap="none" spc="0" normalizeH="0" baseline="0" noProof="0" dirty="0" smtClean="0">
                <a:ln>
                  <a:noFill/>
                </a:ln>
                <a:effectLst/>
                <a:uLnTx/>
                <a:uFillTx/>
                <a:latin typeface="Times New Roman" pitchFamily="18" charset="0"/>
                <a:ea typeface="+mj-ea"/>
                <a:cs typeface="Times New Roman" pitchFamily="18" charset="0"/>
              </a:rPr>
              <a:t>. </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uk-UA" sz="1600" i="0" u="none" strike="noStrike" kern="0" cap="none" spc="0" normalizeH="0" baseline="0" noProof="0" dirty="0" smtClean="0">
                <a:ln>
                  <a:noFill/>
                </a:ln>
                <a:effectLst/>
                <a:uLnTx/>
                <a:uFillTx/>
                <a:latin typeface="Times New Roman" pitchFamily="18" charset="0"/>
                <a:ea typeface="+mj-ea"/>
                <a:cs typeface="Times New Roman" pitchFamily="18" charset="0"/>
              </a:rPr>
              <a:t>	Загальна вартість </a:t>
            </a:r>
            <a:r>
              <a:rPr kumimoji="0" lang="uk-UA" sz="1600" i="0" u="none" strike="noStrike" kern="0" cap="none" spc="0" normalizeH="0" baseline="0" noProof="0" dirty="0" err="1" smtClean="0">
                <a:ln>
                  <a:noFill/>
                </a:ln>
                <a:effectLst/>
                <a:uLnTx/>
                <a:uFillTx/>
                <a:latin typeface="Times New Roman" pitchFamily="18" charset="0"/>
                <a:ea typeface="+mj-ea"/>
                <a:cs typeface="Times New Roman" pitchFamily="18" charset="0"/>
              </a:rPr>
              <a:t>проєкту</a:t>
            </a:r>
            <a:r>
              <a:rPr kumimoji="0" lang="uk-UA" sz="1600" i="0" u="none" strike="noStrike" kern="0" cap="none" spc="0" normalizeH="0" baseline="0" noProof="0" dirty="0" smtClean="0">
                <a:ln>
                  <a:noFill/>
                </a:ln>
                <a:effectLst/>
                <a:uLnTx/>
                <a:uFillTx/>
                <a:latin typeface="Times New Roman" pitchFamily="18" charset="0"/>
                <a:ea typeface="+mj-ea"/>
                <a:cs typeface="Times New Roman" pitchFamily="18" charset="0"/>
              </a:rPr>
              <a:t> 25млн.грн. Участь співвласників склала 7,5 млн. грн. шляхом залучення кредитних коштів. Відшкодовано з міського бюджету відсотки за користування кредитом на</a:t>
            </a:r>
            <a:r>
              <a:rPr kumimoji="0" lang="uk-UA" sz="1600" i="0" u="none" strike="noStrike" kern="0" cap="none" spc="0" normalizeH="0" noProof="0" dirty="0" smtClean="0">
                <a:ln>
                  <a:noFill/>
                </a:ln>
                <a:effectLst/>
                <a:uLnTx/>
                <a:uFillTx/>
                <a:latin typeface="Times New Roman" pitchFamily="18" charset="0"/>
                <a:ea typeface="+mj-ea"/>
                <a:cs typeface="Times New Roman" pitchFamily="18" charset="0"/>
              </a:rPr>
              <a:t> загальну суму 1243667,85 грн.</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ru-RU" sz="1600" i="0" u="sng" strike="noStrike" kern="0" cap="none" spc="0" normalizeH="0" baseline="0" noProof="0" dirty="0">
              <a:ln>
                <a:noFill/>
              </a:ln>
              <a:effectLst/>
              <a:uLnTx/>
              <a:uFillTx/>
              <a:latin typeface="Times New Roman" pitchFamily="18" charset="0"/>
              <a:ea typeface="+mj-ea"/>
              <a:cs typeface="Times New Roman" pitchFamily="18" charset="0"/>
            </a:endParaRPr>
          </a:p>
        </p:txBody>
      </p:sp>
      <p:pic>
        <p:nvPicPr>
          <p:cNvPr id="38915" name="Picture 3"/>
          <p:cNvPicPr>
            <a:picLocks noChangeAspect="1" noChangeArrowheads="1"/>
          </p:cNvPicPr>
          <p:nvPr/>
        </p:nvPicPr>
        <p:blipFill>
          <a:blip r:embed="rId3" cstate="print"/>
          <a:srcRect/>
          <a:stretch>
            <a:fillRect/>
          </a:stretch>
        </p:blipFill>
        <p:spPr bwMode="auto">
          <a:xfrm>
            <a:off x="2038350" y="1320800"/>
            <a:ext cx="3352916" cy="2514600"/>
          </a:xfrm>
          <a:prstGeom prst="rect">
            <a:avLst/>
          </a:prstGeom>
          <a:noFill/>
          <a:ln w="9525">
            <a:noFill/>
            <a:miter lim="800000"/>
            <a:headEnd/>
            <a:tailEnd/>
          </a:ln>
        </p:spPr>
      </p:pic>
      <p:pic>
        <p:nvPicPr>
          <p:cNvPr id="38916" name="Picture 4"/>
          <p:cNvPicPr>
            <a:picLocks noChangeAspect="1" noChangeArrowheads="1"/>
          </p:cNvPicPr>
          <p:nvPr/>
        </p:nvPicPr>
        <p:blipFill>
          <a:blip r:embed="rId4" cstate="print"/>
          <a:srcRect/>
          <a:stretch>
            <a:fillRect/>
          </a:stretch>
        </p:blipFill>
        <p:spPr bwMode="auto">
          <a:xfrm>
            <a:off x="5391150" y="1092200"/>
            <a:ext cx="2228772"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381001"/>
            <a:ext cx="7129780" cy="1123384"/>
          </a:xfrm>
        </p:spPr>
        <p:txBody>
          <a:bodyPr/>
          <a:lstStyle/>
          <a:p>
            <a:pPr algn="ctr"/>
            <a:r>
              <a:rPr lang="uk-UA" sz="1800" dirty="0" smtClean="0">
                <a:solidFill>
                  <a:schemeClr val="tx1"/>
                </a:solidFill>
                <a:latin typeface="Times New Roman" pitchFamily="18" charset="0"/>
                <a:cs typeface="Times New Roman" pitchFamily="18" charset="0"/>
              </a:rPr>
              <a:t>ОСББ </a:t>
            </a:r>
            <a:r>
              <a:rPr lang="uk-UA" sz="1800" dirty="0" err="1" smtClean="0">
                <a:solidFill>
                  <a:schemeClr val="tx1"/>
                </a:solidFill>
                <a:latin typeface="Times New Roman" pitchFamily="18" charset="0"/>
                <a:cs typeface="Times New Roman" pitchFamily="18" charset="0"/>
              </a:rPr>
              <a:t>“Вулик</a:t>
            </a:r>
            <a:r>
              <a:rPr lang="uk-UA" sz="1800" dirty="0" smtClean="0">
                <a:solidFill>
                  <a:schemeClr val="tx1"/>
                </a:solidFill>
                <a:latin typeface="Times New Roman" pitchFamily="18" charset="0"/>
                <a:cs typeface="Times New Roman" pitchFamily="18" charset="0"/>
              </a:rPr>
              <a:t> 21”- </a:t>
            </a:r>
            <a:r>
              <a:rPr lang="uk-UA" sz="1800" b="0" dirty="0" smtClean="0">
                <a:solidFill>
                  <a:schemeClr val="tx1"/>
                </a:solidFill>
                <a:latin typeface="Times New Roman" pitchFamily="18" charset="0"/>
                <a:cs typeface="Times New Roman" pitchFamily="18" charset="0"/>
              </a:rPr>
              <a:t>успішний</a:t>
            </a:r>
            <a:r>
              <a:rPr lang="uk-UA" sz="1800" dirty="0" smtClean="0">
                <a:solidFill>
                  <a:schemeClr val="tx1"/>
                </a:solidFill>
                <a:latin typeface="Times New Roman" pitchFamily="18" charset="0"/>
                <a:cs typeface="Times New Roman" pitchFamily="18" charset="0"/>
              </a:rPr>
              <a:t> </a:t>
            </a:r>
            <a:r>
              <a:rPr lang="uk-UA" sz="1800" b="0" dirty="0" smtClean="0">
                <a:solidFill>
                  <a:schemeClr val="tx1"/>
                </a:solidFill>
                <a:latin typeface="Times New Roman" pitchFamily="18" charset="0"/>
                <a:cs typeface="Times New Roman" pitchFamily="18" charset="0"/>
              </a:rPr>
              <a:t>приклад  реалізації </a:t>
            </a:r>
            <a:r>
              <a:rPr lang="uk-UA" sz="1800" b="0" dirty="0" err="1" smtClean="0">
                <a:solidFill>
                  <a:schemeClr val="tx1"/>
                </a:solidFill>
                <a:latin typeface="Times New Roman" pitchFamily="18" charset="0"/>
                <a:cs typeface="Times New Roman" pitchFamily="18" charset="0"/>
              </a:rPr>
              <a:t>енергоефективних</a:t>
            </a:r>
            <a:r>
              <a:rPr lang="uk-UA" sz="1800" b="0" dirty="0" smtClean="0">
                <a:solidFill>
                  <a:schemeClr val="tx1"/>
                </a:solidFill>
                <a:latin typeface="Times New Roman" pitchFamily="18" charset="0"/>
                <a:cs typeface="Times New Roman" pitchFamily="18" charset="0"/>
              </a:rPr>
              <a:t> заходів шляхом участі в програмі </a:t>
            </a:r>
            <a:r>
              <a:rPr lang="uk-UA" sz="1800" b="0" dirty="0" err="1" smtClean="0">
                <a:solidFill>
                  <a:schemeClr val="tx1"/>
                </a:solidFill>
                <a:latin typeface="Times New Roman" pitchFamily="18" charset="0"/>
                <a:cs typeface="Times New Roman" pitchFamily="18" charset="0"/>
              </a:rPr>
              <a:t>“Енергодім”</a:t>
            </a:r>
            <a:r>
              <a:rPr lang="uk-UA" sz="1800" dirty="0" smtClean="0">
                <a:solidFill>
                  <a:schemeClr val="accent3">
                    <a:lumMod val="50000"/>
                  </a:schemeClr>
                </a:solidFill>
                <a:latin typeface="Times New Roman" pitchFamily="18" charset="0"/>
                <a:cs typeface="Times New Roman" pitchFamily="18" charset="0"/>
              </a:rPr>
              <a:t/>
            </a:r>
            <a:br>
              <a:rPr lang="uk-UA" sz="1800" dirty="0" smtClean="0">
                <a:solidFill>
                  <a:schemeClr val="accent3">
                    <a:lumMod val="50000"/>
                  </a:schemeClr>
                </a:solidFill>
                <a:latin typeface="Times New Roman" pitchFamily="18" charset="0"/>
                <a:cs typeface="Times New Roman" pitchFamily="18" charset="0"/>
              </a:rPr>
            </a:br>
            <a:r>
              <a:rPr lang="uk-UA" sz="1850" dirty="0" smtClean="0">
                <a:solidFill>
                  <a:schemeClr val="accent3">
                    <a:lumMod val="50000"/>
                  </a:schemeClr>
                </a:solidFill>
                <a:latin typeface="Times New Roman" pitchFamily="18" charset="0"/>
                <a:cs typeface="Times New Roman" pitchFamily="18" charset="0"/>
              </a:rPr>
              <a:t/>
            </a:r>
            <a:br>
              <a:rPr lang="uk-UA" sz="1850" dirty="0" smtClean="0">
                <a:solidFill>
                  <a:schemeClr val="accent3">
                    <a:lumMod val="50000"/>
                  </a:schemeClr>
                </a:solidFill>
                <a:latin typeface="Times New Roman" pitchFamily="18" charset="0"/>
                <a:cs typeface="Times New Roman" pitchFamily="18" charset="0"/>
              </a:rPr>
            </a:br>
            <a:endParaRPr lang="ru-RU" sz="1850" dirty="0">
              <a:solidFill>
                <a:schemeClr val="accent3">
                  <a:lumMod val="50000"/>
                </a:schemeClr>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10" name="Заголовок 1"/>
          <p:cNvSpPr txBox="1">
            <a:spLocks/>
          </p:cNvSpPr>
          <p:nvPr/>
        </p:nvSpPr>
        <p:spPr>
          <a:xfrm>
            <a:off x="57150" y="4521201"/>
            <a:ext cx="7677150" cy="984885"/>
          </a:xfrm>
          <a:prstGeom prst="rect">
            <a:avLst/>
          </a:prstGeom>
          <a:solidFill>
            <a:schemeClr val="bg1"/>
          </a:solidFill>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600" i="0" u="none" strike="noStrike" kern="0" cap="none" spc="0" normalizeH="0" baseline="0" noProof="0" dirty="0" smtClean="0">
                <a:ln>
                  <a:noFill/>
                </a:ln>
                <a:effectLst/>
                <a:uLnTx/>
                <a:uFillTx/>
                <a:latin typeface="Times New Roman" pitchFamily="18" charset="0"/>
                <a:ea typeface="+mj-ea"/>
                <a:cs typeface="Times New Roman" pitchFamily="18" charset="0"/>
              </a:rPr>
              <a:t>Проведено комплекс робіт із теплоізоляції та улаштування зовнішніх стін, заміна зовнішніх дверей та віконних блоків у місцях загального користування, проведено гідравлічне балансування системи опалення та теплоізоляцію трубопроводів системи внутрішнього теплопостачання</a:t>
            </a:r>
            <a:endParaRPr kumimoji="0" lang="ru-RU" sz="1600" i="0" u="sng" strike="noStrike" kern="0" cap="none" spc="0" normalizeH="0" baseline="0" noProof="0" dirty="0">
              <a:ln>
                <a:noFill/>
              </a:ln>
              <a:effectLst/>
              <a:uLnTx/>
              <a:uFillTx/>
              <a:latin typeface="Times New Roman" pitchFamily="18" charset="0"/>
              <a:ea typeface="+mj-ea"/>
              <a:cs typeface="Times New Roman" pitchFamily="18" charset="0"/>
            </a:endParaRPr>
          </a:p>
        </p:txBody>
      </p:sp>
      <p:pic>
        <p:nvPicPr>
          <p:cNvPr id="39938" name="Picture 2"/>
          <p:cNvPicPr>
            <a:picLocks noChangeAspect="1" noChangeArrowheads="1"/>
          </p:cNvPicPr>
          <p:nvPr/>
        </p:nvPicPr>
        <p:blipFill>
          <a:blip r:embed="rId3" cstate="print"/>
          <a:srcRect/>
          <a:stretch>
            <a:fillRect/>
          </a:stretch>
        </p:blipFill>
        <p:spPr bwMode="auto">
          <a:xfrm>
            <a:off x="514350" y="939800"/>
            <a:ext cx="2705006" cy="3606800"/>
          </a:xfrm>
          <a:prstGeom prst="rect">
            <a:avLst/>
          </a:prstGeom>
          <a:noFill/>
          <a:ln w="9525">
            <a:noFill/>
            <a:miter lim="800000"/>
            <a:headEnd/>
            <a:tailEnd/>
          </a:ln>
        </p:spPr>
      </p:pic>
      <p:pic>
        <p:nvPicPr>
          <p:cNvPr id="39939" name="Picture 3"/>
          <p:cNvPicPr>
            <a:picLocks noChangeAspect="1" noChangeArrowheads="1"/>
          </p:cNvPicPr>
          <p:nvPr/>
        </p:nvPicPr>
        <p:blipFill>
          <a:blip r:embed="rId4" cstate="print"/>
          <a:srcRect/>
          <a:stretch>
            <a:fillRect/>
          </a:stretch>
        </p:blipFill>
        <p:spPr bwMode="auto">
          <a:xfrm>
            <a:off x="3486150" y="1016000"/>
            <a:ext cx="3860934"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381001"/>
            <a:ext cx="7129780" cy="1123384"/>
          </a:xfrm>
        </p:spPr>
        <p:txBody>
          <a:bodyPr/>
          <a:lstStyle/>
          <a:p>
            <a:pPr algn="ctr"/>
            <a:r>
              <a:rPr lang="uk-UA" sz="1800" dirty="0" smtClean="0">
                <a:solidFill>
                  <a:schemeClr val="tx1"/>
                </a:solidFill>
                <a:latin typeface="Times New Roman" pitchFamily="18" charset="0"/>
                <a:cs typeface="Times New Roman" pitchFamily="18" charset="0"/>
              </a:rPr>
              <a:t>ОСББ </a:t>
            </a:r>
            <a:r>
              <a:rPr lang="uk-UA" sz="1800" dirty="0" err="1" smtClean="0">
                <a:solidFill>
                  <a:schemeClr val="tx1"/>
                </a:solidFill>
                <a:latin typeface="Times New Roman" pitchFamily="18" charset="0"/>
                <a:cs typeface="Times New Roman" pitchFamily="18" charset="0"/>
              </a:rPr>
              <a:t>“Вулик</a:t>
            </a:r>
            <a:r>
              <a:rPr lang="uk-UA" sz="1800" dirty="0" smtClean="0">
                <a:solidFill>
                  <a:schemeClr val="tx1"/>
                </a:solidFill>
                <a:latin typeface="Times New Roman" pitchFamily="18" charset="0"/>
                <a:cs typeface="Times New Roman" pitchFamily="18" charset="0"/>
              </a:rPr>
              <a:t> 21”- </a:t>
            </a:r>
            <a:r>
              <a:rPr lang="uk-UA" sz="1800" b="0" dirty="0" smtClean="0">
                <a:solidFill>
                  <a:schemeClr val="tx1"/>
                </a:solidFill>
                <a:latin typeface="Times New Roman" pitchFamily="18" charset="0"/>
                <a:cs typeface="Times New Roman" pitchFamily="18" charset="0"/>
              </a:rPr>
              <a:t>успішний</a:t>
            </a:r>
            <a:r>
              <a:rPr lang="uk-UA" sz="1800" dirty="0" smtClean="0">
                <a:solidFill>
                  <a:schemeClr val="tx1"/>
                </a:solidFill>
                <a:latin typeface="Times New Roman" pitchFamily="18" charset="0"/>
                <a:cs typeface="Times New Roman" pitchFamily="18" charset="0"/>
              </a:rPr>
              <a:t> </a:t>
            </a:r>
            <a:r>
              <a:rPr lang="uk-UA" sz="1800" b="0" dirty="0" smtClean="0">
                <a:solidFill>
                  <a:schemeClr val="tx1"/>
                </a:solidFill>
                <a:latin typeface="Times New Roman" pitchFamily="18" charset="0"/>
                <a:cs typeface="Times New Roman" pitchFamily="18" charset="0"/>
              </a:rPr>
              <a:t>приклад  реалізації </a:t>
            </a:r>
            <a:r>
              <a:rPr lang="uk-UA" sz="1800" b="0" dirty="0" err="1" smtClean="0">
                <a:solidFill>
                  <a:schemeClr val="tx1"/>
                </a:solidFill>
                <a:latin typeface="Times New Roman" pitchFamily="18" charset="0"/>
                <a:cs typeface="Times New Roman" pitchFamily="18" charset="0"/>
              </a:rPr>
              <a:t>енергоефективних</a:t>
            </a:r>
            <a:r>
              <a:rPr lang="uk-UA" sz="1800" b="0" dirty="0" smtClean="0">
                <a:solidFill>
                  <a:schemeClr val="tx1"/>
                </a:solidFill>
                <a:latin typeface="Times New Roman" pitchFamily="18" charset="0"/>
                <a:cs typeface="Times New Roman" pitchFamily="18" charset="0"/>
              </a:rPr>
              <a:t> заходів шляхом участі в програмі </a:t>
            </a:r>
            <a:r>
              <a:rPr lang="uk-UA" sz="1800" b="0" dirty="0" err="1" smtClean="0">
                <a:solidFill>
                  <a:schemeClr val="tx1"/>
                </a:solidFill>
                <a:latin typeface="Times New Roman" pitchFamily="18" charset="0"/>
                <a:cs typeface="Times New Roman" pitchFamily="18" charset="0"/>
              </a:rPr>
              <a:t>“Енергодім”</a:t>
            </a:r>
            <a:r>
              <a:rPr lang="uk-UA" sz="1800" dirty="0" smtClean="0">
                <a:solidFill>
                  <a:schemeClr val="accent3">
                    <a:lumMod val="50000"/>
                  </a:schemeClr>
                </a:solidFill>
                <a:latin typeface="Times New Roman" pitchFamily="18" charset="0"/>
                <a:cs typeface="Times New Roman" pitchFamily="18" charset="0"/>
              </a:rPr>
              <a:t/>
            </a:r>
            <a:br>
              <a:rPr lang="uk-UA" sz="1800" dirty="0" smtClean="0">
                <a:solidFill>
                  <a:schemeClr val="accent3">
                    <a:lumMod val="50000"/>
                  </a:schemeClr>
                </a:solidFill>
                <a:latin typeface="Times New Roman" pitchFamily="18" charset="0"/>
                <a:cs typeface="Times New Roman" pitchFamily="18" charset="0"/>
              </a:rPr>
            </a:br>
            <a:r>
              <a:rPr lang="uk-UA" sz="1850" dirty="0" smtClean="0">
                <a:solidFill>
                  <a:schemeClr val="accent3">
                    <a:lumMod val="50000"/>
                  </a:schemeClr>
                </a:solidFill>
                <a:latin typeface="Times New Roman" pitchFamily="18" charset="0"/>
                <a:cs typeface="Times New Roman" pitchFamily="18" charset="0"/>
              </a:rPr>
              <a:t/>
            </a:r>
            <a:br>
              <a:rPr lang="uk-UA" sz="1850" dirty="0" smtClean="0">
                <a:solidFill>
                  <a:schemeClr val="accent3">
                    <a:lumMod val="50000"/>
                  </a:schemeClr>
                </a:solidFill>
                <a:latin typeface="Times New Roman" pitchFamily="18" charset="0"/>
                <a:cs typeface="Times New Roman" pitchFamily="18" charset="0"/>
              </a:rPr>
            </a:br>
            <a:endParaRPr lang="ru-RU" sz="1850" dirty="0">
              <a:solidFill>
                <a:schemeClr val="accent3">
                  <a:lumMod val="50000"/>
                </a:schemeClr>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pic>
        <p:nvPicPr>
          <p:cNvPr id="40962" name="Picture 2"/>
          <p:cNvPicPr>
            <a:picLocks noChangeAspect="1" noChangeArrowheads="1"/>
          </p:cNvPicPr>
          <p:nvPr/>
        </p:nvPicPr>
        <p:blipFill>
          <a:blip r:embed="rId3" cstate="print"/>
          <a:srcRect/>
          <a:stretch>
            <a:fillRect/>
          </a:stretch>
        </p:blipFill>
        <p:spPr bwMode="auto">
          <a:xfrm>
            <a:off x="0" y="1016000"/>
            <a:ext cx="2628809" cy="3505200"/>
          </a:xfrm>
          <a:prstGeom prst="rect">
            <a:avLst/>
          </a:prstGeom>
          <a:noFill/>
          <a:ln w="9525">
            <a:noFill/>
            <a:miter lim="800000"/>
            <a:headEnd/>
            <a:tailEnd/>
          </a:ln>
        </p:spPr>
      </p:pic>
      <p:pic>
        <p:nvPicPr>
          <p:cNvPr id="40963" name="Picture 3"/>
          <p:cNvPicPr>
            <a:picLocks noChangeAspect="1" noChangeArrowheads="1"/>
          </p:cNvPicPr>
          <p:nvPr/>
        </p:nvPicPr>
        <p:blipFill>
          <a:blip r:embed="rId4" cstate="print"/>
          <a:srcRect/>
          <a:stretch>
            <a:fillRect/>
          </a:stretch>
        </p:blipFill>
        <p:spPr bwMode="auto">
          <a:xfrm>
            <a:off x="2647950" y="1016000"/>
            <a:ext cx="2628809" cy="3505200"/>
          </a:xfrm>
          <a:prstGeom prst="rect">
            <a:avLst/>
          </a:prstGeom>
          <a:noFill/>
          <a:ln w="9525">
            <a:noFill/>
            <a:miter lim="800000"/>
            <a:headEnd/>
            <a:tailEnd/>
          </a:ln>
        </p:spPr>
      </p:pic>
      <p:pic>
        <p:nvPicPr>
          <p:cNvPr id="40964" name="Picture 4"/>
          <p:cNvPicPr>
            <a:picLocks noChangeAspect="1" noChangeArrowheads="1"/>
          </p:cNvPicPr>
          <p:nvPr/>
        </p:nvPicPr>
        <p:blipFill>
          <a:blip r:embed="rId5" cstate="print"/>
          <a:srcRect/>
          <a:stretch>
            <a:fillRect/>
          </a:stretch>
        </p:blipFill>
        <p:spPr bwMode="auto">
          <a:xfrm>
            <a:off x="5314950" y="1016000"/>
            <a:ext cx="2419350"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715" y="-203200"/>
            <a:ext cx="7740015" cy="5133340"/>
          </a:xfrm>
          <a:custGeom>
            <a:avLst/>
            <a:gdLst/>
            <a:ahLst/>
            <a:cxnLst/>
            <a:rect l="l" t="t" r="r" b="b"/>
            <a:pathLst>
              <a:path w="7740015" h="5133340">
                <a:moveTo>
                  <a:pt x="0" y="5132882"/>
                </a:moveTo>
                <a:lnTo>
                  <a:pt x="7740001" y="5132882"/>
                </a:lnTo>
                <a:lnTo>
                  <a:pt x="7740001" y="0"/>
                </a:lnTo>
                <a:lnTo>
                  <a:pt x="0" y="0"/>
                </a:lnTo>
                <a:lnTo>
                  <a:pt x="0" y="5132882"/>
                </a:lnTo>
                <a:close/>
              </a:path>
            </a:pathLst>
          </a:custGeom>
          <a:solidFill>
            <a:srgbClr val="095F56"/>
          </a:solidFill>
        </p:spPr>
        <p:txBody>
          <a:bodyPr wrap="square" lIns="0" tIns="0" rIns="0" bIns="0" rtlCol="0"/>
          <a:lstStyle/>
          <a:p>
            <a:endParaRPr/>
          </a:p>
        </p:txBody>
      </p:sp>
      <p:sp>
        <p:nvSpPr>
          <p:cNvPr id="4" name="object 4"/>
          <p:cNvSpPr/>
          <p:nvPr/>
        </p:nvSpPr>
        <p:spPr>
          <a:xfrm>
            <a:off x="1405331"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 name="object 5"/>
          <p:cNvSpPr/>
          <p:nvPr/>
        </p:nvSpPr>
        <p:spPr>
          <a:xfrm>
            <a:off x="276161"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6" name="object 6"/>
          <p:cNvSpPr/>
          <p:nvPr/>
        </p:nvSpPr>
        <p:spPr>
          <a:xfrm>
            <a:off x="27142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 name="object 7"/>
          <p:cNvSpPr/>
          <p:nvPr/>
        </p:nvSpPr>
        <p:spPr>
          <a:xfrm>
            <a:off x="27142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8" name="object 8"/>
          <p:cNvSpPr/>
          <p:nvPr/>
        </p:nvSpPr>
        <p:spPr>
          <a:xfrm>
            <a:off x="27142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9" name="object 9"/>
          <p:cNvSpPr/>
          <p:nvPr/>
        </p:nvSpPr>
        <p:spPr>
          <a:xfrm>
            <a:off x="27142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0" name="object 10"/>
          <p:cNvSpPr/>
          <p:nvPr/>
        </p:nvSpPr>
        <p:spPr>
          <a:xfrm>
            <a:off x="314172"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1" name="object 11"/>
          <p:cNvSpPr/>
          <p:nvPr/>
        </p:nvSpPr>
        <p:spPr>
          <a:xfrm>
            <a:off x="34179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2" name="object 12"/>
          <p:cNvSpPr/>
          <p:nvPr/>
        </p:nvSpPr>
        <p:spPr>
          <a:xfrm>
            <a:off x="314172"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 name="object 13"/>
          <p:cNvSpPr/>
          <p:nvPr/>
        </p:nvSpPr>
        <p:spPr>
          <a:xfrm>
            <a:off x="34179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 name="object 14"/>
          <p:cNvSpPr/>
          <p:nvPr/>
        </p:nvSpPr>
        <p:spPr>
          <a:xfrm>
            <a:off x="668642"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5" name="object 15"/>
          <p:cNvSpPr/>
          <p:nvPr/>
        </p:nvSpPr>
        <p:spPr>
          <a:xfrm>
            <a:off x="668642"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6" name="object 16"/>
          <p:cNvSpPr/>
          <p:nvPr/>
        </p:nvSpPr>
        <p:spPr>
          <a:xfrm>
            <a:off x="668642"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7" name="object 17"/>
          <p:cNvSpPr/>
          <p:nvPr/>
        </p:nvSpPr>
        <p:spPr>
          <a:xfrm>
            <a:off x="668642"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8" name="object 18"/>
          <p:cNvSpPr/>
          <p:nvPr/>
        </p:nvSpPr>
        <p:spPr>
          <a:xfrm>
            <a:off x="668642"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9" name="object 19"/>
          <p:cNvSpPr/>
          <p:nvPr/>
        </p:nvSpPr>
        <p:spPr>
          <a:xfrm>
            <a:off x="711390"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0" name="object 20"/>
          <p:cNvSpPr/>
          <p:nvPr/>
        </p:nvSpPr>
        <p:spPr>
          <a:xfrm>
            <a:off x="739012"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1" name="object 21"/>
          <p:cNvSpPr/>
          <p:nvPr/>
        </p:nvSpPr>
        <p:spPr>
          <a:xfrm>
            <a:off x="711390"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2" name="object 22"/>
          <p:cNvSpPr/>
          <p:nvPr/>
        </p:nvSpPr>
        <p:spPr>
          <a:xfrm>
            <a:off x="739012"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3" name="object 23"/>
          <p:cNvSpPr/>
          <p:nvPr/>
        </p:nvSpPr>
        <p:spPr>
          <a:xfrm>
            <a:off x="1492288" y="4923002"/>
            <a:ext cx="126364" cy="227965"/>
          </a:xfrm>
          <a:custGeom>
            <a:avLst/>
            <a:gdLst/>
            <a:ahLst/>
            <a:cxnLst/>
            <a:rect l="l" t="t" r="r" b="b"/>
            <a:pathLst>
              <a:path w="126365"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5" h="227964">
                <a:moveTo>
                  <a:pt x="42418" y="177774"/>
                </a:moveTo>
                <a:lnTo>
                  <a:pt x="34671" y="177774"/>
                </a:lnTo>
                <a:lnTo>
                  <a:pt x="34671" y="195719"/>
                </a:lnTo>
                <a:lnTo>
                  <a:pt x="42418" y="195719"/>
                </a:lnTo>
                <a:lnTo>
                  <a:pt x="42418" y="177774"/>
                </a:lnTo>
                <a:close/>
              </a:path>
              <a:path w="126365" h="227964">
                <a:moveTo>
                  <a:pt x="66979" y="177774"/>
                </a:moveTo>
                <a:lnTo>
                  <a:pt x="59232" y="177774"/>
                </a:lnTo>
                <a:lnTo>
                  <a:pt x="59232" y="195719"/>
                </a:lnTo>
                <a:lnTo>
                  <a:pt x="66979" y="195719"/>
                </a:lnTo>
                <a:lnTo>
                  <a:pt x="66979" y="177774"/>
                </a:lnTo>
                <a:close/>
              </a:path>
              <a:path w="126365" h="227964">
                <a:moveTo>
                  <a:pt x="91541" y="177774"/>
                </a:moveTo>
                <a:lnTo>
                  <a:pt x="83794" y="177774"/>
                </a:lnTo>
                <a:lnTo>
                  <a:pt x="83794" y="195719"/>
                </a:lnTo>
                <a:lnTo>
                  <a:pt x="91541" y="195719"/>
                </a:lnTo>
                <a:lnTo>
                  <a:pt x="91541" y="177774"/>
                </a:lnTo>
                <a:close/>
              </a:path>
              <a:path w="126365" h="227964">
                <a:moveTo>
                  <a:pt x="126225" y="177774"/>
                </a:moveTo>
                <a:lnTo>
                  <a:pt x="108356" y="177774"/>
                </a:lnTo>
                <a:lnTo>
                  <a:pt x="108356" y="195719"/>
                </a:lnTo>
                <a:lnTo>
                  <a:pt x="126225" y="195719"/>
                </a:lnTo>
                <a:lnTo>
                  <a:pt x="126225" y="177774"/>
                </a:lnTo>
                <a:close/>
              </a:path>
              <a:path w="126365" h="227964">
                <a:moveTo>
                  <a:pt x="42418" y="155143"/>
                </a:moveTo>
                <a:lnTo>
                  <a:pt x="34671" y="155143"/>
                </a:lnTo>
                <a:lnTo>
                  <a:pt x="34671" y="173088"/>
                </a:lnTo>
                <a:lnTo>
                  <a:pt x="42418" y="173088"/>
                </a:lnTo>
                <a:lnTo>
                  <a:pt x="42418" y="155143"/>
                </a:lnTo>
                <a:close/>
              </a:path>
              <a:path w="126365" h="227964">
                <a:moveTo>
                  <a:pt x="66979" y="155143"/>
                </a:moveTo>
                <a:lnTo>
                  <a:pt x="59232" y="155143"/>
                </a:lnTo>
                <a:lnTo>
                  <a:pt x="59232" y="173088"/>
                </a:lnTo>
                <a:lnTo>
                  <a:pt x="66979" y="173088"/>
                </a:lnTo>
                <a:lnTo>
                  <a:pt x="66979" y="155143"/>
                </a:lnTo>
                <a:close/>
              </a:path>
              <a:path w="126365" h="227964">
                <a:moveTo>
                  <a:pt x="91541" y="155143"/>
                </a:moveTo>
                <a:lnTo>
                  <a:pt x="83794" y="155143"/>
                </a:lnTo>
                <a:lnTo>
                  <a:pt x="83794" y="173088"/>
                </a:lnTo>
                <a:lnTo>
                  <a:pt x="91541" y="173088"/>
                </a:lnTo>
                <a:lnTo>
                  <a:pt x="91541" y="155143"/>
                </a:lnTo>
                <a:close/>
              </a:path>
              <a:path w="126365" h="227964">
                <a:moveTo>
                  <a:pt x="126225" y="155143"/>
                </a:moveTo>
                <a:lnTo>
                  <a:pt x="108356" y="155143"/>
                </a:lnTo>
                <a:lnTo>
                  <a:pt x="108356" y="173088"/>
                </a:lnTo>
                <a:lnTo>
                  <a:pt x="126225" y="173088"/>
                </a:lnTo>
                <a:lnTo>
                  <a:pt x="126225" y="155143"/>
                </a:lnTo>
                <a:close/>
              </a:path>
              <a:path w="126365" h="227964">
                <a:moveTo>
                  <a:pt x="42418" y="133349"/>
                </a:moveTo>
                <a:lnTo>
                  <a:pt x="34671" y="133349"/>
                </a:lnTo>
                <a:lnTo>
                  <a:pt x="34671" y="151295"/>
                </a:lnTo>
                <a:lnTo>
                  <a:pt x="42418" y="151295"/>
                </a:lnTo>
                <a:lnTo>
                  <a:pt x="42418" y="133349"/>
                </a:lnTo>
                <a:close/>
              </a:path>
              <a:path w="126365" h="227964">
                <a:moveTo>
                  <a:pt x="66979" y="133349"/>
                </a:moveTo>
                <a:lnTo>
                  <a:pt x="59232" y="133349"/>
                </a:lnTo>
                <a:lnTo>
                  <a:pt x="59232" y="151295"/>
                </a:lnTo>
                <a:lnTo>
                  <a:pt x="66979" y="151295"/>
                </a:lnTo>
                <a:lnTo>
                  <a:pt x="66979" y="133349"/>
                </a:lnTo>
                <a:close/>
              </a:path>
              <a:path w="126365" h="227964">
                <a:moveTo>
                  <a:pt x="91541" y="133349"/>
                </a:moveTo>
                <a:lnTo>
                  <a:pt x="83794" y="133349"/>
                </a:lnTo>
                <a:lnTo>
                  <a:pt x="83794" y="151295"/>
                </a:lnTo>
                <a:lnTo>
                  <a:pt x="91541" y="151295"/>
                </a:lnTo>
                <a:lnTo>
                  <a:pt x="91541" y="133349"/>
                </a:lnTo>
                <a:close/>
              </a:path>
              <a:path w="126365" h="227964">
                <a:moveTo>
                  <a:pt x="126225" y="133349"/>
                </a:moveTo>
                <a:lnTo>
                  <a:pt x="108356" y="133349"/>
                </a:lnTo>
                <a:lnTo>
                  <a:pt x="108356" y="151295"/>
                </a:lnTo>
                <a:lnTo>
                  <a:pt x="126225" y="151295"/>
                </a:lnTo>
                <a:lnTo>
                  <a:pt x="126225" y="133349"/>
                </a:lnTo>
                <a:close/>
              </a:path>
              <a:path w="126365" h="227964">
                <a:moveTo>
                  <a:pt x="42418" y="111213"/>
                </a:moveTo>
                <a:lnTo>
                  <a:pt x="34671" y="111213"/>
                </a:lnTo>
                <a:lnTo>
                  <a:pt x="34671" y="129158"/>
                </a:lnTo>
                <a:lnTo>
                  <a:pt x="42418" y="129158"/>
                </a:lnTo>
                <a:lnTo>
                  <a:pt x="42418" y="111213"/>
                </a:lnTo>
                <a:close/>
              </a:path>
              <a:path w="126365" h="227964">
                <a:moveTo>
                  <a:pt x="66979" y="111213"/>
                </a:moveTo>
                <a:lnTo>
                  <a:pt x="59232" y="111213"/>
                </a:lnTo>
                <a:lnTo>
                  <a:pt x="59232" y="129158"/>
                </a:lnTo>
                <a:lnTo>
                  <a:pt x="66979" y="129158"/>
                </a:lnTo>
                <a:lnTo>
                  <a:pt x="66979" y="111213"/>
                </a:lnTo>
                <a:close/>
              </a:path>
              <a:path w="126365" h="227964">
                <a:moveTo>
                  <a:pt x="91541" y="111213"/>
                </a:moveTo>
                <a:lnTo>
                  <a:pt x="83794" y="111213"/>
                </a:lnTo>
                <a:lnTo>
                  <a:pt x="83794" y="129158"/>
                </a:lnTo>
                <a:lnTo>
                  <a:pt x="91541" y="129158"/>
                </a:lnTo>
                <a:lnTo>
                  <a:pt x="91541" y="111213"/>
                </a:lnTo>
                <a:close/>
              </a:path>
              <a:path w="126365" h="227964">
                <a:moveTo>
                  <a:pt x="126225" y="111213"/>
                </a:moveTo>
                <a:lnTo>
                  <a:pt x="108356" y="111213"/>
                </a:lnTo>
                <a:lnTo>
                  <a:pt x="108356" y="129158"/>
                </a:lnTo>
                <a:lnTo>
                  <a:pt x="126225" y="129158"/>
                </a:lnTo>
                <a:lnTo>
                  <a:pt x="126225" y="111213"/>
                </a:lnTo>
                <a:close/>
              </a:path>
              <a:path w="126365" h="227964">
                <a:moveTo>
                  <a:pt x="42418" y="87325"/>
                </a:moveTo>
                <a:lnTo>
                  <a:pt x="34671" y="87325"/>
                </a:lnTo>
                <a:lnTo>
                  <a:pt x="34671" y="105270"/>
                </a:lnTo>
                <a:lnTo>
                  <a:pt x="42418" y="105270"/>
                </a:lnTo>
                <a:lnTo>
                  <a:pt x="42418" y="87325"/>
                </a:lnTo>
                <a:close/>
              </a:path>
              <a:path w="126365" h="227964">
                <a:moveTo>
                  <a:pt x="66979" y="87325"/>
                </a:moveTo>
                <a:lnTo>
                  <a:pt x="59232" y="87325"/>
                </a:lnTo>
                <a:lnTo>
                  <a:pt x="59232" y="105270"/>
                </a:lnTo>
                <a:lnTo>
                  <a:pt x="66979" y="105270"/>
                </a:lnTo>
                <a:lnTo>
                  <a:pt x="66979" y="87325"/>
                </a:lnTo>
                <a:close/>
              </a:path>
              <a:path w="126365" h="227964">
                <a:moveTo>
                  <a:pt x="91541" y="87325"/>
                </a:moveTo>
                <a:lnTo>
                  <a:pt x="83794" y="87325"/>
                </a:lnTo>
                <a:lnTo>
                  <a:pt x="83794" y="105270"/>
                </a:lnTo>
                <a:lnTo>
                  <a:pt x="91541" y="105270"/>
                </a:lnTo>
                <a:lnTo>
                  <a:pt x="91541" y="87325"/>
                </a:lnTo>
                <a:close/>
              </a:path>
              <a:path w="126365" h="227964">
                <a:moveTo>
                  <a:pt x="126225" y="87325"/>
                </a:moveTo>
                <a:lnTo>
                  <a:pt x="108356" y="87325"/>
                </a:lnTo>
                <a:lnTo>
                  <a:pt x="108356" y="105270"/>
                </a:lnTo>
                <a:lnTo>
                  <a:pt x="126225" y="105270"/>
                </a:lnTo>
                <a:lnTo>
                  <a:pt x="126225" y="87325"/>
                </a:lnTo>
                <a:close/>
              </a:path>
              <a:path w="126365" h="227964">
                <a:moveTo>
                  <a:pt x="42418" y="64287"/>
                </a:moveTo>
                <a:lnTo>
                  <a:pt x="34671" y="64287"/>
                </a:lnTo>
                <a:lnTo>
                  <a:pt x="34671" y="82232"/>
                </a:lnTo>
                <a:lnTo>
                  <a:pt x="42418" y="82232"/>
                </a:lnTo>
                <a:lnTo>
                  <a:pt x="42418" y="64287"/>
                </a:lnTo>
                <a:close/>
              </a:path>
              <a:path w="126365" h="227964">
                <a:moveTo>
                  <a:pt x="66979" y="64287"/>
                </a:moveTo>
                <a:lnTo>
                  <a:pt x="59232" y="64287"/>
                </a:lnTo>
                <a:lnTo>
                  <a:pt x="59232" y="82232"/>
                </a:lnTo>
                <a:lnTo>
                  <a:pt x="66979" y="82232"/>
                </a:lnTo>
                <a:lnTo>
                  <a:pt x="66979" y="64287"/>
                </a:lnTo>
                <a:close/>
              </a:path>
              <a:path w="126365" h="227964">
                <a:moveTo>
                  <a:pt x="91541" y="64287"/>
                </a:moveTo>
                <a:lnTo>
                  <a:pt x="83794" y="64287"/>
                </a:lnTo>
                <a:lnTo>
                  <a:pt x="83794" y="82232"/>
                </a:lnTo>
                <a:lnTo>
                  <a:pt x="91541" y="82232"/>
                </a:lnTo>
                <a:lnTo>
                  <a:pt x="91541" y="64287"/>
                </a:lnTo>
                <a:close/>
              </a:path>
              <a:path w="126365" h="227964">
                <a:moveTo>
                  <a:pt x="126225" y="64287"/>
                </a:moveTo>
                <a:lnTo>
                  <a:pt x="108356" y="64287"/>
                </a:lnTo>
                <a:lnTo>
                  <a:pt x="108356" y="82232"/>
                </a:lnTo>
                <a:lnTo>
                  <a:pt x="126225" y="82232"/>
                </a:lnTo>
                <a:lnTo>
                  <a:pt x="126225" y="64287"/>
                </a:lnTo>
                <a:close/>
              </a:path>
              <a:path w="126365" h="227964">
                <a:moveTo>
                  <a:pt x="42418" y="41236"/>
                </a:moveTo>
                <a:lnTo>
                  <a:pt x="34671" y="41236"/>
                </a:lnTo>
                <a:lnTo>
                  <a:pt x="34671" y="59181"/>
                </a:lnTo>
                <a:lnTo>
                  <a:pt x="42418" y="59181"/>
                </a:lnTo>
                <a:lnTo>
                  <a:pt x="42418" y="41236"/>
                </a:lnTo>
                <a:close/>
              </a:path>
              <a:path w="126365" h="227964">
                <a:moveTo>
                  <a:pt x="66979" y="41236"/>
                </a:moveTo>
                <a:lnTo>
                  <a:pt x="59232" y="41236"/>
                </a:lnTo>
                <a:lnTo>
                  <a:pt x="59232" y="59181"/>
                </a:lnTo>
                <a:lnTo>
                  <a:pt x="66979" y="59181"/>
                </a:lnTo>
                <a:lnTo>
                  <a:pt x="66979" y="41236"/>
                </a:lnTo>
                <a:close/>
              </a:path>
              <a:path w="126365" h="227964">
                <a:moveTo>
                  <a:pt x="91541" y="41236"/>
                </a:moveTo>
                <a:lnTo>
                  <a:pt x="83794" y="41236"/>
                </a:lnTo>
                <a:lnTo>
                  <a:pt x="83794" y="59181"/>
                </a:lnTo>
                <a:lnTo>
                  <a:pt x="91541" y="59181"/>
                </a:lnTo>
                <a:lnTo>
                  <a:pt x="91541" y="41236"/>
                </a:lnTo>
                <a:close/>
              </a:path>
              <a:path w="126365" h="227964">
                <a:moveTo>
                  <a:pt x="126225" y="41236"/>
                </a:moveTo>
                <a:lnTo>
                  <a:pt x="108356" y="41236"/>
                </a:lnTo>
                <a:lnTo>
                  <a:pt x="108356" y="59181"/>
                </a:lnTo>
                <a:lnTo>
                  <a:pt x="126225" y="59181"/>
                </a:lnTo>
                <a:lnTo>
                  <a:pt x="126225" y="41236"/>
                </a:lnTo>
                <a:close/>
              </a:path>
              <a:path w="126365" h="227964">
                <a:moveTo>
                  <a:pt x="42418" y="16713"/>
                </a:moveTo>
                <a:lnTo>
                  <a:pt x="34671" y="16713"/>
                </a:lnTo>
                <a:lnTo>
                  <a:pt x="34671" y="34658"/>
                </a:lnTo>
                <a:lnTo>
                  <a:pt x="42418" y="34658"/>
                </a:lnTo>
                <a:lnTo>
                  <a:pt x="42418" y="16713"/>
                </a:lnTo>
                <a:close/>
              </a:path>
              <a:path w="126365" h="227964">
                <a:moveTo>
                  <a:pt x="66979" y="16713"/>
                </a:moveTo>
                <a:lnTo>
                  <a:pt x="59232" y="16713"/>
                </a:lnTo>
                <a:lnTo>
                  <a:pt x="59232" y="34658"/>
                </a:lnTo>
                <a:lnTo>
                  <a:pt x="66979" y="34658"/>
                </a:lnTo>
                <a:lnTo>
                  <a:pt x="66979" y="16713"/>
                </a:lnTo>
                <a:close/>
              </a:path>
              <a:path w="126365" h="227964">
                <a:moveTo>
                  <a:pt x="91541" y="16713"/>
                </a:moveTo>
                <a:lnTo>
                  <a:pt x="83794" y="16713"/>
                </a:lnTo>
                <a:lnTo>
                  <a:pt x="83794" y="34658"/>
                </a:lnTo>
                <a:lnTo>
                  <a:pt x="91541" y="34658"/>
                </a:lnTo>
                <a:lnTo>
                  <a:pt x="91541" y="16713"/>
                </a:lnTo>
                <a:close/>
              </a:path>
              <a:path w="126365"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24" name="object 24"/>
          <p:cNvSpPr/>
          <p:nvPr/>
        </p:nvSpPr>
        <p:spPr>
          <a:xfrm>
            <a:off x="149936"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25" name="object 25"/>
          <p:cNvSpPr/>
          <p:nvPr/>
        </p:nvSpPr>
        <p:spPr>
          <a:xfrm>
            <a:off x="149936"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26" name="object 26"/>
          <p:cNvSpPr/>
          <p:nvPr/>
        </p:nvSpPr>
        <p:spPr>
          <a:xfrm>
            <a:off x="149936"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27" name="object 27"/>
          <p:cNvSpPr/>
          <p:nvPr/>
        </p:nvSpPr>
        <p:spPr>
          <a:xfrm>
            <a:off x="149936"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28" name="object 28"/>
          <p:cNvSpPr/>
          <p:nvPr/>
        </p:nvSpPr>
        <p:spPr>
          <a:xfrm>
            <a:off x="149936"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29" name="object 29"/>
          <p:cNvSpPr/>
          <p:nvPr/>
        </p:nvSpPr>
        <p:spPr>
          <a:xfrm>
            <a:off x="198361"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0" name="object 30"/>
          <p:cNvSpPr/>
          <p:nvPr/>
        </p:nvSpPr>
        <p:spPr>
          <a:xfrm>
            <a:off x="250850"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1" name="object 31"/>
          <p:cNvSpPr/>
          <p:nvPr/>
        </p:nvSpPr>
        <p:spPr>
          <a:xfrm>
            <a:off x="198361"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2" name="object 32"/>
          <p:cNvSpPr/>
          <p:nvPr/>
        </p:nvSpPr>
        <p:spPr>
          <a:xfrm>
            <a:off x="250850"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3" name="object 33"/>
          <p:cNvSpPr/>
          <p:nvPr/>
        </p:nvSpPr>
        <p:spPr>
          <a:xfrm>
            <a:off x="1805355"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34" name="object 34"/>
          <p:cNvSpPr/>
          <p:nvPr/>
        </p:nvSpPr>
        <p:spPr>
          <a:xfrm>
            <a:off x="1805355"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35" name="object 35"/>
          <p:cNvSpPr/>
          <p:nvPr/>
        </p:nvSpPr>
        <p:spPr>
          <a:xfrm>
            <a:off x="1805355"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36" name="object 36"/>
          <p:cNvSpPr/>
          <p:nvPr/>
        </p:nvSpPr>
        <p:spPr>
          <a:xfrm>
            <a:off x="1858136" y="5094185"/>
            <a:ext cx="13970" cy="19685"/>
          </a:xfrm>
          <a:custGeom>
            <a:avLst/>
            <a:gdLst/>
            <a:ahLst/>
            <a:cxnLst/>
            <a:rect l="l" t="t" r="r" b="b"/>
            <a:pathLst>
              <a:path w="13969"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37" name="object 37"/>
          <p:cNvSpPr/>
          <p:nvPr/>
        </p:nvSpPr>
        <p:spPr>
          <a:xfrm>
            <a:off x="1897354"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38" name="object 38"/>
          <p:cNvSpPr/>
          <p:nvPr/>
        </p:nvSpPr>
        <p:spPr>
          <a:xfrm>
            <a:off x="801714"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19" y="90512"/>
                </a:lnTo>
                <a:lnTo>
                  <a:pt x="57619" y="72567"/>
                </a:lnTo>
                <a:lnTo>
                  <a:pt x="158114" y="72567"/>
                </a:lnTo>
                <a:lnTo>
                  <a:pt x="158114" y="64769"/>
                </a:lnTo>
                <a:close/>
              </a:path>
              <a:path w="191134" h="132079">
                <a:moveTo>
                  <a:pt x="110096" y="72567"/>
                </a:moveTo>
                <a:lnTo>
                  <a:pt x="80733" y="72567"/>
                </a:lnTo>
                <a:lnTo>
                  <a:pt x="80733"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39" name="object 39"/>
          <p:cNvSpPr/>
          <p:nvPr/>
        </p:nvSpPr>
        <p:spPr>
          <a:xfrm>
            <a:off x="0" y="4978400"/>
            <a:ext cx="151765" cy="197485"/>
          </a:xfrm>
          <a:custGeom>
            <a:avLst/>
            <a:gdLst/>
            <a:ahLst/>
            <a:cxnLst/>
            <a:rect l="l" t="t" r="r" b="b"/>
            <a:pathLst>
              <a:path w="151765" h="197485">
                <a:moveTo>
                  <a:pt x="56286" y="0"/>
                </a:moveTo>
                <a:lnTo>
                  <a:pt x="0" y="20167"/>
                </a:lnTo>
                <a:lnTo>
                  <a:pt x="0" y="196888"/>
                </a:lnTo>
                <a:lnTo>
                  <a:pt x="118986" y="196888"/>
                </a:lnTo>
                <a:lnTo>
                  <a:pt x="118986" y="163144"/>
                </a:lnTo>
                <a:lnTo>
                  <a:pt x="22390" y="163144"/>
                </a:lnTo>
                <a:lnTo>
                  <a:pt x="22390" y="117652"/>
                </a:lnTo>
                <a:lnTo>
                  <a:pt x="118986" y="117652"/>
                </a:lnTo>
                <a:lnTo>
                  <a:pt x="118986" y="94742"/>
                </a:lnTo>
                <a:lnTo>
                  <a:pt x="22390" y="94742"/>
                </a:lnTo>
                <a:lnTo>
                  <a:pt x="22390" y="49263"/>
                </a:lnTo>
                <a:lnTo>
                  <a:pt x="118986" y="49263"/>
                </a:lnTo>
                <a:lnTo>
                  <a:pt x="118986" y="34175"/>
                </a:lnTo>
                <a:lnTo>
                  <a:pt x="151701" y="34175"/>
                </a:lnTo>
                <a:lnTo>
                  <a:pt x="56286" y="0"/>
                </a:lnTo>
                <a:close/>
              </a:path>
              <a:path w="151765" h="197485">
                <a:moveTo>
                  <a:pt x="49847" y="117652"/>
                </a:moveTo>
                <a:lnTo>
                  <a:pt x="36055" y="117652"/>
                </a:lnTo>
                <a:lnTo>
                  <a:pt x="36055" y="163144"/>
                </a:lnTo>
                <a:lnTo>
                  <a:pt x="49847" y="163144"/>
                </a:lnTo>
                <a:lnTo>
                  <a:pt x="49847" y="117652"/>
                </a:lnTo>
                <a:close/>
              </a:path>
              <a:path w="151765" h="197485">
                <a:moveTo>
                  <a:pt x="76517" y="117652"/>
                </a:moveTo>
                <a:lnTo>
                  <a:pt x="63512" y="117652"/>
                </a:lnTo>
                <a:lnTo>
                  <a:pt x="63512" y="163144"/>
                </a:lnTo>
                <a:lnTo>
                  <a:pt x="76517" y="163144"/>
                </a:lnTo>
                <a:lnTo>
                  <a:pt x="76517" y="117652"/>
                </a:lnTo>
                <a:close/>
              </a:path>
              <a:path w="151765" h="197485">
                <a:moveTo>
                  <a:pt x="118986" y="117652"/>
                </a:moveTo>
                <a:lnTo>
                  <a:pt x="90182" y="117652"/>
                </a:lnTo>
                <a:lnTo>
                  <a:pt x="90182" y="163144"/>
                </a:lnTo>
                <a:lnTo>
                  <a:pt x="118986" y="163144"/>
                </a:lnTo>
                <a:lnTo>
                  <a:pt x="118986" y="117652"/>
                </a:lnTo>
                <a:close/>
              </a:path>
              <a:path w="151765" h="197485">
                <a:moveTo>
                  <a:pt x="49847" y="49263"/>
                </a:moveTo>
                <a:lnTo>
                  <a:pt x="36055" y="49263"/>
                </a:lnTo>
                <a:lnTo>
                  <a:pt x="36055" y="94742"/>
                </a:lnTo>
                <a:lnTo>
                  <a:pt x="49847" y="94742"/>
                </a:lnTo>
                <a:lnTo>
                  <a:pt x="49847" y="49263"/>
                </a:lnTo>
                <a:close/>
              </a:path>
              <a:path w="151765" h="197485">
                <a:moveTo>
                  <a:pt x="76517" y="49263"/>
                </a:moveTo>
                <a:lnTo>
                  <a:pt x="63512" y="49263"/>
                </a:lnTo>
                <a:lnTo>
                  <a:pt x="63512" y="94742"/>
                </a:lnTo>
                <a:lnTo>
                  <a:pt x="76517" y="94742"/>
                </a:lnTo>
                <a:lnTo>
                  <a:pt x="76517" y="49263"/>
                </a:lnTo>
                <a:close/>
              </a:path>
              <a:path w="151765" h="197485">
                <a:moveTo>
                  <a:pt x="118986" y="49263"/>
                </a:moveTo>
                <a:lnTo>
                  <a:pt x="90182" y="49263"/>
                </a:lnTo>
                <a:lnTo>
                  <a:pt x="90182" y="94742"/>
                </a:lnTo>
                <a:lnTo>
                  <a:pt x="118986" y="94742"/>
                </a:lnTo>
                <a:lnTo>
                  <a:pt x="118986" y="49263"/>
                </a:lnTo>
                <a:close/>
              </a:path>
            </a:pathLst>
          </a:custGeom>
          <a:solidFill>
            <a:srgbClr val="FFFFFF"/>
          </a:solidFill>
        </p:spPr>
        <p:txBody>
          <a:bodyPr wrap="square" lIns="0" tIns="0" rIns="0" bIns="0" rtlCol="0"/>
          <a:lstStyle/>
          <a:p>
            <a:endParaRPr/>
          </a:p>
        </p:txBody>
      </p:sp>
      <p:sp>
        <p:nvSpPr>
          <p:cNvPr id="40" name="object 40"/>
          <p:cNvSpPr/>
          <p:nvPr/>
        </p:nvSpPr>
        <p:spPr>
          <a:xfrm>
            <a:off x="2032909"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1" name="object 41"/>
          <p:cNvSpPr/>
          <p:nvPr/>
        </p:nvSpPr>
        <p:spPr>
          <a:xfrm>
            <a:off x="1204066"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2" name="object 42"/>
          <p:cNvSpPr/>
          <p:nvPr/>
        </p:nvSpPr>
        <p:spPr>
          <a:xfrm>
            <a:off x="1918516" y="4994475"/>
            <a:ext cx="126364" cy="156845"/>
          </a:xfrm>
          <a:custGeom>
            <a:avLst/>
            <a:gdLst/>
            <a:ahLst/>
            <a:cxnLst/>
            <a:rect l="l" t="t" r="r" b="b"/>
            <a:pathLst>
              <a:path w="126364" h="156845">
                <a:moveTo>
                  <a:pt x="63118"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8"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43" name="object 43"/>
          <p:cNvSpPr/>
          <p:nvPr/>
        </p:nvSpPr>
        <p:spPr>
          <a:xfrm>
            <a:off x="992540"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44" name="object 44"/>
          <p:cNvSpPr/>
          <p:nvPr/>
        </p:nvSpPr>
        <p:spPr>
          <a:xfrm>
            <a:off x="1110865" y="5030289"/>
            <a:ext cx="126364" cy="120650"/>
          </a:xfrm>
          <a:custGeom>
            <a:avLst/>
            <a:gdLst/>
            <a:ahLst/>
            <a:cxnLst/>
            <a:rect l="l" t="t" r="r" b="b"/>
            <a:pathLst>
              <a:path w="126365"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45" name="object 45"/>
          <p:cNvSpPr/>
          <p:nvPr/>
        </p:nvSpPr>
        <p:spPr>
          <a:xfrm>
            <a:off x="407107"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46" name="object 46"/>
          <p:cNvSpPr/>
          <p:nvPr/>
        </p:nvSpPr>
        <p:spPr>
          <a:xfrm>
            <a:off x="547331"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47" name="object 47"/>
          <p:cNvSpPr/>
          <p:nvPr/>
        </p:nvSpPr>
        <p:spPr>
          <a:xfrm>
            <a:off x="1651280" y="4961836"/>
            <a:ext cx="126225" cy="189039"/>
          </a:xfrm>
          <a:prstGeom prst="rect">
            <a:avLst/>
          </a:prstGeom>
          <a:blipFill>
            <a:blip r:embed="rId2" cstate="print"/>
            <a:stretch>
              <a:fillRect/>
            </a:stretch>
          </a:blipFill>
        </p:spPr>
        <p:txBody>
          <a:bodyPr wrap="square" lIns="0" tIns="0" rIns="0" bIns="0" rtlCol="0"/>
          <a:lstStyle/>
          <a:p>
            <a:endParaRPr/>
          </a:p>
        </p:txBody>
      </p:sp>
      <p:sp>
        <p:nvSpPr>
          <p:cNvPr id="48" name="object 48"/>
          <p:cNvSpPr/>
          <p:nvPr/>
        </p:nvSpPr>
        <p:spPr>
          <a:xfrm>
            <a:off x="2408110"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49" name="object 49"/>
          <p:cNvSpPr/>
          <p:nvPr/>
        </p:nvSpPr>
        <p:spPr>
          <a:xfrm>
            <a:off x="2408110" y="5061889"/>
            <a:ext cx="24130" cy="45720"/>
          </a:xfrm>
          <a:custGeom>
            <a:avLst/>
            <a:gdLst/>
            <a:ahLst/>
            <a:cxnLst/>
            <a:rect l="l" t="t" r="r" b="b"/>
            <a:pathLst>
              <a:path w="24130"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50" name="object 50"/>
          <p:cNvSpPr/>
          <p:nvPr/>
        </p:nvSpPr>
        <p:spPr>
          <a:xfrm>
            <a:off x="2408110"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51" name="object 51"/>
          <p:cNvSpPr/>
          <p:nvPr/>
        </p:nvSpPr>
        <p:spPr>
          <a:xfrm>
            <a:off x="2408110" y="4994579"/>
            <a:ext cx="24130" cy="44450"/>
          </a:xfrm>
          <a:custGeom>
            <a:avLst/>
            <a:gdLst/>
            <a:ahLst/>
            <a:cxnLst/>
            <a:rect l="l" t="t" r="r" b="b"/>
            <a:pathLst>
              <a:path w="24130"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52" name="object 52"/>
          <p:cNvSpPr/>
          <p:nvPr/>
        </p:nvSpPr>
        <p:spPr>
          <a:xfrm>
            <a:off x="2408110"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53" name="object 53"/>
          <p:cNvSpPr/>
          <p:nvPr/>
        </p:nvSpPr>
        <p:spPr>
          <a:xfrm>
            <a:off x="2445791" y="5062410"/>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4" name="object 54"/>
          <p:cNvSpPr/>
          <p:nvPr/>
        </p:nvSpPr>
        <p:spPr>
          <a:xfrm>
            <a:off x="2473236"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5" name="object 55"/>
          <p:cNvSpPr/>
          <p:nvPr/>
        </p:nvSpPr>
        <p:spPr>
          <a:xfrm>
            <a:off x="2445791" y="4994008"/>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6" name="object 56"/>
          <p:cNvSpPr/>
          <p:nvPr/>
        </p:nvSpPr>
        <p:spPr>
          <a:xfrm>
            <a:off x="2473236"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7" name="object 57"/>
          <p:cNvSpPr/>
          <p:nvPr/>
        </p:nvSpPr>
        <p:spPr>
          <a:xfrm>
            <a:off x="4480153"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8" name="object 58"/>
          <p:cNvSpPr/>
          <p:nvPr/>
        </p:nvSpPr>
        <p:spPr>
          <a:xfrm>
            <a:off x="3350983"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59" name="object 59"/>
          <p:cNvSpPr/>
          <p:nvPr/>
        </p:nvSpPr>
        <p:spPr>
          <a:xfrm>
            <a:off x="3346246"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0" name="object 60"/>
          <p:cNvSpPr/>
          <p:nvPr/>
        </p:nvSpPr>
        <p:spPr>
          <a:xfrm>
            <a:off x="3346246"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61" name="object 61"/>
          <p:cNvSpPr/>
          <p:nvPr/>
        </p:nvSpPr>
        <p:spPr>
          <a:xfrm>
            <a:off x="3346246"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2" name="object 62"/>
          <p:cNvSpPr/>
          <p:nvPr/>
        </p:nvSpPr>
        <p:spPr>
          <a:xfrm>
            <a:off x="3346246"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63" name="object 63"/>
          <p:cNvSpPr/>
          <p:nvPr/>
        </p:nvSpPr>
        <p:spPr>
          <a:xfrm>
            <a:off x="338899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4" name="object 64"/>
          <p:cNvSpPr/>
          <p:nvPr/>
        </p:nvSpPr>
        <p:spPr>
          <a:xfrm>
            <a:off x="3416617"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5" name="object 65"/>
          <p:cNvSpPr/>
          <p:nvPr/>
        </p:nvSpPr>
        <p:spPr>
          <a:xfrm>
            <a:off x="338899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6" name="object 66"/>
          <p:cNvSpPr/>
          <p:nvPr/>
        </p:nvSpPr>
        <p:spPr>
          <a:xfrm>
            <a:off x="3416617"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7" name="object 67"/>
          <p:cNvSpPr/>
          <p:nvPr/>
        </p:nvSpPr>
        <p:spPr>
          <a:xfrm>
            <a:off x="3743464"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68" name="object 68"/>
          <p:cNvSpPr/>
          <p:nvPr/>
        </p:nvSpPr>
        <p:spPr>
          <a:xfrm>
            <a:off x="374346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9" name="object 69"/>
          <p:cNvSpPr/>
          <p:nvPr/>
        </p:nvSpPr>
        <p:spPr>
          <a:xfrm>
            <a:off x="374346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70" name="object 70"/>
          <p:cNvSpPr/>
          <p:nvPr/>
        </p:nvSpPr>
        <p:spPr>
          <a:xfrm>
            <a:off x="374346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1" name="object 71"/>
          <p:cNvSpPr/>
          <p:nvPr/>
        </p:nvSpPr>
        <p:spPr>
          <a:xfrm>
            <a:off x="374346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72" name="object 72"/>
          <p:cNvSpPr/>
          <p:nvPr/>
        </p:nvSpPr>
        <p:spPr>
          <a:xfrm>
            <a:off x="3786213"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3" name="object 73"/>
          <p:cNvSpPr/>
          <p:nvPr/>
        </p:nvSpPr>
        <p:spPr>
          <a:xfrm>
            <a:off x="381383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4" name="object 74"/>
          <p:cNvSpPr/>
          <p:nvPr/>
        </p:nvSpPr>
        <p:spPr>
          <a:xfrm>
            <a:off x="3786213"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5" name="object 75"/>
          <p:cNvSpPr/>
          <p:nvPr/>
        </p:nvSpPr>
        <p:spPr>
          <a:xfrm>
            <a:off x="381383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6" name="object 76"/>
          <p:cNvSpPr/>
          <p:nvPr/>
        </p:nvSpPr>
        <p:spPr>
          <a:xfrm>
            <a:off x="2499982"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77" name="object 77"/>
          <p:cNvSpPr/>
          <p:nvPr/>
        </p:nvSpPr>
        <p:spPr>
          <a:xfrm>
            <a:off x="2514326"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78" name="object 78"/>
          <p:cNvSpPr/>
          <p:nvPr/>
        </p:nvSpPr>
        <p:spPr>
          <a:xfrm>
            <a:off x="2499982"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79" name="object 79"/>
          <p:cNvSpPr/>
          <p:nvPr/>
        </p:nvSpPr>
        <p:spPr>
          <a:xfrm>
            <a:off x="2543549"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0" name="object 80"/>
          <p:cNvSpPr/>
          <p:nvPr/>
        </p:nvSpPr>
        <p:spPr>
          <a:xfrm>
            <a:off x="2563101"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81" name="object 81"/>
          <p:cNvSpPr/>
          <p:nvPr/>
        </p:nvSpPr>
        <p:spPr>
          <a:xfrm>
            <a:off x="2582653"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2" name="object 82"/>
          <p:cNvSpPr/>
          <p:nvPr/>
        </p:nvSpPr>
        <p:spPr>
          <a:xfrm>
            <a:off x="2611869"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83" name="object 83"/>
          <p:cNvSpPr/>
          <p:nvPr/>
        </p:nvSpPr>
        <p:spPr>
          <a:xfrm>
            <a:off x="4567110" y="4923002"/>
            <a:ext cx="126364" cy="227965"/>
          </a:xfrm>
          <a:custGeom>
            <a:avLst/>
            <a:gdLst/>
            <a:ahLst/>
            <a:cxnLst/>
            <a:rect l="l" t="t" r="r" b="b"/>
            <a:pathLst>
              <a:path w="126364"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4" h="227964">
                <a:moveTo>
                  <a:pt x="42418" y="177774"/>
                </a:moveTo>
                <a:lnTo>
                  <a:pt x="34671" y="177774"/>
                </a:lnTo>
                <a:lnTo>
                  <a:pt x="34671" y="195719"/>
                </a:lnTo>
                <a:lnTo>
                  <a:pt x="42418" y="195719"/>
                </a:lnTo>
                <a:lnTo>
                  <a:pt x="42418" y="177774"/>
                </a:lnTo>
                <a:close/>
              </a:path>
              <a:path w="126364" h="227964">
                <a:moveTo>
                  <a:pt x="66979" y="177774"/>
                </a:moveTo>
                <a:lnTo>
                  <a:pt x="59232" y="177774"/>
                </a:lnTo>
                <a:lnTo>
                  <a:pt x="59232" y="195719"/>
                </a:lnTo>
                <a:lnTo>
                  <a:pt x="66979" y="195719"/>
                </a:lnTo>
                <a:lnTo>
                  <a:pt x="66979" y="177774"/>
                </a:lnTo>
                <a:close/>
              </a:path>
              <a:path w="126364" h="227964">
                <a:moveTo>
                  <a:pt x="91541" y="177774"/>
                </a:moveTo>
                <a:lnTo>
                  <a:pt x="83794" y="177774"/>
                </a:lnTo>
                <a:lnTo>
                  <a:pt x="83794" y="195719"/>
                </a:lnTo>
                <a:lnTo>
                  <a:pt x="91541" y="195719"/>
                </a:lnTo>
                <a:lnTo>
                  <a:pt x="91541" y="177774"/>
                </a:lnTo>
                <a:close/>
              </a:path>
              <a:path w="126364" h="227964">
                <a:moveTo>
                  <a:pt x="126225" y="177774"/>
                </a:moveTo>
                <a:lnTo>
                  <a:pt x="108356" y="177774"/>
                </a:lnTo>
                <a:lnTo>
                  <a:pt x="108356" y="195719"/>
                </a:lnTo>
                <a:lnTo>
                  <a:pt x="126225" y="195719"/>
                </a:lnTo>
                <a:lnTo>
                  <a:pt x="126225" y="177774"/>
                </a:lnTo>
                <a:close/>
              </a:path>
              <a:path w="126364" h="227964">
                <a:moveTo>
                  <a:pt x="42418" y="155143"/>
                </a:moveTo>
                <a:lnTo>
                  <a:pt x="34671" y="155143"/>
                </a:lnTo>
                <a:lnTo>
                  <a:pt x="34671" y="173088"/>
                </a:lnTo>
                <a:lnTo>
                  <a:pt x="42418" y="173088"/>
                </a:lnTo>
                <a:lnTo>
                  <a:pt x="42418" y="155143"/>
                </a:lnTo>
                <a:close/>
              </a:path>
              <a:path w="126364" h="227964">
                <a:moveTo>
                  <a:pt x="66979" y="155143"/>
                </a:moveTo>
                <a:lnTo>
                  <a:pt x="59232" y="155143"/>
                </a:lnTo>
                <a:lnTo>
                  <a:pt x="59232" y="173088"/>
                </a:lnTo>
                <a:lnTo>
                  <a:pt x="66979" y="173088"/>
                </a:lnTo>
                <a:lnTo>
                  <a:pt x="66979" y="155143"/>
                </a:lnTo>
                <a:close/>
              </a:path>
              <a:path w="126364" h="227964">
                <a:moveTo>
                  <a:pt x="91541" y="155143"/>
                </a:moveTo>
                <a:lnTo>
                  <a:pt x="83794" y="155143"/>
                </a:lnTo>
                <a:lnTo>
                  <a:pt x="83794" y="173088"/>
                </a:lnTo>
                <a:lnTo>
                  <a:pt x="91541" y="173088"/>
                </a:lnTo>
                <a:lnTo>
                  <a:pt x="91541" y="155143"/>
                </a:lnTo>
                <a:close/>
              </a:path>
              <a:path w="126364" h="227964">
                <a:moveTo>
                  <a:pt x="126225" y="155143"/>
                </a:moveTo>
                <a:lnTo>
                  <a:pt x="108356" y="155143"/>
                </a:lnTo>
                <a:lnTo>
                  <a:pt x="108356" y="173088"/>
                </a:lnTo>
                <a:lnTo>
                  <a:pt x="126225" y="173088"/>
                </a:lnTo>
                <a:lnTo>
                  <a:pt x="126225" y="155143"/>
                </a:lnTo>
                <a:close/>
              </a:path>
              <a:path w="126364" h="227964">
                <a:moveTo>
                  <a:pt x="42418" y="133349"/>
                </a:moveTo>
                <a:lnTo>
                  <a:pt x="34671" y="133349"/>
                </a:lnTo>
                <a:lnTo>
                  <a:pt x="34671" y="151295"/>
                </a:lnTo>
                <a:lnTo>
                  <a:pt x="42418" y="151295"/>
                </a:lnTo>
                <a:lnTo>
                  <a:pt x="42418" y="133349"/>
                </a:lnTo>
                <a:close/>
              </a:path>
              <a:path w="126364" h="227964">
                <a:moveTo>
                  <a:pt x="66979" y="133349"/>
                </a:moveTo>
                <a:lnTo>
                  <a:pt x="59232" y="133349"/>
                </a:lnTo>
                <a:lnTo>
                  <a:pt x="59232" y="151295"/>
                </a:lnTo>
                <a:lnTo>
                  <a:pt x="66979" y="151295"/>
                </a:lnTo>
                <a:lnTo>
                  <a:pt x="66979" y="133349"/>
                </a:lnTo>
                <a:close/>
              </a:path>
              <a:path w="126364" h="227964">
                <a:moveTo>
                  <a:pt x="91541" y="133349"/>
                </a:moveTo>
                <a:lnTo>
                  <a:pt x="83794" y="133349"/>
                </a:lnTo>
                <a:lnTo>
                  <a:pt x="83794" y="151295"/>
                </a:lnTo>
                <a:lnTo>
                  <a:pt x="91541" y="151295"/>
                </a:lnTo>
                <a:lnTo>
                  <a:pt x="91541" y="133349"/>
                </a:lnTo>
                <a:close/>
              </a:path>
              <a:path w="126364" h="227964">
                <a:moveTo>
                  <a:pt x="126225" y="133349"/>
                </a:moveTo>
                <a:lnTo>
                  <a:pt x="108356" y="133349"/>
                </a:lnTo>
                <a:lnTo>
                  <a:pt x="108356" y="151295"/>
                </a:lnTo>
                <a:lnTo>
                  <a:pt x="126225" y="151295"/>
                </a:lnTo>
                <a:lnTo>
                  <a:pt x="126225" y="133349"/>
                </a:lnTo>
                <a:close/>
              </a:path>
              <a:path w="126364" h="227964">
                <a:moveTo>
                  <a:pt x="42418" y="111213"/>
                </a:moveTo>
                <a:lnTo>
                  <a:pt x="34671" y="111213"/>
                </a:lnTo>
                <a:lnTo>
                  <a:pt x="34671" y="129158"/>
                </a:lnTo>
                <a:lnTo>
                  <a:pt x="42418" y="129158"/>
                </a:lnTo>
                <a:lnTo>
                  <a:pt x="42418" y="111213"/>
                </a:lnTo>
                <a:close/>
              </a:path>
              <a:path w="126364" h="227964">
                <a:moveTo>
                  <a:pt x="66979" y="111213"/>
                </a:moveTo>
                <a:lnTo>
                  <a:pt x="59232" y="111213"/>
                </a:lnTo>
                <a:lnTo>
                  <a:pt x="59232" y="129158"/>
                </a:lnTo>
                <a:lnTo>
                  <a:pt x="66979" y="129158"/>
                </a:lnTo>
                <a:lnTo>
                  <a:pt x="66979" y="111213"/>
                </a:lnTo>
                <a:close/>
              </a:path>
              <a:path w="126364" h="227964">
                <a:moveTo>
                  <a:pt x="91541" y="111213"/>
                </a:moveTo>
                <a:lnTo>
                  <a:pt x="83794" y="111213"/>
                </a:lnTo>
                <a:lnTo>
                  <a:pt x="83794" y="129158"/>
                </a:lnTo>
                <a:lnTo>
                  <a:pt x="91541" y="129158"/>
                </a:lnTo>
                <a:lnTo>
                  <a:pt x="91541" y="111213"/>
                </a:lnTo>
                <a:close/>
              </a:path>
              <a:path w="126364" h="227964">
                <a:moveTo>
                  <a:pt x="126225" y="111213"/>
                </a:moveTo>
                <a:lnTo>
                  <a:pt x="108356" y="111213"/>
                </a:lnTo>
                <a:lnTo>
                  <a:pt x="108356" y="129158"/>
                </a:lnTo>
                <a:lnTo>
                  <a:pt x="126225" y="129158"/>
                </a:lnTo>
                <a:lnTo>
                  <a:pt x="126225" y="111213"/>
                </a:lnTo>
                <a:close/>
              </a:path>
              <a:path w="126364" h="227964">
                <a:moveTo>
                  <a:pt x="42418" y="87325"/>
                </a:moveTo>
                <a:lnTo>
                  <a:pt x="34671" y="87325"/>
                </a:lnTo>
                <a:lnTo>
                  <a:pt x="34671" y="105270"/>
                </a:lnTo>
                <a:lnTo>
                  <a:pt x="42418" y="105270"/>
                </a:lnTo>
                <a:lnTo>
                  <a:pt x="42418" y="87325"/>
                </a:lnTo>
                <a:close/>
              </a:path>
              <a:path w="126364" h="227964">
                <a:moveTo>
                  <a:pt x="66979" y="87325"/>
                </a:moveTo>
                <a:lnTo>
                  <a:pt x="59232" y="87325"/>
                </a:lnTo>
                <a:lnTo>
                  <a:pt x="59232" y="105270"/>
                </a:lnTo>
                <a:lnTo>
                  <a:pt x="66979" y="105270"/>
                </a:lnTo>
                <a:lnTo>
                  <a:pt x="66979" y="87325"/>
                </a:lnTo>
                <a:close/>
              </a:path>
              <a:path w="126364" h="227964">
                <a:moveTo>
                  <a:pt x="91541" y="87325"/>
                </a:moveTo>
                <a:lnTo>
                  <a:pt x="83794" y="87325"/>
                </a:lnTo>
                <a:lnTo>
                  <a:pt x="83794" y="105270"/>
                </a:lnTo>
                <a:lnTo>
                  <a:pt x="91541" y="105270"/>
                </a:lnTo>
                <a:lnTo>
                  <a:pt x="91541" y="87325"/>
                </a:lnTo>
                <a:close/>
              </a:path>
              <a:path w="126364" h="227964">
                <a:moveTo>
                  <a:pt x="126225" y="87325"/>
                </a:moveTo>
                <a:lnTo>
                  <a:pt x="108356" y="87325"/>
                </a:lnTo>
                <a:lnTo>
                  <a:pt x="108356" y="105270"/>
                </a:lnTo>
                <a:lnTo>
                  <a:pt x="126225" y="105270"/>
                </a:lnTo>
                <a:lnTo>
                  <a:pt x="126225" y="87325"/>
                </a:lnTo>
                <a:close/>
              </a:path>
              <a:path w="126364" h="227964">
                <a:moveTo>
                  <a:pt x="42418" y="64287"/>
                </a:moveTo>
                <a:lnTo>
                  <a:pt x="34671" y="64287"/>
                </a:lnTo>
                <a:lnTo>
                  <a:pt x="34671" y="82232"/>
                </a:lnTo>
                <a:lnTo>
                  <a:pt x="42418" y="82232"/>
                </a:lnTo>
                <a:lnTo>
                  <a:pt x="42418" y="64287"/>
                </a:lnTo>
                <a:close/>
              </a:path>
              <a:path w="126364" h="227964">
                <a:moveTo>
                  <a:pt x="66979" y="64287"/>
                </a:moveTo>
                <a:lnTo>
                  <a:pt x="59232" y="64287"/>
                </a:lnTo>
                <a:lnTo>
                  <a:pt x="59232" y="82232"/>
                </a:lnTo>
                <a:lnTo>
                  <a:pt x="66979" y="82232"/>
                </a:lnTo>
                <a:lnTo>
                  <a:pt x="66979" y="64287"/>
                </a:lnTo>
                <a:close/>
              </a:path>
              <a:path w="126364" h="227964">
                <a:moveTo>
                  <a:pt x="91541" y="64287"/>
                </a:moveTo>
                <a:lnTo>
                  <a:pt x="83794" y="64287"/>
                </a:lnTo>
                <a:lnTo>
                  <a:pt x="83794" y="82232"/>
                </a:lnTo>
                <a:lnTo>
                  <a:pt x="91541" y="82232"/>
                </a:lnTo>
                <a:lnTo>
                  <a:pt x="91541" y="64287"/>
                </a:lnTo>
                <a:close/>
              </a:path>
              <a:path w="126364" h="227964">
                <a:moveTo>
                  <a:pt x="126225" y="64287"/>
                </a:moveTo>
                <a:lnTo>
                  <a:pt x="108356" y="64287"/>
                </a:lnTo>
                <a:lnTo>
                  <a:pt x="108356" y="82232"/>
                </a:lnTo>
                <a:lnTo>
                  <a:pt x="126225" y="82232"/>
                </a:lnTo>
                <a:lnTo>
                  <a:pt x="126225" y="64287"/>
                </a:lnTo>
                <a:close/>
              </a:path>
              <a:path w="126364" h="227964">
                <a:moveTo>
                  <a:pt x="42418" y="41236"/>
                </a:moveTo>
                <a:lnTo>
                  <a:pt x="34671" y="41236"/>
                </a:lnTo>
                <a:lnTo>
                  <a:pt x="34671" y="59181"/>
                </a:lnTo>
                <a:lnTo>
                  <a:pt x="42418" y="59181"/>
                </a:lnTo>
                <a:lnTo>
                  <a:pt x="42418" y="41236"/>
                </a:lnTo>
                <a:close/>
              </a:path>
              <a:path w="126364" h="227964">
                <a:moveTo>
                  <a:pt x="66979" y="41236"/>
                </a:moveTo>
                <a:lnTo>
                  <a:pt x="59232" y="41236"/>
                </a:lnTo>
                <a:lnTo>
                  <a:pt x="59232" y="59181"/>
                </a:lnTo>
                <a:lnTo>
                  <a:pt x="66979" y="59181"/>
                </a:lnTo>
                <a:lnTo>
                  <a:pt x="66979" y="41236"/>
                </a:lnTo>
                <a:close/>
              </a:path>
              <a:path w="126364" h="227964">
                <a:moveTo>
                  <a:pt x="91541" y="41236"/>
                </a:moveTo>
                <a:lnTo>
                  <a:pt x="83794" y="41236"/>
                </a:lnTo>
                <a:lnTo>
                  <a:pt x="83794" y="59181"/>
                </a:lnTo>
                <a:lnTo>
                  <a:pt x="91541" y="59181"/>
                </a:lnTo>
                <a:lnTo>
                  <a:pt x="91541" y="41236"/>
                </a:lnTo>
                <a:close/>
              </a:path>
              <a:path w="126364" h="227964">
                <a:moveTo>
                  <a:pt x="126225" y="41236"/>
                </a:moveTo>
                <a:lnTo>
                  <a:pt x="108356" y="41236"/>
                </a:lnTo>
                <a:lnTo>
                  <a:pt x="108356" y="59181"/>
                </a:lnTo>
                <a:lnTo>
                  <a:pt x="126225" y="59181"/>
                </a:lnTo>
                <a:lnTo>
                  <a:pt x="126225" y="41236"/>
                </a:lnTo>
                <a:close/>
              </a:path>
              <a:path w="126364" h="227964">
                <a:moveTo>
                  <a:pt x="42418" y="16713"/>
                </a:moveTo>
                <a:lnTo>
                  <a:pt x="34671" y="16713"/>
                </a:lnTo>
                <a:lnTo>
                  <a:pt x="34671" y="34658"/>
                </a:lnTo>
                <a:lnTo>
                  <a:pt x="42418" y="34658"/>
                </a:lnTo>
                <a:lnTo>
                  <a:pt x="42418" y="16713"/>
                </a:lnTo>
                <a:close/>
              </a:path>
              <a:path w="126364" h="227964">
                <a:moveTo>
                  <a:pt x="66979" y="16713"/>
                </a:moveTo>
                <a:lnTo>
                  <a:pt x="59232" y="16713"/>
                </a:lnTo>
                <a:lnTo>
                  <a:pt x="59232" y="34658"/>
                </a:lnTo>
                <a:lnTo>
                  <a:pt x="66979" y="34658"/>
                </a:lnTo>
                <a:lnTo>
                  <a:pt x="66979" y="16713"/>
                </a:lnTo>
                <a:close/>
              </a:path>
              <a:path w="126364" h="227964">
                <a:moveTo>
                  <a:pt x="91541" y="16713"/>
                </a:moveTo>
                <a:lnTo>
                  <a:pt x="83794" y="16713"/>
                </a:lnTo>
                <a:lnTo>
                  <a:pt x="83794" y="34658"/>
                </a:lnTo>
                <a:lnTo>
                  <a:pt x="91541" y="34658"/>
                </a:lnTo>
                <a:lnTo>
                  <a:pt x="91541" y="16713"/>
                </a:lnTo>
                <a:close/>
              </a:path>
              <a:path w="126364"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84" name="object 84"/>
          <p:cNvSpPr/>
          <p:nvPr/>
        </p:nvSpPr>
        <p:spPr>
          <a:xfrm>
            <a:off x="3224758"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85" name="object 85"/>
          <p:cNvSpPr/>
          <p:nvPr/>
        </p:nvSpPr>
        <p:spPr>
          <a:xfrm>
            <a:off x="3224758"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86" name="object 86"/>
          <p:cNvSpPr/>
          <p:nvPr/>
        </p:nvSpPr>
        <p:spPr>
          <a:xfrm>
            <a:off x="3224758"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87" name="object 87"/>
          <p:cNvSpPr/>
          <p:nvPr/>
        </p:nvSpPr>
        <p:spPr>
          <a:xfrm>
            <a:off x="3224758"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88" name="object 88"/>
          <p:cNvSpPr/>
          <p:nvPr/>
        </p:nvSpPr>
        <p:spPr>
          <a:xfrm>
            <a:off x="3224758"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89" name="object 89"/>
          <p:cNvSpPr/>
          <p:nvPr/>
        </p:nvSpPr>
        <p:spPr>
          <a:xfrm>
            <a:off x="3273183"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0" name="object 90"/>
          <p:cNvSpPr/>
          <p:nvPr/>
        </p:nvSpPr>
        <p:spPr>
          <a:xfrm>
            <a:off x="3325672"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1" name="object 91"/>
          <p:cNvSpPr/>
          <p:nvPr/>
        </p:nvSpPr>
        <p:spPr>
          <a:xfrm>
            <a:off x="3273183"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2" name="object 92"/>
          <p:cNvSpPr/>
          <p:nvPr/>
        </p:nvSpPr>
        <p:spPr>
          <a:xfrm>
            <a:off x="3325672"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3" name="object 93"/>
          <p:cNvSpPr/>
          <p:nvPr/>
        </p:nvSpPr>
        <p:spPr>
          <a:xfrm>
            <a:off x="2808147"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94" name="object 94"/>
          <p:cNvSpPr/>
          <p:nvPr/>
        </p:nvSpPr>
        <p:spPr>
          <a:xfrm>
            <a:off x="2808147" y="5093639"/>
            <a:ext cx="31750" cy="17780"/>
          </a:xfrm>
          <a:custGeom>
            <a:avLst/>
            <a:gdLst/>
            <a:ahLst/>
            <a:cxnLst/>
            <a:rect l="l" t="t" r="r" b="b"/>
            <a:pathLst>
              <a:path w="31750" h="17779">
                <a:moveTo>
                  <a:pt x="0" y="17780"/>
                </a:moveTo>
                <a:lnTo>
                  <a:pt x="31534" y="17780"/>
                </a:lnTo>
                <a:lnTo>
                  <a:pt x="31534" y="0"/>
                </a:lnTo>
                <a:lnTo>
                  <a:pt x="0" y="0"/>
                </a:lnTo>
                <a:lnTo>
                  <a:pt x="0" y="17780"/>
                </a:lnTo>
                <a:close/>
              </a:path>
            </a:pathLst>
          </a:custGeom>
          <a:solidFill>
            <a:srgbClr val="FFFFFF"/>
          </a:solidFill>
        </p:spPr>
        <p:txBody>
          <a:bodyPr wrap="square" lIns="0" tIns="0" rIns="0" bIns="0" rtlCol="0"/>
          <a:lstStyle/>
          <a:p>
            <a:endParaRPr/>
          </a:p>
        </p:txBody>
      </p:sp>
      <p:sp>
        <p:nvSpPr>
          <p:cNvPr id="95" name="object 95"/>
          <p:cNvSpPr/>
          <p:nvPr/>
        </p:nvSpPr>
        <p:spPr>
          <a:xfrm>
            <a:off x="2808147"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96" name="object 96"/>
          <p:cNvSpPr/>
          <p:nvPr/>
        </p:nvSpPr>
        <p:spPr>
          <a:xfrm>
            <a:off x="2852889" y="5093169"/>
            <a:ext cx="12065" cy="18415"/>
          </a:xfrm>
          <a:custGeom>
            <a:avLst/>
            <a:gdLst/>
            <a:ahLst/>
            <a:cxnLst/>
            <a:rect l="l" t="t" r="r" b="b"/>
            <a:pathLst>
              <a:path w="12064" h="18414">
                <a:moveTo>
                  <a:pt x="11760" y="0"/>
                </a:moveTo>
                <a:lnTo>
                  <a:pt x="0" y="0"/>
                </a:lnTo>
                <a:lnTo>
                  <a:pt x="0" y="17945"/>
                </a:lnTo>
                <a:lnTo>
                  <a:pt x="11760" y="17945"/>
                </a:lnTo>
                <a:lnTo>
                  <a:pt x="11760" y="0"/>
                </a:lnTo>
                <a:close/>
              </a:path>
            </a:pathLst>
          </a:custGeom>
          <a:solidFill>
            <a:srgbClr val="FFFFFF"/>
          </a:solidFill>
        </p:spPr>
        <p:txBody>
          <a:bodyPr wrap="square" lIns="0" tIns="0" rIns="0" bIns="0" rtlCol="0"/>
          <a:lstStyle/>
          <a:p>
            <a:endParaRPr/>
          </a:p>
        </p:txBody>
      </p:sp>
      <p:sp>
        <p:nvSpPr>
          <p:cNvPr id="97" name="object 97"/>
          <p:cNvSpPr/>
          <p:nvPr/>
        </p:nvSpPr>
        <p:spPr>
          <a:xfrm>
            <a:off x="2877858"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98" name="object 98"/>
          <p:cNvSpPr/>
          <p:nvPr/>
        </p:nvSpPr>
        <p:spPr>
          <a:xfrm>
            <a:off x="2902839"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99" name="object 99"/>
          <p:cNvSpPr/>
          <p:nvPr/>
        </p:nvSpPr>
        <p:spPr>
          <a:xfrm>
            <a:off x="4880178"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100" name="object 100"/>
          <p:cNvSpPr/>
          <p:nvPr/>
        </p:nvSpPr>
        <p:spPr>
          <a:xfrm>
            <a:off x="4880178"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101" name="object 101"/>
          <p:cNvSpPr/>
          <p:nvPr/>
        </p:nvSpPr>
        <p:spPr>
          <a:xfrm>
            <a:off x="4880178"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02" name="object 102"/>
          <p:cNvSpPr/>
          <p:nvPr/>
        </p:nvSpPr>
        <p:spPr>
          <a:xfrm>
            <a:off x="4932959" y="5094185"/>
            <a:ext cx="13970" cy="19685"/>
          </a:xfrm>
          <a:custGeom>
            <a:avLst/>
            <a:gdLst/>
            <a:ahLst/>
            <a:cxnLst/>
            <a:rect l="l" t="t" r="r" b="b"/>
            <a:pathLst>
              <a:path w="13970"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103" name="object 103"/>
          <p:cNvSpPr/>
          <p:nvPr/>
        </p:nvSpPr>
        <p:spPr>
          <a:xfrm>
            <a:off x="4972177"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104" name="object 104"/>
          <p:cNvSpPr/>
          <p:nvPr/>
        </p:nvSpPr>
        <p:spPr>
          <a:xfrm>
            <a:off x="2228818"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05" name="object 105"/>
          <p:cNvSpPr/>
          <p:nvPr/>
        </p:nvSpPr>
        <p:spPr>
          <a:xfrm>
            <a:off x="3876536" y="5019333"/>
            <a:ext cx="191135" cy="132080"/>
          </a:xfrm>
          <a:custGeom>
            <a:avLst/>
            <a:gdLst/>
            <a:ahLst/>
            <a:cxnLst/>
            <a:rect l="l" t="t" r="r" b="b"/>
            <a:pathLst>
              <a:path w="191135" h="132079">
                <a:moveTo>
                  <a:pt x="158115" y="64769"/>
                </a:moveTo>
                <a:lnTo>
                  <a:pt x="32727" y="64769"/>
                </a:lnTo>
                <a:lnTo>
                  <a:pt x="32727" y="131546"/>
                </a:lnTo>
                <a:lnTo>
                  <a:pt x="158115" y="131546"/>
                </a:lnTo>
                <a:lnTo>
                  <a:pt x="158115" y="90512"/>
                </a:lnTo>
                <a:lnTo>
                  <a:pt x="57619" y="90512"/>
                </a:lnTo>
                <a:lnTo>
                  <a:pt x="57619" y="72567"/>
                </a:lnTo>
                <a:lnTo>
                  <a:pt x="158115" y="72567"/>
                </a:lnTo>
                <a:lnTo>
                  <a:pt x="158115" y="64769"/>
                </a:lnTo>
                <a:close/>
              </a:path>
              <a:path w="191135" h="132079">
                <a:moveTo>
                  <a:pt x="110096" y="72567"/>
                </a:moveTo>
                <a:lnTo>
                  <a:pt x="80733" y="72567"/>
                </a:lnTo>
                <a:lnTo>
                  <a:pt x="80733" y="90512"/>
                </a:lnTo>
                <a:lnTo>
                  <a:pt x="110096" y="90512"/>
                </a:lnTo>
                <a:lnTo>
                  <a:pt x="110096" y="72567"/>
                </a:lnTo>
                <a:close/>
              </a:path>
              <a:path w="191135" h="132079">
                <a:moveTo>
                  <a:pt x="158115" y="72567"/>
                </a:moveTo>
                <a:lnTo>
                  <a:pt x="133210" y="72567"/>
                </a:lnTo>
                <a:lnTo>
                  <a:pt x="133210" y="90512"/>
                </a:lnTo>
                <a:lnTo>
                  <a:pt x="158115" y="90512"/>
                </a:lnTo>
                <a:lnTo>
                  <a:pt x="158115" y="72567"/>
                </a:lnTo>
                <a:close/>
              </a:path>
              <a:path w="191135" h="132079">
                <a:moveTo>
                  <a:pt x="158115" y="41732"/>
                </a:moveTo>
                <a:lnTo>
                  <a:pt x="32727" y="41732"/>
                </a:lnTo>
                <a:lnTo>
                  <a:pt x="32727" y="42557"/>
                </a:lnTo>
                <a:lnTo>
                  <a:pt x="0" y="64769"/>
                </a:lnTo>
                <a:lnTo>
                  <a:pt x="190830" y="64769"/>
                </a:lnTo>
                <a:lnTo>
                  <a:pt x="158115" y="42557"/>
                </a:lnTo>
                <a:lnTo>
                  <a:pt x="158115" y="41732"/>
                </a:lnTo>
                <a:close/>
              </a:path>
              <a:path w="191135"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06" name="object 106"/>
          <p:cNvSpPr/>
          <p:nvPr/>
        </p:nvSpPr>
        <p:spPr>
          <a:xfrm>
            <a:off x="303569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7" name="object 107"/>
          <p:cNvSpPr/>
          <p:nvPr/>
        </p:nvSpPr>
        <p:spPr>
          <a:xfrm>
            <a:off x="5107731"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8" name="object 108"/>
          <p:cNvSpPr/>
          <p:nvPr/>
        </p:nvSpPr>
        <p:spPr>
          <a:xfrm>
            <a:off x="4278889" y="4954000"/>
            <a:ext cx="191135" cy="197485"/>
          </a:xfrm>
          <a:custGeom>
            <a:avLst/>
            <a:gdLst/>
            <a:ahLst/>
            <a:cxnLst/>
            <a:rect l="l" t="t" r="r" b="b"/>
            <a:pathLst>
              <a:path w="191135" h="197485">
                <a:moveTo>
                  <a:pt x="158115" y="34175"/>
                </a:moveTo>
                <a:lnTo>
                  <a:pt x="32727" y="34175"/>
                </a:lnTo>
                <a:lnTo>
                  <a:pt x="32727" y="196875"/>
                </a:lnTo>
                <a:lnTo>
                  <a:pt x="158115" y="196875"/>
                </a:lnTo>
                <a:lnTo>
                  <a:pt x="158115" y="178638"/>
                </a:lnTo>
                <a:lnTo>
                  <a:pt x="64960" y="178638"/>
                </a:lnTo>
                <a:lnTo>
                  <a:pt x="64960" y="160693"/>
                </a:lnTo>
                <a:lnTo>
                  <a:pt x="158115" y="160693"/>
                </a:lnTo>
                <a:lnTo>
                  <a:pt x="158115" y="151333"/>
                </a:lnTo>
                <a:lnTo>
                  <a:pt x="64960" y="151333"/>
                </a:lnTo>
                <a:lnTo>
                  <a:pt x="64960" y="133388"/>
                </a:lnTo>
                <a:lnTo>
                  <a:pt x="158115" y="133388"/>
                </a:lnTo>
                <a:lnTo>
                  <a:pt x="158115" y="124231"/>
                </a:lnTo>
                <a:lnTo>
                  <a:pt x="64960" y="124231"/>
                </a:lnTo>
                <a:lnTo>
                  <a:pt x="64960" y="106286"/>
                </a:lnTo>
                <a:lnTo>
                  <a:pt x="158115" y="106286"/>
                </a:lnTo>
                <a:lnTo>
                  <a:pt x="158115" y="96748"/>
                </a:lnTo>
                <a:lnTo>
                  <a:pt x="64960" y="96748"/>
                </a:lnTo>
                <a:lnTo>
                  <a:pt x="64960" y="78803"/>
                </a:lnTo>
                <a:lnTo>
                  <a:pt x="158115" y="78803"/>
                </a:lnTo>
                <a:lnTo>
                  <a:pt x="158115" y="69443"/>
                </a:lnTo>
                <a:lnTo>
                  <a:pt x="64960" y="69443"/>
                </a:lnTo>
                <a:lnTo>
                  <a:pt x="64960" y="51498"/>
                </a:lnTo>
                <a:lnTo>
                  <a:pt x="158115" y="51498"/>
                </a:lnTo>
                <a:lnTo>
                  <a:pt x="158115" y="34175"/>
                </a:lnTo>
                <a:close/>
              </a:path>
              <a:path w="191135" h="197485">
                <a:moveTo>
                  <a:pt x="102755" y="160693"/>
                </a:moveTo>
                <a:lnTo>
                  <a:pt x="88074" y="160693"/>
                </a:lnTo>
                <a:lnTo>
                  <a:pt x="88074" y="178638"/>
                </a:lnTo>
                <a:lnTo>
                  <a:pt x="102755" y="178638"/>
                </a:lnTo>
                <a:lnTo>
                  <a:pt x="102755" y="160693"/>
                </a:lnTo>
                <a:close/>
              </a:path>
              <a:path w="191135" h="197485">
                <a:moveTo>
                  <a:pt x="158115" y="160693"/>
                </a:moveTo>
                <a:lnTo>
                  <a:pt x="125869" y="160693"/>
                </a:lnTo>
                <a:lnTo>
                  <a:pt x="125869" y="178638"/>
                </a:lnTo>
                <a:lnTo>
                  <a:pt x="158115" y="178638"/>
                </a:lnTo>
                <a:lnTo>
                  <a:pt x="158115" y="160693"/>
                </a:lnTo>
                <a:close/>
              </a:path>
              <a:path w="191135" h="197485">
                <a:moveTo>
                  <a:pt x="102755" y="133388"/>
                </a:moveTo>
                <a:lnTo>
                  <a:pt x="88074" y="133388"/>
                </a:lnTo>
                <a:lnTo>
                  <a:pt x="88074" y="151333"/>
                </a:lnTo>
                <a:lnTo>
                  <a:pt x="102755" y="151333"/>
                </a:lnTo>
                <a:lnTo>
                  <a:pt x="102755" y="133388"/>
                </a:lnTo>
                <a:close/>
              </a:path>
              <a:path w="191135" h="197485">
                <a:moveTo>
                  <a:pt x="158115" y="133388"/>
                </a:moveTo>
                <a:lnTo>
                  <a:pt x="125869" y="133388"/>
                </a:lnTo>
                <a:lnTo>
                  <a:pt x="125869" y="151333"/>
                </a:lnTo>
                <a:lnTo>
                  <a:pt x="158115" y="151333"/>
                </a:lnTo>
                <a:lnTo>
                  <a:pt x="158115" y="133388"/>
                </a:lnTo>
                <a:close/>
              </a:path>
              <a:path w="191135" h="197485">
                <a:moveTo>
                  <a:pt x="102755" y="106286"/>
                </a:moveTo>
                <a:lnTo>
                  <a:pt x="88074" y="106286"/>
                </a:lnTo>
                <a:lnTo>
                  <a:pt x="88074" y="124231"/>
                </a:lnTo>
                <a:lnTo>
                  <a:pt x="102755" y="124231"/>
                </a:lnTo>
                <a:lnTo>
                  <a:pt x="102755" y="106286"/>
                </a:lnTo>
                <a:close/>
              </a:path>
              <a:path w="191135" h="197485">
                <a:moveTo>
                  <a:pt x="158115" y="106286"/>
                </a:moveTo>
                <a:lnTo>
                  <a:pt x="125869" y="106286"/>
                </a:lnTo>
                <a:lnTo>
                  <a:pt x="125869" y="124231"/>
                </a:lnTo>
                <a:lnTo>
                  <a:pt x="158115" y="124231"/>
                </a:lnTo>
                <a:lnTo>
                  <a:pt x="158115" y="106286"/>
                </a:lnTo>
                <a:close/>
              </a:path>
              <a:path w="191135" h="197485">
                <a:moveTo>
                  <a:pt x="102755" y="78803"/>
                </a:moveTo>
                <a:lnTo>
                  <a:pt x="88074" y="78803"/>
                </a:lnTo>
                <a:lnTo>
                  <a:pt x="88074" y="96748"/>
                </a:lnTo>
                <a:lnTo>
                  <a:pt x="102755" y="96748"/>
                </a:lnTo>
                <a:lnTo>
                  <a:pt x="102755" y="78803"/>
                </a:lnTo>
                <a:close/>
              </a:path>
              <a:path w="191135" h="197485">
                <a:moveTo>
                  <a:pt x="158115" y="78803"/>
                </a:moveTo>
                <a:lnTo>
                  <a:pt x="125869" y="78803"/>
                </a:lnTo>
                <a:lnTo>
                  <a:pt x="125869" y="96748"/>
                </a:lnTo>
                <a:lnTo>
                  <a:pt x="158115" y="96748"/>
                </a:lnTo>
                <a:lnTo>
                  <a:pt x="158115" y="78803"/>
                </a:lnTo>
                <a:close/>
              </a:path>
              <a:path w="191135" h="197485">
                <a:moveTo>
                  <a:pt x="102755" y="51498"/>
                </a:moveTo>
                <a:lnTo>
                  <a:pt x="88074" y="51498"/>
                </a:lnTo>
                <a:lnTo>
                  <a:pt x="88074" y="69443"/>
                </a:lnTo>
                <a:lnTo>
                  <a:pt x="102755" y="69443"/>
                </a:lnTo>
                <a:lnTo>
                  <a:pt x="102755" y="51498"/>
                </a:lnTo>
                <a:close/>
              </a:path>
              <a:path w="191135" h="197485">
                <a:moveTo>
                  <a:pt x="158115" y="51498"/>
                </a:moveTo>
                <a:lnTo>
                  <a:pt x="125869" y="51498"/>
                </a:lnTo>
                <a:lnTo>
                  <a:pt x="125869" y="69443"/>
                </a:lnTo>
                <a:lnTo>
                  <a:pt x="158115" y="69443"/>
                </a:lnTo>
                <a:lnTo>
                  <a:pt x="158115" y="51498"/>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9" name="object 109"/>
          <p:cNvSpPr/>
          <p:nvPr/>
        </p:nvSpPr>
        <p:spPr>
          <a:xfrm>
            <a:off x="2921302" y="4994475"/>
            <a:ext cx="126364" cy="156845"/>
          </a:xfrm>
          <a:custGeom>
            <a:avLst/>
            <a:gdLst/>
            <a:ahLst/>
            <a:cxnLst/>
            <a:rect l="l" t="t" r="r" b="b"/>
            <a:pathLst>
              <a:path w="126364" h="156845">
                <a:moveTo>
                  <a:pt x="63118"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8"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10" name="object 110"/>
          <p:cNvSpPr/>
          <p:nvPr/>
        </p:nvSpPr>
        <p:spPr>
          <a:xfrm>
            <a:off x="4993337" y="4994475"/>
            <a:ext cx="126364" cy="156845"/>
          </a:xfrm>
          <a:custGeom>
            <a:avLst/>
            <a:gdLst/>
            <a:ahLst/>
            <a:cxnLst/>
            <a:rect l="l" t="t" r="r" b="b"/>
            <a:pathLst>
              <a:path w="126364" h="156845">
                <a:moveTo>
                  <a:pt x="63119"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9"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111" name="object 111"/>
          <p:cNvSpPr/>
          <p:nvPr/>
        </p:nvSpPr>
        <p:spPr>
          <a:xfrm>
            <a:off x="4067362" y="4994475"/>
            <a:ext cx="126364" cy="156845"/>
          </a:xfrm>
          <a:custGeom>
            <a:avLst/>
            <a:gdLst/>
            <a:ahLst/>
            <a:cxnLst/>
            <a:rect l="l" t="t" r="r" b="b"/>
            <a:pathLst>
              <a:path w="126364" h="156845">
                <a:moveTo>
                  <a:pt x="63119"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9" y="0"/>
                </a:lnTo>
                <a:close/>
              </a:path>
              <a:path w="126364" h="156845">
                <a:moveTo>
                  <a:pt x="77800" y="89319"/>
                </a:moveTo>
                <a:lnTo>
                  <a:pt x="48425" y="89319"/>
                </a:lnTo>
                <a:lnTo>
                  <a:pt x="48425" y="107264"/>
                </a:lnTo>
                <a:lnTo>
                  <a:pt x="77800" y="107264"/>
                </a:lnTo>
                <a:lnTo>
                  <a:pt x="77800" y="89319"/>
                </a:lnTo>
                <a:close/>
              </a:path>
              <a:path w="126364" h="156845">
                <a:moveTo>
                  <a:pt x="126225" y="89319"/>
                </a:moveTo>
                <a:lnTo>
                  <a:pt x="100914" y="89319"/>
                </a:lnTo>
                <a:lnTo>
                  <a:pt x="100914" y="107264"/>
                </a:lnTo>
                <a:lnTo>
                  <a:pt x="126225" y="107264"/>
                </a:lnTo>
                <a:lnTo>
                  <a:pt x="126225" y="89319"/>
                </a:lnTo>
                <a:close/>
              </a:path>
              <a:path w="126364" h="156845">
                <a:moveTo>
                  <a:pt x="77800" y="48717"/>
                </a:moveTo>
                <a:lnTo>
                  <a:pt x="48425" y="48717"/>
                </a:lnTo>
                <a:lnTo>
                  <a:pt x="48425" y="66662"/>
                </a:lnTo>
                <a:lnTo>
                  <a:pt x="77800" y="66662"/>
                </a:lnTo>
                <a:lnTo>
                  <a:pt x="77800" y="48717"/>
                </a:lnTo>
                <a:close/>
              </a:path>
              <a:path w="126364"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12" name="object 112"/>
          <p:cNvSpPr/>
          <p:nvPr/>
        </p:nvSpPr>
        <p:spPr>
          <a:xfrm>
            <a:off x="4185687" y="5030289"/>
            <a:ext cx="126364" cy="120650"/>
          </a:xfrm>
          <a:custGeom>
            <a:avLst/>
            <a:gdLst/>
            <a:ahLst/>
            <a:cxnLst/>
            <a:rect l="l" t="t" r="r" b="b"/>
            <a:pathLst>
              <a:path w="126364"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4" h="120650">
                <a:moveTo>
                  <a:pt x="126225" y="60286"/>
                </a:moveTo>
                <a:lnTo>
                  <a:pt x="93014" y="60286"/>
                </a:lnTo>
                <a:lnTo>
                  <a:pt x="93014" y="70853"/>
                </a:lnTo>
                <a:lnTo>
                  <a:pt x="126225" y="70853"/>
                </a:lnTo>
                <a:lnTo>
                  <a:pt x="126225" y="60286"/>
                </a:lnTo>
                <a:close/>
              </a:path>
              <a:path w="126364"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13" name="object 113"/>
          <p:cNvSpPr/>
          <p:nvPr/>
        </p:nvSpPr>
        <p:spPr>
          <a:xfrm>
            <a:off x="2654066" y="4969609"/>
            <a:ext cx="126225" cy="181267"/>
          </a:xfrm>
          <a:prstGeom prst="rect">
            <a:avLst/>
          </a:prstGeom>
          <a:blipFill>
            <a:blip r:embed="rId3" cstate="print"/>
            <a:stretch>
              <a:fillRect/>
            </a:stretch>
          </a:blipFill>
        </p:spPr>
        <p:txBody>
          <a:bodyPr wrap="square" lIns="0" tIns="0" rIns="0" bIns="0" rtlCol="0"/>
          <a:lstStyle/>
          <a:p>
            <a:endParaRPr/>
          </a:p>
        </p:txBody>
      </p:sp>
      <p:sp>
        <p:nvSpPr>
          <p:cNvPr id="114" name="object 114"/>
          <p:cNvSpPr/>
          <p:nvPr/>
        </p:nvSpPr>
        <p:spPr>
          <a:xfrm>
            <a:off x="3481928" y="5019329"/>
            <a:ext cx="126364" cy="132080"/>
          </a:xfrm>
          <a:custGeom>
            <a:avLst/>
            <a:gdLst/>
            <a:ahLst/>
            <a:cxnLst/>
            <a:rect l="l" t="t" r="r" b="b"/>
            <a:pathLst>
              <a:path w="126364"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4" h="132079">
                <a:moveTo>
                  <a:pt x="70459" y="79502"/>
                </a:moveTo>
                <a:lnTo>
                  <a:pt x="55765" y="79502"/>
                </a:lnTo>
                <a:lnTo>
                  <a:pt x="55765" y="97447"/>
                </a:lnTo>
                <a:lnTo>
                  <a:pt x="70459" y="97447"/>
                </a:lnTo>
                <a:lnTo>
                  <a:pt x="70459" y="79502"/>
                </a:lnTo>
                <a:close/>
              </a:path>
              <a:path w="126364" h="132079">
                <a:moveTo>
                  <a:pt x="126225" y="79502"/>
                </a:moveTo>
                <a:lnTo>
                  <a:pt x="93573" y="79502"/>
                </a:lnTo>
                <a:lnTo>
                  <a:pt x="93573" y="97447"/>
                </a:lnTo>
                <a:lnTo>
                  <a:pt x="126225" y="97447"/>
                </a:lnTo>
                <a:lnTo>
                  <a:pt x="126225" y="79502"/>
                </a:lnTo>
                <a:close/>
              </a:path>
              <a:path w="126364" h="132079">
                <a:moveTo>
                  <a:pt x="70459" y="52197"/>
                </a:moveTo>
                <a:lnTo>
                  <a:pt x="55765" y="52197"/>
                </a:lnTo>
                <a:lnTo>
                  <a:pt x="55765" y="70142"/>
                </a:lnTo>
                <a:lnTo>
                  <a:pt x="70459" y="70142"/>
                </a:lnTo>
                <a:lnTo>
                  <a:pt x="70459" y="52197"/>
                </a:lnTo>
                <a:close/>
              </a:path>
              <a:path w="126364"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15" name="object 115"/>
          <p:cNvSpPr/>
          <p:nvPr/>
        </p:nvSpPr>
        <p:spPr>
          <a:xfrm>
            <a:off x="3622154" y="4961836"/>
            <a:ext cx="126364" cy="189230"/>
          </a:xfrm>
          <a:custGeom>
            <a:avLst/>
            <a:gdLst/>
            <a:ahLst/>
            <a:cxnLst/>
            <a:rect l="l" t="t" r="r" b="b"/>
            <a:pathLst>
              <a:path w="126364"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4" h="189229">
                <a:moveTo>
                  <a:pt x="126225" y="135953"/>
                </a:moveTo>
                <a:lnTo>
                  <a:pt x="109626" y="135953"/>
                </a:lnTo>
                <a:lnTo>
                  <a:pt x="109626" y="148018"/>
                </a:lnTo>
                <a:lnTo>
                  <a:pt x="126225" y="148018"/>
                </a:lnTo>
                <a:lnTo>
                  <a:pt x="126225" y="135953"/>
                </a:lnTo>
                <a:close/>
              </a:path>
              <a:path w="126364" h="189229">
                <a:moveTo>
                  <a:pt x="126225" y="110451"/>
                </a:moveTo>
                <a:lnTo>
                  <a:pt x="109626" y="110451"/>
                </a:lnTo>
                <a:lnTo>
                  <a:pt x="109626" y="122516"/>
                </a:lnTo>
                <a:lnTo>
                  <a:pt x="126225" y="122516"/>
                </a:lnTo>
                <a:lnTo>
                  <a:pt x="126225" y="110451"/>
                </a:lnTo>
                <a:close/>
              </a:path>
              <a:path w="126364" h="189229">
                <a:moveTo>
                  <a:pt x="126225" y="84950"/>
                </a:moveTo>
                <a:lnTo>
                  <a:pt x="109626" y="84950"/>
                </a:lnTo>
                <a:lnTo>
                  <a:pt x="109626" y="97015"/>
                </a:lnTo>
                <a:lnTo>
                  <a:pt x="126225" y="97015"/>
                </a:lnTo>
                <a:lnTo>
                  <a:pt x="126225" y="84950"/>
                </a:lnTo>
                <a:close/>
              </a:path>
              <a:path w="126364"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16" name="object 116"/>
          <p:cNvSpPr/>
          <p:nvPr/>
        </p:nvSpPr>
        <p:spPr>
          <a:xfrm>
            <a:off x="4726102" y="4961836"/>
            <a:ext cx="126225" cy="189039"/>
          </a:xfrm>
          <a:prstGeom prst="rect">
            <a:avLst/>
          </a:prstGeom>
          <a:blipFill>
            <a:blip r:embed="rId4" cstate="print"/>
            <a:stretch>
              <a:fillRect/>
            </a:stretch>
          </a:blipFill>
        </p:spPr>
        <p:txBody>
          <a:bodyPr wrap="square" lIns="0" tIns="0" rIns="0" bIns="0" rtlCol="0"/>
          <a:lstStyle/>
          <a:p>
            <a:endParaRPr/>
          </a:p>
        </p:txBody>
      </p:sp>
      <p:sp>
        <p:nvSpPr>
          <p:cNvPr id="117" name="object 117"/>
          <p:cNvSpPr/>
          <p:nvPr/>
        </p:nvSpPr>
        <p:spPr>
          <a:xfrm>
            <a:off x="5477852"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118" name="object 118"/>
          <p:cNvSpPr/>
          <p:nvPr/>
        </p:nvSpPr>
        <p:spPr>
          <a:xfrm>
            <a:off x="5477852" y="5061889"/>
            <a:ext cx="24130" cy="45720"/>
          </a:xfrm>
          <a:custGeom>
            <a:avLst/>
            <a:gdLst/>
            <a:ahLst/>
            <a:cxnLst/>
            <a:rect l="l" t="t" r="r" b="b"/>
            <a:pathLst>
              <a:path w="24129"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119" name="object 119"/>
          <p:cNvSpPr/>
          <p:nvPr/>
        </p:nvSpPr>
        <p:spPr>
          <a:xfrm>
            <a:off x="5477852"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120" name="object 120"/>
          <p:cNvSpPr/>
          <p:nvPr/>
        </p:nvSpPr>
        <p:spPr>
          <a:xfrm>
            <a:off x="5477852" y="4994579"/>
            <a:ext cx="24130" cy="44450"/>
          </a:xfrm>
          <a:custGeom>
            <a:avLst/>
            <a:gdLst/>
            <a:ahLst/>
            <a:cxnLst/>
            <a:rect l="l" t="t" r="r" b="b"/>
            <a:pathLst>
              <a:path w="24129"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121" name="object 121"/>
          <p:cNvSpPr/>
          <p:nvPr/>
        </p:nvSpPr>
        <p:spPr>
          <a:xfrm>
            <a:off x="5477852"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122" name="object 122"/>
          <p:cNvSpPr/>
          <p:nvPr/>
        </p:nvSpPr>
        <p:spPr>
          <a:xfrm>
            <a:off x="5515533" y="5062410"/>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3" name="object 123"/>
          <p:cNvSpPr/>
          <p:nvPr/>
        </p:nvSpPr>
        <p:spPr>
          <a:xfrm>
            <a:off x="5542978"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4" name="object 124"/>
          <p:cNvSpPr/>
          <p:nvPr/>
        </p:nvSpPr>
        <p:spPr>
          <a:xfrm>
            <a:off x="5515533" y="4994008"/>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5" name="object 125"/>
          <p:cNvSpPr/>
          <p:nvPr/>
        </p:nvSpPr>
        <p:spPr>
          <a:xfrm>
            <a:off x="5542978"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6" name="object 126"/>
          <p:cNvSpPr/>
          <p:nvPr/>
        </p:nvSpPr>
        <p:spPr>
          <a:xfrm>
            <a:off x="7549895"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06" y="112521"/>
                </a:lnTo>
                <a:lnTo>
                  <a:pt x="17106" y="99161"/>
                </a:lnTo>
                <a:lnTo>
                  <a:pt x="22288" y="93738"/>
                </a:lnTo>
                <a:lnTo>
                  <a:pt x="91871" y="93738"/>
                </a:lnTo>
                <a:lnTo>
                  <a:pt x="91871" y="82207"/>
                </a:lnTo>
                <a:lnTo>
                  <a:pt x="22288" y="82207"/>
                </a:lnTo>
                <a:lnTo>
                  <a:pt x="17106" y="76784"/>
                </a:lnTo>
                <a:lnTo>
                  <a:pt x="17106" y="63423"/>
                </a:lnTo>
                <a:lnTo>
                  <a:pt x="22288" y="58000"/>
                </a:lnTo>
                <a:lnTo>
                  <a:pt x="91871" y="58000"/>
                </a:lnTo>
                <a:lnTo>
                  <a:pt x="91871" y="48920"/>
                </a:lnTo>
                <a:lnTo>
                  <a:pt x="22288" y="48920"/>
                </a:lnTo>
                <a:lnTo>
                  <a:pt x="17106" y="43510"/>
                </a:lnTo>
                <a:lnTo>
                  <a:pt x="17106"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52" y="99161"/>
                </a:lnTo>
                <a:lnTo>
                  <a:pt x="74752"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52" y="63423"/>
                </a:lnTo>
                <a:lnTo>
                  <a:pt x="74752"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52" y="30137"/>
                </a:lnTo>
                <a:lnTo>
                  <a:pt x="74752"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127" name="object 127"/>
          <p:cNvSpPr/>
          <p:nvPr/>
        </p:nvSpPr>
        <p:spPr>
          <a:xfrm>
            <a:off x="6420726"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128" name="object 128"/>
          <p:cNvSpPr/>
          <p:nvPr/>
        </p:nvSpPr>
        <p:spPr>
          <a:xfrm>
            <a:off x="6415989"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29" name="object 129"/>
          <p:cNvSpPr/>
          <p:nvPr/>
        </p:nvSpPr>
        <p:spPr>
          <a:xfrm>
            <a:off x="6415989"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0" name="object 130"/>
          <p:cNvSpPr/>
          <p:nvPr/>
        </p:nvSpPr>
        <p:spPr>
          <a:xfrm>
            <a:off x="6415989"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1" name="object 131"/>
          <p:cNvSpPr/>
          <p:nvPr/>
        </p:nvSpPr>
        <p:spPr>
          <a:xfrm>
            <a:off x="6415989"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32" name="object 132"/>
          <p:cNvSpPr/>
          <p:nvPr/>
        </p:nvSpPr>
        <p:spPr>
          <a:xfrm>
            <a:off x="6458737"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3" name="object 133"/>
          <p:cNvSpPr/>
          <p:nvPr/>
        </p:nvSpPr>
        <p:spPr>
          <a:xfrm>
            <a:off x="6486359"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4" name="object 134"/>
          <p:cNvSpPr/>
          <p:nvPr/>
        </p:nvSpPr>
        <p:spPr>
          <a:xfrm>
            <a:off x="6458737"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5" name="object 135"/>
          <p:cNvSpPr/>
          <p:nvPr/>
        </p:nvSpPr>
        <p:spPr>
          <a:xfrm>
            <a:off x="6486359"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6" name="object 136"/>
          <p:cNvSpPr/>
          <p:nvPr/>
        </p:nvSpPr>
        <p:spPr>
          <a:xfrm>
            <a:off x="6813207"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37" name="object 137"/>
          <p:cNvSpPr/>
          <p:nvPr/>
        </p:nvSpPr>
        <p:spPr>
          <a:xfrm>
            <a:off x="6813207"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8" name="object 138"/>
          <p:cNvSpPr/>
          <p:nvPr/>
        </p:nvSpPr>
        <p:spPr>
          <a:xfrm>
            <a:off x="6813207"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9" name="object 139"/>
          <p:cNvSpPr/>
          <p:nvPr/>
        </p:nvSpPr>
        <p:spPr>
          <a:xfrm>
            <a:off x="6813207"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40" name="object 140"/>
          <p:cNvSpPr/>
          <p:nvPr/>
        </p:nvSpPr>
        <p:spPr>
          <a:xfrm>
            <a:off x="6813207"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41" name="object 141"/>
          <p:cNvSpPr/>
          <p:nvPr/>
        </p:nvSpPr>
        <p:spPr>
          <a:xfrm>
            <a:off x="685595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2" name="object 142"/>
          <p:cNvSpPr/>
          <p:nvPr/>
        </p:nvSpPr>
        <p:spPr>
          <a:xfrm>
            <a:off x="6883577"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3" name="object 143"/>
          <p:cNvSpPr/>
          <p:nvPr/>
        </p:nvSpPr>
        <p:spPr>
          <a:xfrm>
            <a:off x="685595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4" name="object 144"/>
          <p:cNvSpPr/>
          <p:nvPr/>
        </p:nvSpPr>
        <p:spPr>
          <a:xfrm>
            <a:off x="6883577"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5" name="object 145"/>
          <p:cNvSpPr/>
          <p:nvPr/>
        </p:nvSpPr>
        <p:spPr>
          <a:xfrm>
            <a:off x="5569724"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146" name="object 146"/>
          <p:cNvSpPr/>
          <p:nvPr/>
        </p:nvSpPr>
        <p:spPr>
          <a:xfrm>
            <a:off x="5584069"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147" name="object 147"/>
          <p:cNvSpPr/>
          <p:nvPr/>
        </p:nvSpPr>
        <p:spPr>
          <a:xfrm>
            <a:off x="5569724"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148" name="object 148"/>
          <p:cNvSpPr/>
          <p:nvPr/>
        </p:nvSpPr>
        <p:spPr>
          <a:xfrm>
            <a:off x="5613291"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49" name="object 149"/>
          <p:cNvSpPr/>
          <p:nvPr/>
        </p:nvSpPr>
        <p:spPr>
          <a:xfrm>
            <a:off x="5632843"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150" name="object 150"/>
          <p:cNvSpPr/>
          <p:nvPr/>
        </p:nvSpPr>
        <p:spPr>
          <a:xfrm>
            <a:off x="5652395"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51" name="object 151"/>
          <p:cNvSpPr/>
          <p:nvPr/>
        </p:nvSpPr>
        <p:spPr>
          <a:xfrm>
            <a:off x="5681611"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152" name="object 152"/>
          <p:cNvSpPr/>
          <p:nvPr/>
        </p:nvSpPr>
        <p:spPr>
          <a:xfrm>
            <a:off x="6294501"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153" name="object 153"/>
          <p:cNvSpPr/>
          <p:nvPr/>
        </p:nvSpPr>
        <p:spPr>
          <a:xfrm>
            <a:off x="6294501"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154" name="object 154"/>
          <p:cNvSpPr/>
          <p:nvPr/>
        </p:nvSpPr>
        <p:spPr>
          <a:xfrm>
            <a:off x="6294501"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155" name="object 155"/>
          <p:cNvSpPr/>
          <p:nvPr/>
        </p:nvSpPr>
        <p:spPr>
          <a:xfrm>
            <a:off x="6294501"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156" name="object 156"/>
          <p:cNvSpPr/>
          <p:nvPr/>
        </p:nvSpPr>
        <p:spPr>
          <a:xfrm>
            <a:off x="6294501"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157" name="object 157"/>
          <p:cNvSpPr/>
          <p:nvPr/>
        </p:nvSpPr>
        <p:spPr>
          <a:xfrm>
            <a:off x="6342926"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58" name="object 158"/>
          <p:cNvSpPr/>
          <p:nvPr/>
        </p:nvSpPr>
        <p:spPr>
          <a:xfrm>
            <a:off x="6395415"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59" name="object 159"/>
          <p:cNvSpPr/>
          <p:nvPr/>
        </p:nvSpPr>
        <p:spPr>
          <a:xfrm>
            <a:off x="6342926"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60" name="object 160"/>
          <p:cNvSpPr/>
          <p:nvPr/>
        </p:nvSpPr>
        <p:spPr>
          <a:xfrm>
            <a:off x="6395415"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61" name="object 161"/>
          <p:cNvSpPr/>
          <p:nvPr/>
        </p:nvSpPr>
        <p:spPr>
          <a:xfrm>
            <a:off x="5877890"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162" name="object 162"/>
          <p:cNvSpPr/>
          <p:nvPr/>
        </p:nvSpPr>
        <p:spPr>
          <a:xfrm>
            <a:off x="5877890" y="5093639"/>
            <a:ext cx="31750" cy="17780"/>
          </a:xfrm>
          <a:custGeom>
            <a:avLst/>
            <a:gdLst/>
            <a:ahLst/>
            <a:cxnLst/>
            <a:rect l="l" t="t" r="r" b="b"/>
            <a:pathLst>
              <a:path w="31750" h="17779">
                <a:moveTo>
                  <a:pt x="0" y="17780"/>
                </a:moveTo>
                <a:lnTo>
                  <a:pt x="31521" y="17780"/>
                </a:lnTo>
                <a:lnTo>
                  <a:pt x="31521" y="0"/>
                </a:lnTo>
                <a:lnTo>
                  <a:pt x="0" y="0"/>
                </a:lnTo>
                <a:lnTo>
                  <a:pt x="0" y="17780"/>
                </a:lnTo>
                <a:close/>
              </a:path>
            </a:pathLst>
          </a:custGeom>
          <a:solidFill>
            <a:srgbClr val="FFFFFF"/>
          </a:solidFill>
        </p:spPr>
        <p:txBody>
          <a:bodyPr wrap="square" lIns="0" tIns="0" rIns="0" bIns="0" rtlCol="0"/>
          <a:lstStyle/>
          <a:p>
            <a:endParaRPr/>
          </a:p>
        </p:txBody>
      </p:sp>
      <p:sp>
        <p:nvSpPr>
          <p:cNvPr id="163" name="object 163"/>
          <p:cNvSpPr/>
          <p:nvPr/>
        </p:nvSpPr>
        <p:spPr>
          <a:xfrm>
            <a:off x="5877890"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64" name="object 164"/>
          <p:cNvSpPr/>
          <p:nvPr/>
        </p:nvSpPr>
        <p:spPr>
          <a:xfrm>
            <a:off x="5922619"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5" name="object 165"/>
          <p:cNvSpPr/>
          <p:nvPr/>
        </p:nvSpPr>
        <p:spPr>
          <a:xfrm>
            <a:off x="5947600"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6" name="object 166"/>
          <p:cNvSpPr/>
          <p:nvPr/>
        </p:nvSpPr>
        <p:spPr>
          <a:xfrm>
            <a:off x="5972581"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167" name="object 167"/>
          <p:cNvSpPr/>
          <p:nvPr/>
        </p:nvSpPr>
        <p:spPr>
          <a:xfrm>
            <a:off x="5298557"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68" name="object 168"/>
          <p:cNvSpPr/>
          <p:nvPr/>
        </p:nvSpPr>
        <p:spPr>
          <a:xfrm>
            <a:off x="6946276"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07" y="90512"/>
                </a:lnTo>
                <a:lnTo>
                  <a:pt x="57607" y="72567"/>
                </a:lnTo>
                <a:lnTo>
                  <a:pt x="158114" y="72567"/>
                </a:lnTo>
                <a:lnTo>
                  <a:pt x="158114" y="64769"/>
                </a:lnTo>
                <a:close/>
              </a:path>
              <a:path w="191134" h="132079">
                <a:moveTo>
                  <a:pt x="110096" y="72567"/>
                </a:moveTo>
                <a:lnTo>
                  <a:pt x="80721" y="72567"/>
                </a:lnTo>
                <a:lnTo>
                  <a:pt x="80721"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69" name="object 169"/>
          <p:cNvSpPr/>
          <p:nvPr/>
        </p:nvSpPr>
        <p:spPr>
          <a:xfrm>
            <a:off x="610543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0" name="object 170"/>
          <p:cNvSpPr/>
          <p:nvPr/>
        </p:nvSpPr>
        <p:spPr>
          <a:xfrm>
            <a:off x="7348627"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1" name="object 171"/>
          <p:cNvSpPr/>
          <p:nvPr/>
        </p:nvSpPr>
        <p:spPr>
          <a:xfrm>
            <a:off x="5991042" y="4994475"/>
            <a:ext cx="126364" cy="156845"/>
          </a:xfrm>
          <a:custGeom>
            <a:avLst/>
            <a:gdLst/>
            <a:ahLst/>
            <a:cxnLst/>
            <a:rect l="l" t="t" r="r" b="b"/>
            <a:pathLst>
              <a:path w="126364" h="156845">
                <a:moveTo>
                  <a:pt x="63119"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9"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72" name="object 172"/>
          <p:cNvSpPr/>
          <p:nvPr/>
        </p:nvSpPr>
        <p:spPr>
          <a:xfrm>
            <a:off x="7137103"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73" name="object 173"/>
          <p:cNvSpPr/>
          <p:nvPr/>
        </p:nvSpPr>
        <p:spPr>
          <a:xfrm>
            <a:off x="7255427" y="5030289"/>
            <a:ext cx="126364" cy="120650"/>
          </a:xfrm>
          <a:custGeom>
            <a:avLst/>
            <a:gdLst/>
            <a:ahLst/>
            <a:cxnLst/>
            <a:rect l="l" t="t" r="r" b="b"/>
            <a:pathLst>
              <a:path w="126365" h="120650">
                <a:moveTo>
                  <a:pt x="63118"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8"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74" name="object 174"/>
          <p:cNvSpPr/>
          <p:nvPr/>
        </p:nvSpPr>
        <p:spPr>
          <a:xfrm>
            <a:off x="5723806" y="4969609"/>
            <a:ext cx="126225" cy="181267"/>
          </a:xfrm>
          <a:prstGeom prst="rect">
            <a:avLst/>
          </a:prstGeom>
          <a:blipFill>
            <a:blip r:embed="rId5" cstate="print"/>
            <a:stretch>
              <a:fillRect/>
            </a:stretch>
          </a:blipFill>
        </p:spPr>
        <p:txBody>
          <a:bodyPr wrap="square" lIns="0" tIns="0" rIns="0" bIns="0" rtlCol="0"/>
          <a:lstStyle/>
          <a:p>
            <a:endParaRPr/>
          </a:p>
        </p:txBody>
      </p:sp>
      <p:sp>
        <p:nvSpPr>
          <p:cNvPr id="175" name="object 175"/>
          <p:cNvSpPr/>
          <p:nvPr/>
        </p:nvSpPr>
        <p:spPr>
          <a:xfrm>
            <a:off x="6551669"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76" name="object 176"/>
          <p:cNvSpPr/>
          <p:nvPr/>
        </p:nvSpPr>
        <p:spPr>
          <a:xfrm>
            <a:off x="6691895"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81" name="object 181"/>
          <p:cNvSpPr txBox="1"/>
          <p:nvPr/>
        </p:nvSpPr>
        <p:spPr>
          <a:xfrm>
            <a:off x="133350" y="482600"/>
            <a:ext cx="7467600" cy="4205254"/>
          </a:xfrm>
          <a:prstGeom prst="rect">
            <a:avLst/>
          </a:prstGeom>
        </p:spPr>
        <p:txBody>
          <a:bodyPr vert="horz" wrap="square" lIns="0" tIns="25400" rIns="0" bIns="0" rtlCol="0">
            <a:spAutoFit/>
          </a:bodyPr>
          <a:lstStyle/>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Сприяння створенню ОСББ;</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Надання консультацій щодо створення та функціонування ОСББ;</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Організація проведення навчань, семінарів, тренінгів для діючих ОСББ та ініціативних груп</a:t>
            </a:r>
            <a:r>
              <a:rPr lang="uk-UA" sz="1200" b="1" dirty="0" smtClean="0">
                <a:solidFill>
                  <a:schemeClr val="bg1"/>
                </a:solidFill>
                <a:latin typeface="Times New Roman" pitchFamily="18" charset="0"/>
                <a:cs typeface="Times New Roman" pitchFamily="18" charset="0"/>
              </a:rPr>
              <a:t>, які </a:t>
            </a:r>
            <a:r>
              <a:rPr lang="uk-UA" sz="1200" b="1" dirty="0">
                <a:solidFill>
                  <a:schemeClr val="bg1"/>
                </a:solidFill>
                <a:latin typeface="Times New Roman" pitchFamily="18" charset="0"/>
                <a:cs typeface="Times New Roman" pitchFamily="18" charset="0"/>
              </a:rPr>
              <a:t>виявили бажання створити ОСББ;</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Проведення інформаційних, установчих та загальних зборів для співвласників багатоквартирних будинків;</a:t>
            </a: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Координація </a:t>
            </a:r>
            <a:r>
              <a:rPr lang="uk-UA" sz="1200" b="1" dirty="0">
                <a:solidFill>
                  <a:schemeClr val="bg1"/>
                </a:solidFill>
                <a:latin typeface="Times New Roman" pitchFamily="18" charset="0"/>
                <a:cs typeface="Times New Roman" pitchFamily="18" charset="0"/>
              </a:rPr>
              <a:t>роботи ОСББ  з комунальними підприємствами щодо підготовки та сталого проходження зимово-опалювального періоду;</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Супровід діяльності ОСББ та надання роз'яснень з актуальних питань, які стосуються функціонування та ведення ними господарської та управлінської діяльності;</a:t>
            </a: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Порядку відшкодування з бюджету ЖМТГ відсотків за кредитами, залученими ОСББ, які беруть участь у програмі підтримки </a:t>
            </a:r>
            <a:r>
              <a:rPr lang="uk-UA" sz="1200" b="1" dirty="0" err="1" smtClean="0">
                <a:solidFill>
                  <a:schemeClr val="bg1"/>
                </a:solidFill>
                <a:latin typeface="Times New Roman" pitchFamily="18" charset="0"/>
                <a:cs typeface="Times New Roman" pitchFamily="18" charset="0"/>
              </a:rPr>
              <a:t>енергомодернізації</a:t>
            </a:r>
            <a:r>
              <a:rPr lang="uk-UA" sz="1200" b="1" dirty="0" smtClean="0">
                <a:solidFill>
                  <a:schemeClr val="bg1"/>
                </a:solidFill>
                <a:latin typeface="Times New Roman" pitchFamily="18" charset="0"/>
                <a:cs typeface="Times New Roman" pitchFamily="18" charset="0"/>
              </a:rPr>
              <a:t> багатоквартирних будинків </a:t>
            </a:r>
            <a:r>
              <a:rPr lang="uk-UA" sz="1200" b="1" dirty="0" err="1" smtClean="0">
                <a:solidFill>
                  <a:schemeClr val="bg1"/>
                </a:solidFill>
                <a:latin typeface="Times New Roman" pitchFamily="18" charset="0"/>
                <a:cs typeface="Times New Roman" pitchFamily="18" charset="0"/>
              </a:rPr>
              <a:t>“Енергодім”</a:t>
            </a:r>
            <a:r>
              <a:rPr lang="uk-UA" sz="1200" b="1" dirty="0" smtClean="0">
                <a:solidFill>
                  <a:schemeClr val="bg1"/>
                </a:solidFill>
                <a:latin typeface="Times New Roman" pitchFamily="18" charset="0"/>
                <a:cs typeface="Times New Roman" pitchFamily="18" charset="0"/>
              </a:rPr>
              <a:t> державної установи </a:t>
            </a:r>
            <a:r>
              <a:rPr lang="uk-UA" sz="1200" b="1" dirty="0" err="1" smtClean="0">
                <a:solidFill>
                  <a:schemeClr val="bg1"/>
                </a:solidFill>
                <a:latin typeface="Times New Roman" pitchFamily="18" charset="0"/>
                <a:cs typeface="Times New Roman" pitchFamily="18" charset="0"/>
              </a:rPr>
              <a:t>“Фонд</a:t>
            </a:r>
            <a:r>
              <a:rPr lang="uk-UA" sz="1200" b="1" dirty="0" smtClean="0">
                <a:solidFill>
                  <a:schemeClr val="bg1"/>
                </a:solidFill>
                <a:latin typeface="Times New Roman" pitchFamily="18" charset="0"/>
                <a:cs typeface="Times New Roman" pitchFamily="18" charset="0"/>
              </a:rPr>
              <a:t> </a:t>
            </a:r>
            <a:r>
              <a:rPr lang="uk-UA" sz="1200" b="1" dirty="0" err="1" smtClean="0">
                <a:solidFill>
                  <a:schemeClr val="bg1"/>
                </a:solidFill>
                <a:latin typeface="Times New Roman" pitchFamily="18" charset="0"/>
                <a:cs typeface="Times New Roman" pitchFamily="18" charset="0"/>
              </a:rPr>
              <a:t>енергоефективності”</a:t>
            </a:r>
            <a:r>
              <a:rPr lang="uk-UA" sz="1200" b="1" dirty="0" smtClean="0">
                <a:solidFill>
                  <a:schemeClr val="bg1"/>
                </a:solidFill>
                <a:latin typeface="Times New Roman" pitchFamily="18" charset="0"/>
                <a:cs typeface="Times New Roman" pitchFamily="18" charset="0"/>
              </a:rPr>
              <a:t>.</a:t>
            </a: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Порядку надання фінансової підтримки з бюджету ЖМТГ у 2023 році ОСББ, які беруть участь у Програмі підтримки </a:t>
            </a:r>
            <a:r>
              <a:rPr lang="uk-UA" sz="1200" b="1" dirty="0" err="1" smtClean="0">
                <a:solidFill>
                  <a:schemeClr val="bg1"/>
                </a:solidFill>
                <a:latin typeface="Times New Roman" pitchFamily="18" charset="0"/>
                <a:cs typeface="Times New Roman" pitchFamily="18" charset="0"/>
              </a:rPr>
              <a:t>енергомодернізації</a:t>
            </a:r>
            <a:r>
              <a:rPr lang="uk-UA" sz="1200" b="1" dirty="0" smtClean="0">
                <a:solidFill>
                  <a:schemeClr val="bg1"/>
                </a:solidFill>
                <a:latin typeface="Times New Roman" pitchFamily="18" charset="0"/>
                <a:cs typeface="Times New Roman" pitchFamily="18" charset="0"/>
              </a:rPr>
              <a:t> багатоквартирних будинків «</a:t>
            </a:r>
            <a:r>
              <a:rPr lang="uk-UA" sz="1200" b="1" dirty="0" err="1" smtClean="0">
                <a:solidFill>
                  <a:schemeClr val="bg1"/>
                </a:solidFill>
                <a:latin typeface="Times New Roman" pitchFamily="18" charset="0"/>
                <a:cs typeface="Times New Roman" pitchFamily="18" charset="0"/>
              </a:rPr>
              <a:t>Енергодім</a:t>
            </a:r>
            <a:r>
              <a:rPr lang="uk-UA" sz="1200" b="1" dirty="0" smtClean="0">
                <a:solidFill>
                  <a:schemeClr val="bg1"/>
                </a:solidFill>
                <a:latin typeface="Times New Roman" pitchFamily="18" charset="0"/>
                <a:cs typeface="Times New Roman" pitchFamily="18" charset="0"/>
              </a:rPr>
              <a:t>».</a:t>
            </a: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рішення виконавчого комітету від 07.06.2023 №661 щодо проведення поточного ремонту (заміни) віконних та дверних блоків житлових будинків у МЗК, що пошкоджені та зруйновані внаслідок збройної агресії російської федерації проти України в ЖМТГ.</a:t>
            </a: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рішення виконавчого комітету від 30.06.2023 № 811 щодо отримання фінансування для проведення поточного ремонту найпростіших укриттів у багатоквартирних будинках ОСББ.</a:t>
            </a:r>
          </a:p>
          <a:p>
            <a:pPr marL="12700" marR="5715" algn="just">
              <a:lnSpc>
                <a:spcPts val="1000"/>
              </a:lnSpc>
              <a:spcBef>
                <a:spcPts val="200"/>
              </a:spcBef>
            </a:pPr>
            <a:endParaRPr sz="900" dirty="0">
              <a:latin typeface="Calibri"/>
              <a:cs typeface="Calibri"/>
            </a:endParaRPr>
          </a:p>
        </p:txBody>
      </p:sp>
      <p:sp>
        <p:nvSpPr>
          <p:cNvPr id="182" name="object 2"/>
          <p:cNvSpPr txBox="1">
            <a:spLocks/>
          </p:cNvSpPr>
          <p:nvPr/>
        </p:nvSpPr>
        <p:spPr>
          <a:xfrm>
            <a:off x="209550" y="0"/>
            <a:ext cx="6858000" cy="345991"/>
          </a:xfrm>
          <a:prstGeom prst="rect">
            <a:avLst/>
          </a:prstGeom>
        </p:spPr>
        <p:txBody>
          <a:bodyPr vert="horz" wrap="square" lIns="0" tIns="27939" rIns="0" bIns="0" rtlCol="0">
            <a:spAutoFit/>
          </a:bodyPr>
          <a:lstStyle/>
          <a:p>
            <a:pPr marL="12700" marR="5080" lvl="0" indent="0" algn="ctr" defTabSz="914400" eaLnBrk="1" fontAlgn="auto" latinLnBrk="0" hangingPunct="1">
              <a:lnSpc>
                <a:spcPts val="2600"/>
              </a:lnSpc>
              <a:spcBef>
                <a:spcPts val="219"/>
              </a:spcBef>
              <a:spcAft>
                <a:spcPts val="0"/>
              </a:spcAft>
              <a:buClrTx/>
              <a:buSzTx/>
              <a:buFontTx/>
              <a:buNone/>
              <a:tabLst/>
              <a:defRPr/>
            </a:pPr>
            <a:r>
              <a:rPr kumimoji="0" lang="uk-UA" sz="2000" b="1" i="0" u="none" strike="noStrike" kern="0" cap="none" spc="10" normalizeH="0" baseline="0" dirty="0" smtClean="0">
                <a:ln>
                  <a:noFill/>
                </a:ln>
                <a:solidFill>
                  <a:srgbClr val="FFFFFF"/>
                </a:solidFill>
                <a:effectLst/>
                <a:uLnTx/>
                <a:uFillTx/>
                <a:latin typeface="+mj-lt"/>
                <a:ea typeface="+mj-ea"/>
                <a:cs typeface="+mj-cs"/>
              </a:rPr>
              <a:t>Основні завдання управління муніципального розвитку</a:t>
            </a:r>
            <a:endParaRPr kumimoji="0" lang="uk-UA" sz="2000" b="1" i="0" u="none" strike="noStrike" kern="0" cap="none" spc="0" normalizeH="0" baseline="0" dirty="0">
              <a:ln>
                <a:noFill/>
              </a:ln>
              <a:solidFill>
                <a:sysClr val="windowText" lastClr="000000"/>
              </a:solidFill>
              <a:effectLst/>
              <a:uLnTx/>
              <a:uFillTx/>
              <a:latin typeface="+mj-lt"/>
              <a:ea typeface="+mj-ea"/>
              <a:cs typeface="+mj-cs"/>
            </a:endParaRPr>
          </a:p>
        </p:txBody>
      </p:sp>
      <p:sp>
        <p:nvSpPr>
          <p:cNvPr id="179" name="object 3"/>
          <p:cNvSpPr txBox="1"/>
          <p:nvPr/>
        </p:nvSpPr>
        <p:spPr>
          <a:xfrm>
            <a:off x="7241133" y="5225524"/>
            <a:ext cx="83820" cy="162560"/>
          </a:xfrm>
          <a:prstGeom prst="rect">
            <a:avLst/>
          </a:prstGeom>
        </p:spPr>
        <p:txBody>
          <a:bodyPr vert="horz" wrap="square" lIns="0" tIns="12700" rIns="0" bIns="0" rtlCol="0">
            <a:spAutoFit/>
          </a:bodyPr>
          <a:lstStyle/>
          <a:p>
            <a:pPr marL="12700">
              <a:lnSpc>
                <a:spcPct val="100000"/>
              </a:lnSpc>
              <a:spcBef>
                <a:spcPts val="100"/>
              </a:spcBef>
            </a:pPr>
            <a:r>
              <a:rPr sz="900" b="1" dirty="0">
                <a:solidFill>
                  <a:srgbClr val="FFFFFF"/>
                </a:solidFill>
                <a:latin typeface="Calibri"/>
                <a:cs typeface="Calibri"/>
              </a:rPr>
              <a:t>1</a:t>
            </a:r>
            <a:endParaRPr sz="900">
              <a:latin typeface="Calibri"/>
              <a:cs typeface="Calibri"/>
            </a:endParaRPr>
          </a:p>
        </p:txBody>
      </p:sp>
      <p:sp>
        <p:nvSpPr>
          <p:cNvPr id="180" name="object 4"/>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83" name="object 5"/>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84" name="object 6"/>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185" name="object 7"/>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86" name="object 8"/>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187" name="object 9"/>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88" name="object 10"/>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89" name="object 11"/>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90" name="object 12"/>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91" name="object 13"/>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92" name="object 14"/>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93" name="object 15"/>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94" name="object 16"/>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195" name="object 17"/>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196" name="object 18"/>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197" name="object 19"/>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198" name="object 20"/>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199" name="object 21"/>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00" name="object 22"/>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01" name="object 23"/>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02" name="object 24"/>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03" name="object 25"/>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204" name="object 26"/>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205" name="object 27"/>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206" name="object 28"/>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207" name="object 29"/>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208" name="object 30"/>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209" name="object 31"/>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210" name="object 32"/>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211" name="object 33"/>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212" name="object 34"/>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213" name="object 35"/>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214" name="object 37"/>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215" name="object 38"/>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216" name="object 39"/>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217" name="object 40"/>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218" name="object 42"/>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219" name="object 43"/>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220" name="object 44"/>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221" name="object 45"/>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222" name="object 46"/>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223" name="object 47"/>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224" name="object 48"/>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225" name="object 49"/>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226" name="object 50"/>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227" name="object 51"/>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28" name="object 52"/>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229" name="object 53"/>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30" name="object 54"/>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31" name="object 55"/>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232" name="object 56"/>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233" name="object 57"/>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234" name="object 58"/>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235" name="object 59"/>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236" name="object 60"/>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237" name="object 61"/>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238"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239" name="object 63"/>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240" name="object 64"/>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241" name="object 65"/>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242" name="object 66"/>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243" name="object 67"/>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244" name="object 68"/>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245" name="object 69"/>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246" name="object 70"/>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247" name="object 71"/>
          <p:cNvSpPr/>
          <p:nvPr/>
        </p:nvSpPr>
        <p:spPr>
          <a:xfrm>
            <a:off x="3812766" y="4959546"/>
            <a:ext cx="140627" cy="201942"/>
          </a:xfrm>
          <a:prstGeom prst="rect">
            <a:avLst/>
          </a:prstGeom>
          <a:blipFill>
            <a:blip r:embed="rId6" cstate="print"/>
            <a:stretch>
              <a:fillRect/>
            </a:stretch>
          </a:blipFill>
        </p:spPr>
        <p:txBody>
          <a:bodyPr wrap="square" lIns="0" tIns="0" rIns="0" bIns="0" rtlCol="0"/>
          <a:lstStyle/>
          <a:p>
            <a:endParaRPr/>
          </a:p>
        </p:txBody>
      </p:sp>
      <p:sp>
        <p:nvSpPr>
          <p:cNvPr id="248" name="object 72"/>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249" name="object 73"/>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250" name="object 74"/>
          <p:cNvSpPr/>
          <p:nvPr/>
        </p:nvSpPr>
        <p:spPr>
          <a:xfrm>
            <a:off x="6121224" y="4950885"/>
            <a:ext cx="140627" cy="210604"/>
          </a:xfrm>
          <a:prstGeom prst="rect">
            <a:avLst/>
          </a:prstGeom>
          <a:blipFill>
            <a:blip r:embed="rId7" cstate="print"/>
            <a:stretch>
              <a:fillRect/>
            </a:stretch>
          </a:blipFill>
        </p:spPr>
        <p:txBody>
          <a:bodyPr wrap="square" lIns="0" tIns="0" rIns="0" bIns="0" rtlCol="0"/>
          <a:lstStyle/>
          <a:p>
            <a:endParaRPr/>
          </a:p>
        </p:txBody>
      </p:sp>
      <p:sp>
        <p:nvSpPr>
          <p:cNvPr id="251" name="object 75"/>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252" name="object 76"/>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253" name="object 77"/>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254" name="object 78"/>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255" name="object 79"/>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256" name="object 80"/>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257" name="object 81"/>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258" name="object 82"/>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259" name="object 83"/>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260" name="object 84"/>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261" name="object 85"/>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262" name="object 86"/>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263" name="object 87"/>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264" name="object 88"/>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265" name="object 89"/>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266" name="object 90"/>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267" name="object 91"/>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268" name="object 92"/>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69" name="object 93"/>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270" name="object 94"/>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71" name="object 95"/>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272" name="object 96"/>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273" name="object 97"/>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274" name="object 98"/>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275" name="object 99"/>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276" name="object 100"/>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277" name="object 101"/>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278" name="object 102"/>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279" name="object 103"/>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280" name="object 104"/>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281" name="object 105"/>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282" name="object 106"/>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283" name="object 108"/>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284" name="object 109"/>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285" name="object 110"/>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286" name="object 111"/>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287" name="object 113"/>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288" name="object 114"/>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289" name="object 115"/>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290" name="object 116"/>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291" name="object 117"/>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292" name="object 118"/>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293" name="object 119"/>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294" name="object 120"/>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295" name="object 121"/>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296" name="object 122"/>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97" name="object 123"/>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298" name="object 124"/>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99" name="object 125"/>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300" name="object 126"/>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301" name="object 127"/>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302" name="object 128"/>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303" name="object 129"/>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304" name="object 130"/>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305" name="object 131"/>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306" name="object 132"/>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307" name="object 134"/>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308" name="object 135"/>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309" name="object 136"/>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310" name="object 137"/>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311" name="object 138"/>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312" name="object 139"/>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313" name="object 140"/>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314" name="object 141"/>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315" name="object 142"/>
          <p:cNvSpPr/>
          <p:nvPr/>
        </p:nvSpPr>
        <p:spPr>
          <a:xfrm>
            <a:off x="428765" y="4959546"/>
            <a:ext cx="140627" cy="201942"/>
          </a:xfrm>
          <a:prstGeom prst="rect">
            <a:avLst/>
          </a:prstGeom>
          <a:blipFill>
            <a:blip r:embed="rId8" cstate="print"/>
            <a:stretch>
              <a:fillRect/>
            </a:stretch>
          </a:blipFill>
        </p:spPr>
        <p:txBody>
          <a:bodyPr wrap="square" lIns="0" tIns="0" rIns="0" bIns="0" rtlCol="0"/>
          <a:lstStyle/>
          <a:p>
            <a:endParaRPr/>
          </a:p>
        </p:txBody>
      </p:sp>
      <p:sp>
        <p:nvSpPr>
          <p:cNvPr id="316" name="object 143"/>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317" name="object 144"/>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318" name="object 145"/>
          <p:cNvSpPr/>
          <p:nvPr/>
        </p:nvSpPr>
        <p:spPr>
          <a:xfrm>
            <a:off x="2737224" y="4950885"/>
            <a:ext cx="140627" cy="210604"/>
          </a:xfrm>
          <a:prstGeom prst="rect">
            <a:avLst/>
          </a:prstGeom>
          <a:blipFill>
            <a:blip r:embed="rId9" cstate="print"/>
            <a:stretch>
              <a:fillRect/>
            </a:stretch>
          </a:blipFill>
        </p:spPr>
        <p:txBody>
          <a:bodyPr wrap="square" lIns="0" tIns="0" rIns="0" bIns="0" rtlCol="0"/>
          <a:lstStyle/>
          <a:p>
            <a:endParaRPr/>
          </a:p>
        </p:txBody>
      </p:sp>
      <p:sp>
        <p:nvSpPr>
          <p:cNvPr id="319" name="object 146"/>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20" name="object 147"/>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1" name="object 148"/>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322" name="object 149"/>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3" name="object 150"/>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324" name="object 151"/>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325" name="object 152"/>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326" name="object 153"/>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327" name="object 154"/>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328" name="object 155"/>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329" name="object 156"/>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330" name="object 157"/>
          <p:cNvSpPr/>
          <p:nvPr/>
        </p:nvSpPr>
        <p:spPr>
          <a:xfrm>
            <a:off x="5355945" y="496357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495"/>
                </a:lnTo>
                <a:lnTo>
                  <a:pt x="24841" y="54495"/>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495"/>
                </a:lnTo>
                <a:lnTo>
                  <a:pt x="63309" y="54495"/>
                </a:lnTo>
                <a:lnTo>
                  <a:pt x="57543" y="48463"/>
                </a:lnTo>
                <a:lnTo>
                  <a:pt x="57543" y="33578"/>
                </a:lnTo>
                <a:lnTo>
                  <a:pt x="63309" y="27546"/>
                </a:lnTo>
                <a:close/>
              </a:path>
              <a:path w="102870" h="191770">
                <a:moveTo>
                  <a:pt x="102362" y="27546"/>
                </a:moveTo>
                <a:lnTo>
                  <a:pt x="77533" y="27546"/>
                </a:lnTo>
                <a:lnTo>
                  <a:pt x="83299" y="33578"/>
                </a:lnTo>
                <a:lnTo>
                  <a:pt x="83299" y="48463"/>
                </a:lnTo>
                <a:lnTo>
                  <a:pt x="77533" y="54495"/>
                </a:lnTo>
                <a:lnTo>
                  <a:pt x="102362" y="54495"/>
                </a:lnTo>
                <a:lnTo>
                  <a:pt x="102362" y="27546"/>
                </a:lnTo>
                <a:close/>
              </a:path>
            </a:pathLst>
          </a:custGeom>
          <a:solidFill>
            <a:srgbClr val="F04C23"/>
          </a:solidFill>
        </p:spPr>
        <p:txBody>
          <a:bodyPr wrap="square" lIns="0" tIns="0" rIns="0" bIns="0" rtlCol="0"/>
          <a:lstStyle/>
          <a:p>
            <a:endParaRPr/>
          </a:p>
        </p:txBody>
      </p:sp>
      <p:sp>
        <p:nvSpPr>
          <p:cNvPr id="331" name="object 158"/>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332" name="object 159"/>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333" name="object 161"/>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34" name="object 162"/>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35" name="object 163"/>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336" name="object 164"/>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337" name="object 165"/>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338" name="object 166"/>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339" name="object 167"/>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340" name="object 168"/>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341" name="object 169"/>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342" name="object 170"/>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343" name="object 171"/>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344" name="object 173"/>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345" name="object 174"/>
          <p:cNvSpPr/>
          <p:nvPr/>
        </p:nvSpPr>
        <p:spPr>
          <a:xfrm>
            <a:off x="7187765" y="4959546"/>
            <a:ext cx="140627" cy="201942"/>
          </a:xfrm>
          <a:prstGeom prst="rect">
            <a:avLst/>
          </a:prstGeom>
          <a:blipFill>
            <a:blip r:embed="rId8"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173"/>
          <p:cNvSpPr txBox="1">
            <a:spLocks/>
          </p:cNvSpPr>
          <p:nvPr/>
        </p:nvSpPr>
        <p:spPr>
          <a:xfrm>
            <a:off x="209550" y="101600"/>
            <a:ext cx="7385050" cy="1441420"/>
          </a:xfrm>
          <a:prstGeom prst="rect">
            <a:avLst/>
          </a:prstGeom>
        </p:spPr>
        <p:txBody>
          <a:bodyPr vert="horz" wrap="square" lIns="0" tIns="12700" rIns="0" bIns="0" rtlCol="0">
            <a:spAutoFit/>
          </a:bodyPr>
          <a:lstStyle/>
          <a:p>
            <a:pPr marL="12700" algn="ctr">
              <a:spcBef>
                <a:spcPts val="100"/>
              </a:spcBef>
              <a:defRPr/>
            </a:pPr>
            <a:r>
              <a:rPr kumimoji="0" lang="uk-UA" b="1" i="0" u="none" strike="noStrike" kern="0" cap="none" spc="-10" normalizeH="0" baseline="0" dirty="0" smtClean="0">
                <a:ln>
                  <a:noFill/>
                </a:ln>
                <a:solidFill>
                  <a:schemeClr val="tx1">
                    <a:lumMod val="95000"/>
                    <a:lumOff val="5000"/>
                  </a:schemeClr>
                </a:solidFill>
                <a:effectLst/>
                <a:uLnTx/>
                <a:uFillTx/>
                <a:latin typeface="Times New Roman" pitchFamily="18" charset="0"/>
                <a:ea typeface="+mj-ea"/>
                <a:cs typeface="Times New Roman" pitchFamily="18" charset="0"/>
              </a:rPr>
              <a:t>Співпраця</a:t>
            </a:r>
            <a:r>
              <a:rPr kumimoji="0" lang="uk-UA" b="1" i="0" u="none" strike="noStrike" kern="0" cap="none" spc="-10" normalizeH="0" dirty="0" smtClean="0">
                <a:ln>
                  <a:noFill/>
                </a:ln>
                <a:solidFill>
                  <a:schemeClr val="tx1">
                    <a:lumMod val="95000"/>
                    <a:lumOff val="5000"/>
                  </a:schemeClr>
                </a:solidFill>
                <a:effectLst/>
                <a:uLnTx/>
                <a:uFillTx/>
                <a:latin typeface="Times New Roman" pitchFamily="18" charset="0"/>
                <a:ea typeface="+mj-ea"/>
                <a:cs typeface="Times New Roman" pitchFamily="18" charset="0"/>
              </a:rPr>
              <a:t> з</a:t>
            </a:r>
            <a:r>
              <a:rPr kumimoji="0" lang="uk-UA" b="1" i="0" u="none" strike="noStrike" kern="0" cap="none" spc="-10" normalizeH="0" baseline="0" dirty="0" smtClean="0">
                <a:ln>
                  <a:noFill/>
                </a:ln>
                <a:solidFill>
                  <a:schemeClr val="tx1">
                    <a:lumMod val="95000"/>
                    <a:lumOff val="5000"/>
                  </a:schemeClr>
                </a:solidFill>
                <a:effectLst/>
                <a:uLnTx/>
                <a:uFillTx/>
                <a:latin typeface="Times New Roman" pitchFamily="18" charset="0"/>
                <a:ea typeface="+mj-ea"/>
                <a:cs typeface="Times New Roman" pitchFamily="18" charset="0"/>
              </a:rPr>
              <a:t> Фондом </a:t>
            </a:r>
            <a:r>
              <a:rPr kumimoji="0" lang="uk-UA" b="1" i="0" u="none" strike="noStrike" kern="0" cap="none" spc="-10" normalizeH="0" baseline="0" dirty="0" err="1" smtClean="0">
                <a:ln>
                  <a:noFill/>
                </a:ln>
                <a:solidFill>
                  <a:schemeClr val="tx1">
                    <a:lumMod val="95000"/>
                    <a:lumOff val="5000"/>
                  </a:schemeClr>
                </a:solidFill>
                <a:effectLst/>
                <a:uLnTx/>
                <a:uFillTx/>
                <a:latin typeface="Times New Roman" pitchFamily="18" charset="0"/>
                <a:ea typeface="+mj-ea"/>
                <a:cs typeface="Times New Roman" pitchFamily="18" charset="0"/>
              </a:rPr>
              <a:t>енергоефективності</a:t>
            </a:r>
            <a:r>
              <a:rPr kumimoji="0" lang="uk-UA" b="1" i="0" u="none" strike="noStrike" kern="0" cap="none" spc="-10" normalizeH="0" baseline="0" dirty="0" smtClean="0">
                <a:ln>
                  <a:noFill/>
                </a:ln>
                <a:solidFill>
                  <a:schemeClr val="tx1">
                    <a:lumMod val="95000"/>
                    <a:lumOff val="5000"/>
                  </a:schemeClr>
                </a:solidFill>
                <a:effectLst/>
                <a:uLnTx/>
                <a:uFillTx/>
                <a:latin typeface="Times New Roman" pitchFamily="18" charset="0"/>
                <a:ea typeface="+mj-ea"/>
                <a:cs typeface="Times New Roman" pitchFamily="18" charset="0"/>
              </a:rPr>
              <a:t>, </a:t>
            </a:r>
            <a:r>
              <a:rPr lang="en-US" b="1" kern="0" spc="-10" dirty="0" smtClean="0">
                <a:solidFill>
                  <a:schemeClr val="tx1">
                    <a:lumMod val="95000"/>
                    <a:lumOff val="5000"/>
                  </a:schemeClr>
                </a:solidFill>
                <a:latin typeface="Times New Roman" pitchFamily="18" charset="0"/>
                <a:cs typeface="Times New Roman" pitchFamily="18" charset="0"/>
              </a:rPr>
              <a:t>IFC</a:t>
            </a:r>
            <a:r>
              <a:rPr lang="uk-UA" b="1" kern="0" spc="-10" dirty="0" smtClean="0">
                <a:solidFill>
                  <a:schemeClr val="tx1">
                    <a:lumMod val="95000"/>
                    <a:lumOff val="5000"/>
                  </a:schemeClr>
                </a:solidFill>
                <a:latin typeface="Times New Roman" pitchFamily="18" charset="0"/>
                <a:cs typeface="Times New Roman" pitchFamily="18" charset="0"/>
              </a:rPr>
              <a:t>, а також в рамках </a:t>
            </a:r>
            <a:r>
              <a:rPr lang="uk-UA" b="1" kern="0" spc="-10" dirty="0" err="1" smtClean="0">
                <a:solidFill>
                  <a:schemeClr val="tx1">
                    <a:lumMod val="95000"/>
                    <a:lumOff val="5000"/>
                  </a:schemeClr>
                </a:solidFill>
                <a:latin typeface="Times New Roman" pitchFamily="18" charset="0"/>
                <a:cs typeface="Times New Roman" pitchFamily="18" charset="0"/>
              </a:rPr>
              <a:t>проєкту</a:t>
            </a:r>
            <a:r>
              <a:rPr lang="uk-UA" b="1" kern="0" spc="-10" dirty="0" smtClean="0">
                <a:solidFill>
                  <a:schemeClr val="tx1">
                    <a:lumMod val="95000"/>
                    <a:lumOff val="5000"/>
                  </a:schemeClr>
                </a:solidFill>
                <a:latin typeface="Times New Roman" pitchFamily="18" charset="0"/>
                <a:cs typeface="Times New Roman" pitchFamily="18" charset="0"/>
              </a:rPr>
              <a:t> з </a:t>
            </a:r>
            <a:r>
              <a:rPr lang="uk-UA" b="1" kern="0" spc="-10" dirty="0" err="1" smtClean="0">
                <a:solidFill>
                  <a:schemeClr val="tx1">
                    <a:lumMod val="95000"/>
                    <a:lumOff val="5000"/>
                  </a:schemeClr>
                </a:solidFill>
                <a:latin typeface="Times New Roman" pitchFamily="18" charset="0"/>
                <a:cs typeface="Times New Roman" pitchFamily="18" charset="0"/>
              </a:rPr>
              <a:t>енергоефективності</a:t>
            </a:r>
            <a:r>
              <a:rPr lang="uk-UA" b="1" kern="0" spc="-10" dirty="0" smtClean="0">
                <a:solidFill>
                  <a:schemeClr val="tx1">
                    <a:lumMod val="95000"/>
                    <a:lumOff val="5000"/>
                  </a:schemeClr>
                </a:solidFill>
                <a:latin typeface="Times New Roman" pitchFamily="18" charset="0"/>
                <a:cs typeface="Times New Roman" pitchFamily="18" charset="0"/>
              </a:rPr>
              <a:t> у м. Житомирі, що фінансується державним секретаріатом з економічних питань Швейцарської конфедерації (</a:t>
            </a:r>
            <a:r>
              <a:rPr lang="en-US" b="1" kern="0" spc="-10" dirty="0" smtClean="0">
                <a:solidFill>
                  <a:schemeClr val="tx1">
                    <a:lumMod val="95000"/>
                    <a:lumOff val="5000"/>
                  </a:schemeClr>
                </a:solidFill>
                <a:latin typeface="Times New Roman" pitchFamily="18" charset="0"/>
                <a:cs typeface="Times New Roman" pitchFamily="18" charset="0"/>
              </a:rPr>
              <a:t>SECO)</a:t>
            </a:r>
            <a:r>
              <a:rPr lang="uk-UA" b="1" kern="0" spc="-10" dirty="0" smtClean="0">
                <a:solidFill>
                  <a:schemeClr val="tx1">
                    <a:lumMod val="95000"/>
                    <a:lumOff val="5000"/>
                  </a:schemeClr>
                </a:solidFill>
                <a:latin typeface="Times New Roman" pitchFamily="18" charset="0"/>
                <a:cs typeface="Times New Roman" pitchFamily="18" charset="0"/>
              </a:rPr>
              <a:t> тощо</a:t>
            </a:r>
            <a:endParaRPr lang="ru-RU" cap="all" dirty="0" smtClean="0"/>
          </a:p>
          <a:p>
            <a:pPr marL="12700" lvl="0" algn="ctr">
              <a:spcBef>
                <a:spcPts val="100"/>
              </a:spcBef>
              <a:defRPr/>
            </a:pPr>
            <a:endParaRPr kumimoji="0" lang="uk-UA" sz="2000" b="1" i="0" u="none" strike="noStrike" kern="0" cap="none" spc="-15" normalizeH="0" baseline="0" dirty="0">
              <a:ln>
                <a:noFill/>
              </a:ln>
              <a:solidFill>
                <a:schemeClr val="tx1">
                  <a:lumMod val="95000"/>
                  <a:lumOff val="5000"/>
                </a:schemeClr>
              </a:solidFill>
              <a:effectLst/>
              <a:uLnTx/>
              <a:uFillTx/>
              <a:latin typeface="Times New Roman" pitchFamily="18" charset="0"/>
              <a:ea typeface="+mj-ea"/>
              <a:cs typeface="Times New Roman" pitchFamily="18" charset="0"/>
            </a:endParaRPr>
          </a:p>
        </p:txBody>
      </p:sp>
      <p:sp>
        <p:nvSpPr>
          <p:cNvPr id="7" name="object 173"/>
          <p:cNvSpPr txBox="1">
            <a:spLocks/>
          </p:cNvSpPr>
          <p:nvPr/>
        </p:nvSpPr>
        <p:spPr>
          <a:xfrm>
            <a:off x="57150" y="4521200"/>
            <a:ext cx="7543800" cy="874598"/>
          </a:xfrm>
          <a:prstGeom prst="rect">
            <a:avLst/>
          </a:prstGeom>
          <a:gradFill>
            <a:gsLst>
              <a:gs pos="0">
                <a:srgbClr val="4F81BD">
                  <a:tint val="66000"/>
                  <a:satMod val="160000"/>
                </a:srgbClr>
              </a:gs>
              <a:gs pos="50000">
                <a:srgbClr val="4F81BD">
                  <a:tint val="44500"/>
                  <a:satMod val="160000"/>
                </a:srgbClr>
              </a:gs>
              <a:gs pos="100000">
                <a:srgbClr val="4F81BD">
                  <a:tint val="23500"/>
                  <a:satMod val="160000"/>
                </a:srgbClr>
              </a:gs>
            </a:gsLst>
            <a:lin ang="5400000" scaled="0"/>
          </a:gradFill>
        </p:spPr>
        <p:txBody>
          <a:bodyPr vert="horz" wrap="square" lIns="0" tIns="12700" rIns="0" bIns="0" rtlCol="0">
            <a:spAutoFit/>
          </a:bodyPr>
          <a:lstStyle/>
          <a:p>
            <a:pPr marL="12700" lvl="0" algn="just">
              <a:spcBef>
                <a:spcPts val="100"/>
              </a:spcBef>
              <a:defRPr/>
            </a:pPr>
            <a:r>
              <a:rPr lang="uk-UA" sz="1400" dirty="0" smtClean="0">
                <a:latin typeface="inherit"/>
              </a:rPr>
              <a:t>Завдяки співпраці з </a:t>
            </a:r>
            <a:r>
              <a:rPr lang="uk-UA" sz="1400" dirty="0" err="1" smtClean="0">
                <a:latin typeface="inherit"/>
              </a:rPr>
              <a:t>проєктами</a:t>
            </a:r>
            <a:r>
              <a:rPr lang="uk-UA" sz="1400" dirty="0" smtClean="0">
                <a:latin typeface="inherit"/>
              </a:rPr>
              <a:t> </a:t>
            </a:r>
            <a:r>
              <a:rPr lang="en-US" sz="1400" dirty="0" smtClean="0">
                <a:latin typeface="inherit"/>
              </a:rPr>
              <a:t>IFC</a:t>
            </a:r>
            <a:r>
              <a:rPr lang="uk-UA" sz="1400" dirty="0" smtClean="0">
                <a:latin typeface="inherit"/>
              </a:rPr>
              <a:t> та Фонду щомісячно проводяться тренінги, семінари та </a:t>
            </a:r>
            <a:r>
              <a:rPr lang="uk-UA" sz="1400" dirty="0" err="1" smtClean="0">
                <a:latin typeface="inherit"/>
              </a:rPr>
              <a:t>вебінари</a:t>
            </a:r>
            <a:r>
              <a:rPr lang="uk-UA" sz="1400" dirty="0" smtClean="0">
                <a:latin typeface="inherit"/>
              </a:rPr>
              <a:t> для ініціативних груп, членів правління ОСББ з питань створення, діяльності та  </a:t>
            </a:r>
            <a:r>
              <a:rPr lang="uk-UA" sz="1400" dirty="0" err="1" smtClean="0">
                <a:latin typeface="inherit"/>
              </a:rPr>
              <a:t>енергомодернізації</a:t>
            </a:r>
            <a:r>
              <a:rPr lang="uk-UA" sz="1400" dirty="0" smtClean="0">
                <a:latin typeface="inherit"/>
              </a:rPr>
              <a:t> багатоквартирних будинків і можливостей співпраці з Фондом енергоефективності. </a:t>
            </a:r>
            <a:endParaRPr kumimoji="0" lang="uk-UA" sz="1400" b="1" i="0" u="none" strike="noStrike" kern="0" cap="none" spc="-15" normalizeH="0" baseline="0" dirty="0">
              <a:ln>
                <a:noFill/>
              </a:ln>
              <a:solidFill>
                <a:schemeClr val="tx1">
                  <a:lumMod val="95000"/>
                  <a:lumOff val="5000"/>
                </a:schemeClr>
              </a:solidFill>
              <a:effectLst/>
              <a:uLnTx/>
              <a:uFillTx/>
              <a:latin typeface="inherit"/>
              <a:ea typeface="+mj-ea"/>
              <a:cs typeface="Times New Roman" pitchFamily="18" charset="0"/>
            </a:endParaRPr>
          </a:p>
        </p:txBody>
      </p:sp>
      <p:sp>
        <p:nvSpPr>
          <p:cNvPr id="21512" name="AutoShape 8" descr="Можливості програми «Енергодім» та Фонду енергоефективності для ОСББ –  Мінрегіон"/>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1514" name="Picture 10" descr="Можливості програми «Енергодім» та Фонду енергоефективності для ОСББ –  Мінрегіон"/>
          <p:cNvPicPr>
            <a:picLocks noChangeAspect="1" noChangeArrowheads="1"/>
          </p:cNvPicPr>
          <p:nvPr/>
        </p:nvPicPr>
        <p:blipFill>
          <a:blip r:embed="rId2" cstate="print"/>
          <a:srcRect/>
          <a:stretch>
            <a:fillRect/>
          </a:stretch>
        </p:blipFill>
        <p:spPr bwMode="auto">
          <a:xfrm>
            <a:off x="285750" y="1168400"/>
            <a:ext cx="3105150" cy="1371599"/>
          </a:xfrm>
          <a:prstGeom prst="rect">
            <a:avLst/>
          </a:prstGeom>
          <a:noFill/>
        </p:spPr>
      </p:pic>
      <p:sp>
        <p:nvSpPr>
          <p:cNvPr id="21518" name="AutoShape 14" descr="https://mail.google.com/mail/u/0?ui=2&amp;ik=704e1fab05&amp;attid=0.0.3&amp;permmsgid=msg-f:1698902910486902180&amp;th=1793b7322772f5a4&amp;view=fimg&amp;sz=s0-l75-ft&amp;attbid=ANGjdJ_8ap21TttluBxaVb1IF9_1x3S1s77raSTqOA8V5z2rcUi_ob0nh5MNkrMMDQM4rKCxBS5cLWKC_fgGCqcx2QLoOETGQEbb1iYtLYiZS36SfqsLNDY9IeYo4mA&amp;disp=emb&amp;realattid=1793b72bda5692e333"/>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1519" name="Picture 15"/>
          <p:cNvPicPr>
            <a:picLocks noChangeAspect="1" noChangeArrowheads="1"/>
          </p:cNvPicPr>
          <p:nvPr/>
        </p:nvPicPr>
        <p:blipFill>
          <a:blip r:embed="rId3" cstate="print"/>
          <a:srcRect/>
          <a:stretch>
            <a:fillRect/>
          </a:stretch>
        </p:blipFill>
        <p:spPr bwMode="auto">
          <a:xfrm>
            <a:off x="285750" y="2235200"/>
            <a:ext cx="3505200" cy="954775"/>
          </a:xfrm>
          <a:prstGeom prst="rect">
            <a:avLst/>
          </a:prstGeom>
          <a:noFill/>
          <a:ln w="9525">
            <a:noFill/>
            <a:miter lim="800000"/>
            <a:headEnd/>
            <a:tailEnd/>
          </a:ln>
        </p:spPr>
      </p:pic>
      <p:pic>
        <p:nvPicPr>
          <p:cNvPr id="37890" name="Picture 2" descr="https://tke.org.ua/wp-content/uploads/2019/05/seco.png"/>
          <p:cNvPicPr>
            <a:picLocks noChangeAspect="1" noChangeArrowheads="1"/>
          </p:cNvPicPr>
          <p:nvPr/>
        </p:nvPicPr>
        <p:blipFill>
          <a:blip r:embed="rId4" cstate="print"/>
          <a:srcRect/>
          <a:stretch>
            <a:fillRect/>
          </a:stretch>
        </p:blipFill>
        <p:spPr bwMode="auto">
          <a:xfrm>
            <a:off x="0" y="3530600"/>
            <a:ext cx="6762750" cy="942975"/>
          </a:xfrm>
          <a:prstGeom prst="rect">
            <a:avLst/>
          </a:prstGeom>
          <a:noFill/>
        </p:spPr>
      </p:pic>
      <p:pic>
        <p:nvPicPr>
          <p:cNvPr id="11" name="Picture 2" descr="Навчальний семінар для голів ОСББ буде проведено 21 червня"/>
          <p:cNvPicPr>
            <a:picLocks noChangeAspect="1" noChangeArrowheads="1"/>
          </p:cNvPicPr>
          <p:nvPr/>
        </p:nvPicPr>
        <p:blipFill>
          <a:blip r:embed="rId5" cstate="print"/>
          <a:srcRect/>
          <a:stretch>
            <a:fillRect/>
          </a:stretch>
        </p:blipFill>
        <p:spPr bwMode="auto">
          <a:xfrm>
            <a:off x="4476750" y="1168400"/>
            <a:ext cx="2362200" cy="23622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694998" y="5070172"/>
            <a:ext cx="45085" cy="91440"/>
          </a:xfrm>
          <a:custGeom>
            <a:avLst/>
            <a:gdLst/>
            <a:ahLst/>
            <a:cxnLst/>
            <a:rect l="l" t="t" r="r" b="b"/>
            <a:pathLst>
              <a:path w="45084" h="91439">
                <a:moveTo>
                  <a:pt x="44996" y="0"/>
                </a:moveTo>
                <a:lnTo>
                  <a:pt x="37807" y="4241"/>
                </a:lnTo>
                <a:lnTo>
                  <a:pt x="35966" y="4241"/>
                </a:lnTo>
                <a:lnTo>
                  <a:pt x="35966" y="5321"/>
                </a:lnTo>
                <a:lnTo>
                  <a:pt x="0" y="26581"/>
                </a:lnTo>
                <a:lnTo>
                  <a:pt x="35966" y="26581"/>
                </a:lnTo>
                <a:lnTo>
                  <a:pt x="35966" y="91313"/>
                </a:lnTo>
                <a:lnTo>
                  <a:pt x="44996" y="91313"/>
                </a:lnTo>
                <a:lnTo>
                  <a:pt x="44996" y="0"/>
                </a:lnTo>
                <a:close/>
              </a:path>
            </a:pathLst>
          </a:custGeom>
          <a:solidFill>
            <a:srgbClr val="F04C23"/>
          </a:solidFill>
        </p:spPr>
        <p:txBody>
          <a:bodyPr wrap="square" lIns="0" tIns="0" rIns="0" bIns="0" rtlCol="0"/>
          <a:lstStyle/>
          <a:p>
            <a:endParaRPr/>
          </a:p>
        </p:txBody>
      </p:sp>
      <p:sp>
        <p:nvSpPr>
          <p:cNvPr id="3" name="object 3"/>
          <p:cNvSpPr/>
          <p:nvPr/>
        </p:nvSpPr>
        <p:spPr>
          <a:xfrm>
            <a:off x="451975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sz="1200"/>
          </a:p>
        </p:txBody>
      </p:sp>
      <p:sp>
        <p:nvSpPr>
          <p:cNvPr id="4" name="object 4"/>
          <p:cNvSpPr/>
          <p:nvPr/>
        </p:nvSpPr>
        <p:spPr>
          <a:xfrm>
            <a:off x="4519752"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5" name="object 5"/>
          <p:cNvSpPr/>
          <p:nvPr/>
        </p:nvSpPr>
        <p:spPr>
          <a:xfrm>
            <a:off x="451975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sz="1200"/>
          </a:p>
        </p:txBody>
      </p:sp>
      <p:sp>
        <p:nvSpPr>
          <p:cNvPr id="6" name="object 6"/>
          <p:cNvSpPr/>
          <p:nvPr/>
        </p:nvSpPr>
        <p:spPr>
          <a:xfrm>
            <a:off x="4519752"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7" name="object 7"/>
          <p:cNvSpPr/>
          <p:nvPr/>
        </p:nvSpPr>
        <p:spPr>
          <a:xfrm>
            <a:off x="451975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sz="1200"/>
          </a:p>
        </p:txBody>
      </p:sp>
      <p:sp>
        <p:nvSpPr>
          <p:cNvPr id="8" name="object 8"/>
          <p:cNvSpPr/>
          <p:nvPr/>
        </p:nvSpPr>
        <p:spPr>
          <a:xfrm>
            <a:off x="4561725"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 name="object 9"/>
          <p:cNvSpPr/>
          <p:nvPr/>
        </p:nvSpPr>
        <p:spPr>
          <a:xfrm>
            <a:off x="4592307"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10" name="object 10"/>
          <p:cNvSpPr/>
          <p:nvPr/>
        </p:nvSpPr>
        <p:spPr>
          <a:xfrm>
            <a:off x="4622025"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sz="1200"/>
          </a:p>
        </p:txBody>
      </p:sp>
      <p:sp>
        <p:nvSpPr>
          <p:cNvPr id="11" name="object 11"/>
          <p:cNvSpPr/>
          <p:nvPr/>
        </p:nvSpPr>
        <p:spPr>
          <a:xfrm>
            <a:off x="4561725"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12" name="object 12"/>
          <p:cNvSpPr/>
          <p:nvPr/>
        </p:nvSpPr>
        <p:spPr>
          <a:xfrm>
            <a:off x="4592307"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13" name="object 13"/>
          <p:cNvSpPr/>
          <p:nvPr/>
        </p:nvSpPr>
        <p:spPr>
          <a:xfrm>
            <a:off x="4622025"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sz="1200"/>
          </a:p>
        </p:txBody>
      </p:sp>
      <p:sp>
        <p:nvSpPr>
          <p:cNvPr id="14" name="object 14"/>
          <p:cNvSpPr/>
          <p:nvPr/>
        </p:nvSpPr>
        <p:spPr>
          <a:xfrm>
            <a:off x="6828205" y="4969929"/>
            <a:ext cx="102870" cy="191770"/>
          </a:xfrm>
          <a:custGeom>
            <a:avLst/>
            <a:gdLst/>
            <a:ahLst/>
            <a:cxnLst/>
            <a:rect l="l" t="t" r="r" b="b"/>
            <a:pathLst>
              <a:path w="102870" h="191770">
                <a:moveTo>
                  <a:pt x="102361" y="0"/>
                </a:moveTo>
                <a:lnTo>
                  <a:pt x="0" y="0"/>
                </a:lnTo>
                <a:lnTo>
                  <a:pt x="0" y="191566"/>
                </a:lnTo>
                <a:lnTo>
                  <a:pt x="102361" y="191566"/>
                </a:lnTo>
                <a:lnTo>
                  <a:pt x="102361" y="131394"/>
                </a:lnTo>
                <a:lnTo>
                  <a:pt x="24841" y="131394"/>
                </a:lnTo>
                <a:lnTo>
                  <a:pt x="19075" y="125361"/>
                </a:lnTo>
                <a:lnTo>
                  <a:pt x="19075" y="110464"/>
                </a:lnTo>
                <a:lnTo>
                  <a:pt x="24841" y="104432"/>
                </a:lnTo>
                <a:lnTo>
                  <a:pt x="102361" y="104432"/>
                </a:lnTo>
                <a:lnTo>
                  <a:pt x="102361" y="91579"/>
                </a:lnTo>
                <a:lnTo>
                  <a:pt x="24841" y="91579"/>
                </a:lnTo>
                <a:lnTo>
                  <a:pt x="19075" y="85547"/>
                </a:lnTo>
                <a:lnTo>
                  <a:pt x="19075" y="70650"/>
                </a:lnTo>
                <a:lnTo>
                  <a:pt x="24841" y="64617"/>
                </a:lnTo>
                <a:lnTo>
                  <a:pt x="102361" y="64617"/>
                </a:lnTo>
                <a:lnTo>
                  <a:pt x="102361" y="54508"/>
                </a:lnTo>
                <a:lnTo>
                  <a:pt x="24841" y="54508"/>
                </a:lnTo>
                <a:lnTo>
                  <a:pt x="19075" y="48463"/>
                </a:lnTo>
                <a:lnTo>
                  <a:pt x="19075" y="33578"/>
                </a:lnTo>
                <a:lnTo>
                  <a:pt x="24841" y="27546"/>
                </a:lnTo>
                <a:lnTo>
                  <a:pt x="102361" y="27546"/>
                </a:lnTo>
                <a:lnTo>
                  <a:pt x="102361"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1" y="104432"/>
                </a:moveTo>
                <a:lnTo>
                  <a:pt x="77533" y="104432"/>
                </a:lnTo>
                <a:lnTo>
                  <a:pt x="83299" y="110464"/>
                </a:lnTo>
                <a:lnTo>
                  <a:pt x="83299" y="125361"/>
                </a:lnTo>
                <a:lnTo>
                  <a:pt x="77533" y="131394"/>
                </a:lnTo>
                <a:lnTo>
                  <a:pt x="102361" y="131394"/>
                </a:lnTo>
                <a:lnTo>
                  <a:pt x="102361"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1" y="64617"/>
                </a:moveTo>
                <a:lnTo>
                  <a:pt x="77533" y="64617"/>
                </a:lnTo>
                <a:lnTo>
                  <a:pt x="83299" y="70650"/>
                </a:lnTo>
                <a:lnTo>
                  <a:pt x="83299" y="85547"/>
                </a:lnTo>
                <a:lnTo>
                  <a:pt x="77533" y="91579"/>
                </a:lnTo>
                <a:lnTo>
                  <a:pt x="102361" y="91579"/>
                </a:lnTo>
                <a:lnTo>
                  <a:pt x="102361"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1" y="27546"/>
                </a:moveTo>
                <a:lnTo>
                  <a:pt x="77533" y="27546"/>
                </a:lnTo>
                <a:lnTo>
                  <a:pt x="83299" y="33578"/>
                </a:lnTo>
                <a:lnTo>
                  <a:pt x="83299" y="48463"/>
                </a:lnTo>
                <a:lnTo>
                  <a:pt x="77533" y="54508"/>
                </a:lnTo>
                <a:lnTo>
                  <a:pt x="102361" y="54508"/>
                </a:lnTo>
                <a:lnTo>
                  <a:pt x="102361" y="27546"/>
                </a:lnTo>
                <a:close/>
              </a:path>
            </a:pathLst>
          </a:custGeom>
          <a:solidFill>
            <a:srgbClr val="F04C23"/>
          </a:solidFill>
        </p:spPr>
        <p:txBody>
          <a:bodyPr wrap="square" lIns="0" tIns="0" rIns="0" bIns="0" rtlCol="0"/>
          <a:lstStyle/>
          <a:p>
            <a:endParaRPr/>
          </a:p>
        </p:txBody>
      </p:sp>
      <p:sp>
        <p:nvSpPr>
          <p:cNvPr id="15" name="object 15"/>
          <p:cNvSpPr/>
          <p:nvPr/>
        </p:nvSpPr>
        <p:spPr>
          <a:xfrm>
            <a:off x="5564911"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sz="1200"/>
          </a:p>
        </p:txBody>
      </p:sp>
      <p:sp>
        <p:nvSpPr>
          <p:cNvPr id="16" name="object 16"/>
          <p:cNvSpPr/>
          <p:nvPr/>
        </p:nvSpPr>
        <p:spPr>
          <a:xfrm>
            <a:off x="5564911"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sz="1200"/>
          </a:p>
        </p:txBody>
      </p:sp>
      <p:sp>
        <p:nvSpPr>
          <p:cNvPr id="17" name="object 17"/>
          <p:cNvSpPr/>
          <p:nvPr/>
        </p:nvSpPr>
        <p:spPr>
          <a:xfrm>
            <a:off x="5564911"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sz="1200"/>
          </a:p>
        </p:txBody>
      </p:sp>
      <p:sp>
        <p:nvSpPr>
          <p:cNvPr id="18" name="object 18"/>
          <p:cNvSpPr/>
          <p:nvPr/>
        </p:nvSpPr>
        <p:spPr>
          <a:xfrm>
            <a:off x="5564911"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sz="1200"/>
          </a:p>
        </p:txBody>
      </p:sp>
      <p:sp>
        <p:nvSpPr>
          <p:cNvPr id="19" name="object 19"/>
          <p:cNvSpPr/>
          <p:nvPr/>
        </p:nvSpPr>
        <p:spPr>
          <a:xfrm>
            <a:off x="5564911"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sz="1200"/>
          </a:p>
        </p:txBody>
      </p:sp>
      <p:sp>
        <p:nvSpPr>
          <p:cNvPr id="20" name="object 20"/>
          <p:cNvSpPr/>
          <p:nvPr/>
        </p:nvSpPr>
        <p:spPr>
          <a:xfrm>
            <a:off x="5612549"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1" name="object 21"/>
          <p:cNvSpPr/>
          <p:nvPr/>
        </p:nvSpPr>
        <p:spPr>
          <a:xfrm>
            <a:off x="5643321"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2" name="object 22"/>
          <p:cNvSpPr/>
          <p:nvPr/>
        </p:nvSpPr>
        <p:spPr>
          <a:xfrm>
            <a:off x="5612549"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3" name="object 23"/>
          <p:cNvSpPr/>
          <p:nvPr/>
        </p:nvSpPr>
        <p:spPr>
          <a:xfrm>
            <a:off x="5643321"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4" name="object 24"/>
          <p:cNvSpPr/>
          <p:nvPr/>
        </p:nvSpPr>
        <p:spPr>
          <a:xfrm>
            <a:off x="6007468"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sz="1200"/>
          </a:p>
        </p:txBody>
      </p:sp>
      <p:sp>
        <p:nvSpPr>
          <p:cNvPr id="25" name="object 25"/>
          <p:cNvSpPr/>
          <p:nvPr/>
        </p:nvSpPr>
        <p:spPr>
          <a:xfrm>
            <a:off x="6007468"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26" name="object 26"/>
          <p:cNvSpPr/>
          <p:nvPr/>
        </p:nvSpPr>
        <p:spPr>
          <a:xfrm>
            <a:off x="6007468"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sz="1200"/>
          </a:p>
        </p:txBody>
      </p:sp>
      <p:sp>
        <p:nvSpPr>
          <p:cNvPr id="27" name="object 27"/>
          <p:cNvSpPr/>
          <p:nvPr/>
        </p:nvSpPr>
        <p:spPr>
          <a:xfrm>
            <a:off x="6007468"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28" name="object 28"/>
          <p:cNvSpPr/>
          <p:nvPr/>
        </p:nvSpPr>
        <p:spPr>
          <a:xfrm>
            <a:off x="6007468"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sz="1200"/>
          </a:p>
        </p:txBody>
      </p:sp>
      <p:sp>
        <p:nvSpPr>
          <p:cNvPr id="29" name="object 29"/>
          <p:cNvSpPr/>
          <p:nvPr/>
        </p:nvSpPr>
        <p:spPr>
          <a:xfrm>
            <a:off x="6055093"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0" name="object 30"/>
          <p:cNvSpPr/>
          <p:nvPr/>
        </p:nvSpPr>
        <p:spPr>
          <a:xfrm>
            <a:off x="6085865"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1" name="object 31"/>
          <p:cNvSpPr/>
          <p:nvPr/>
        </p:nvSpPr>
        <p:spPr>
          <a:xfrm>
            <a:off x="6055093"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2" name="object 32"/>
          <p:cNvSpPr/>
          <p:nvPr/>
        </p:nvSpPr>
        <p:spPr>
          <a:xfrm>
            <a:off x="6085865"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3" name="object 33"/>
          <p:cNvSpPr/>
          <p:nvPr/>
        </p:nvSpPr>
        <p:spPr>
          <a:xfrm>
            <a:off x="4622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sz="1200"/>
          </a:p>
        </p:txBody>
      </p:sp>
      <p:sp>
        <p:nvSpPr>
          <p:cNvPr id="34" name="object 34"/>
          <p:cNvSpPr/>
          <p:nvPr/>
        </p:nvSpPr>
        <p:spPr>
          <a:xfrm>
            <a:off x="4638084"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sz="1200"/>
          </a:p>
        </p:txBody>
      </p:sp>
      <p:sp>
        <p:nvSpPr>
          <p:cNvPr id="35" name="object 35"/>
          <p:cNvSpPr/>
          <p:nvPr/>
        </p:nvSpPr>
        <p:spPr>
          <a:xfrm>
            <a:off x="4622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sz="1200"/>
          </a:p>
        </p:txBody>
      </p:sp>
      <p:sp>
        <p:nvSpPr>
          <p:cNvPr id="36" name="object 36"/>
          <p:cNvSpPr/>
          <p:nvPr/>
        </p:nvSpPr>
        <p:spPr>
          <a:xfrm>
            <a:off x="4670640"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7" name="object 37"/>
          <p:cNvSpPr/>
          <p:nvPr/>
        </p:nvSpPr>
        <p:spPr>
          <a:xfrm>
            <a:off x="4692421"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8" name="object 38"/>
          <p:cNvSpPr/>
          <p:nvPr/>
        </p:nvSpPr>
        <p:spPr>
          <a:xfrm>
            <a:off x="471420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39" name="object 39"/>
          <p:cNvSpPr/>
          <p:nvPr/>
        </p:nvSpPr>
        <p:spPr>
          <a:xfrm>
            <a:off x="4746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40" name="object 40"/>
          <p:cNvSpPr/>
          <p:nvPr/>
        </p:nvSpPr>
        <p:spPr>
          <a:xfrm>
            <a:off x="6925081"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37" y="198069"/>
                </a:moveTo>
                <a:lnTo>
                  <a:pt x="66001" y="198069"/>
                </a:lnTo>
                <a:lnTo>
                  <a:pt x="66001" y="218058"/>
                </a:lnTo>
                <a:lnTo>
                  <a:pt x="74637" y="218058"/>
                </a:lnTo>
                <a:lnTo>
                  <a:pt x="74637" y="198069"/>
                </a:lnTo>
                <a:close/>
              </a:path>
              <a:path w="140970" h="254000">
                <a:moveTo>
                  <a:pt x="101993" y="198069"/>
                </a:moveTo>
                <a:lnTo>
                  <a:pt x="93370" y="198069"/>
                </a:lnTo>
                <a:lnTo>
                  <a:pt x="93370"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37" y="172859"/>
                </a:moveTo>
                <a:lnTo>
                  <a:pt x="66001" y="172859"/>
                </a:lnTo>
                <a:lnTo>
                  <a:pt x="66001" y="192849"/>
                </a:lnTo>
                <a:lnTo>
                  <a:pt x="74637" y="192849"/>
                </a:lnTo>
                <a:lnTo>
                  <a:pt x="74637" y="172859"/>
                </a:lnTo>
                <a:close/>
              </a:path>
              <a:path w="140970" h="254000">
                <a:moveTo>
                  <a:pt x="101993" y="172859"/>
                </a:moveTo>
                <a:lnTo>
                  <a:pt x="93370" y="172859"/>
                </a:lnTo>
                <a:lnTo>
                  <a:pt x="93370"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37" y="148577"/>
                </a:moveTo>
                <a:lnTo>
                  <a:pt x="66001" y="148577"/>
                </a:lnTo>
                <a:lnTo>
                  <a:pt x="66001" y="168567"/>
                </a:lnTo>
                <a:lnTo>
                  <a:pt x="74637" y="168567"/>
                </a:lnTo>
                <a:lnTo>
                  <a:pt x="74637" y="148577"/>
                </a:lnTo>
                <a:close/>
              </a:path>
              <a:path w="140970" h="254000">
                <a:moveTo>
                  <a:pt x="101993" y="148577"/>
                </a:moveTo>
                <a:lnTo>
                  <a:pt x="93370" y="148577"/>
                </a:lnTo>
                <a:lnTo>
                  <a:pt x="93370"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37" y="123913"/>
                </a:moveTo>
                <a:lnTo>
                  <a:pt x="66001" y="123913"/>
                </a:lnTo>
                <a:lnTo>
                  <a:pt x="66001" y="143903"/>
                </a:lnTo>
                <a:lnTo>
                  <a:pt x="74637" y="143903"/>
                </a:lnTo>
                <a:lnTo>
                  <a:pt x="74637" y="123913"/>
                </a:lnTo>
                <a:close/>
              </a:path>
              <a:path w="140970" h="254000">
                <a:moveTo>
                  <a:pt x="101993" y="123913"/>
                </a:moveTo>
                <a:lnTo>
                  <a:pt x="93370" y="123913"/>
                </a:lnTo>
                <a:lnTo>
                  <a:pt x="93370"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37" y="97294"/>
                </a:moveTo>
                <a:lnTo>
                  <a:pt x="66001" y="97294"/>
                </a:lnTo>
                <a:lnTo>
                  <a:pt x="66001" y="117284"/>
                </a:lnTo>
                <a:lnTo>
                  <a:pt x="74637" y="117284"/>
                </a:lnTo>
                <a:lnTo>
                  <a:pt x="74637" y="97294"/>
                </a:lnTo>
                <a:close/>
              </a:path>
              <a:path w="140970" h="254000">
                <a:moveTo>
                  <a:pt x="101993" y="97294"/>
                </a:moveTo>
                <a:lnTo>
                  <a:pt x="93370" y="97294"/>
                </a:lnTo>
                <a:lnTo>
                  <a:pt x="93370"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37" y="71627"/>
                </a:moveTo>
                <a:lnTo>
                  <a:pt x="66001" y="71627"/>
                </a:lnTo>
                <a:lnTo>
                  <a:pt x="66001" y="91617"/>
                </a:lnTo>
                <a:lnTo>
                  <a:pt x="74637" y="91617"/>
                </a:lnTo>
                <a:lnTo>
                  <a:pt x="74637" y="71627"/>
                </a:lnTo>
                <a:close/>
              </a:path>
              <a:path w="140970" h="254000">
                <a:moveTo>
                  <a:pt x="101993" y="71627"/>
                </a:moveTo>
                <a:lnTo>
                  <a:pt x="93370" y="71627"/>
                </a:lnTo>
                <a:lnTo>
                  <a:pt x="93370"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37" y="45948"/>
                </a:moveTo>
                <a:lnTo>
                  <a:pt x="66001" y="45948"/>
                </a:lnTo>
                <a:lnTo>
                  <a:pt x="66001" y="65938"/>
                </a:lnTo>
                <a:lnTo>
                  <a:pt x="74637" y="65938"/>
                </a:lnTo>
                <a:lnTo>
                  <a:pt x="74637" y="45948"/>
                </a:lnTo>
                <a:close/>
              </a:path>
              <a:path w="140970" h="254000">
                <a:moveTo>
                  <a:pt x="101993" y="45948"/>
                </a:moveTo>
                <a:lnTo>
                  <a:pt x="93370" y="45948"/>
                </a:lnTo>
                <a:lnTo>
                  <a:pt x="93370"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37" y="18630"/>
                </a:moveTo>
                <a:lnTo>
                  <a:pt x="66001" y="18630"/>
                </a:lnTo>
                <a:lnTo>
                  <a:pt x="66001" y="38620"/>
                </a:lnTo>
                <a:lnTo>
                  <a:pt x="74637" y="38620"/>
                </a:lnTo>
                <a:lnTo>
                  <a:pt x="74637" y="18630"/>
                </a:lnTo>
                <a:close/>
              </a:path>
              <a:path w="140970" h="254000">
                <a:moveTo>
                  <a:pt x="101993" y="18630"/>
                </a:moveTo>
                <a:lnTo>
                  <a:pt x="93370" y="18630"/>
                </a:lnTo>
                <a:lnTo>
                  <a:pt x="93370"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1" name="object 41"/>
          <p:cNvSpPr/>
          <p:nvPr/>
        </p:nvSpPr>
        <p:spPr>
          <a:xfrm>
            <a:off x="5429567"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sz="1200"/>
          </a:p>
        </p:txBody>
      </p:sp>
      <p:sp>
        <p:nvSpPr>
          <p:cNvPr id="42" name="object 42"/>
          <p:cNvSpPr/>
          <p:nvPr/>
        </p:nvSpPr>
        <p:spPr>
          <a:xfrm>
            <a:off x="542956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43" name="object 43"/>
          <p:cNvSpPr/>
          <p:nvPr/>
        </p:nvSpPr>
        <p:spPr>
          <a:xfrm>
            <a:off x="5429567"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sz="1200"/>
          </a:p>
        </p:txBody>
      </p:sp>
      <p:sp>
        <p:nvSpPr>
          <p:cNvPr id="44" name="object 44"/>
          <p:cNvSpPr/>
          <p:nvPr/>
        </p:nvSpPr>
        <p:spPr>
          <a:xfrm>
            <a:off x="542956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45" name="object 45"/>
          <p:cNvSpPr/>
          <p:nvPr/>
        </p:nvSpPr>
        <p:spPr>
          <a:xfrm>
            <a:off x="5429567"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sz="1200"/>
          </a:p>
        </p:txBody>
      </p:sp>
      <p:sp>
        <p:nvSpPr>
          <p:cNvPr id="46" name="object 46"/>
          <p:cNvSpPr/>
          <p:nvPr/>
        </p:nvSpPr>
        <p:spPr>
          <a:xfrm>
            <a:off x="5483517"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7" name="object 47"/>
          <p:cNvSpPr/>
          <p:nvPr/>
        </p:nvSpPr>
        <p:spPr>
          <a:xfrm>
            <a:off x="5542000" y="5089969"/>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48" name="object 48"/>
          <p:cNvSpPr/>
          <p:nvPr/>
        </p:nvSpPr>
        <p:spPr>
          <a:xfrm>
            <a:off x="5483517"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9" name="object 49"/>
          <p:cNvSpPr/>
          <p:nvPr/>
        </p:nvSpPr>
        <p:spPr>
          <a:xfrm>
            <a:off x="5542000" y="5044731"/>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50" name="object 50"/>
          <p:cNvSpPr/>
          <p:nvPr/>
        </p:nvSpPr>
        <p:spPr>
          <a:xfrm>
            <a:off x="496542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sz="1200"/>
          </a:p>
        </p:txBody>
      </p:sp>
      <p:sp>
        <p:nvSpPr>
          <p:cNvPr id="51" name="object 51"/>
          <p:cNvSpPr/>
          <p:nvPr/>
        </p:nvSpPr>
        <p:spPr>
          <a:xfrm>
            <a:off x="4965420"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sz="1200"/>
          </a:p>
        </p:txBody>
      </p:sp>
      <p:sp>
        <p:nvSpPr>
          <p:cNvPr id="52" name="object 52"/>
          <p:cNvSpPr/>
          <p:nvPr/>
        </p:nvSpPr>
        <p:spPr>
          <a:xfrm>
            <a:off x="496542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sz="1200"/>
          </a:p>
        </p:txBody>
      </p:sp>
      <p:sp>
        <p:nvSpPr>
          <p:cNvPr id="53" name="object 53"/>
          <p:cNvSpPr/>
          <p:nvPr/>
        </p:nvSpPr>
        <p:spPr>
          <a:xfrm>
            <a:off x="5015268"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54" name="object 54"/>
          <p:cNvSpPr/>
          <p:nvPr/>
        </p:nvSpPr>
        <p:spPr>
          <a:xfrm>
            <a:off x="5043093"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55" name="object 55"/>
          <p:cNvSpPr/>
          <p:nvPr/>
        </p:nvSpPr>
        <p:spPr>
          <a:xfrm>
            <a:off x="5070932"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sz="1200"/>
          </a:p>
        </p:txBody>
      </p:sp>
      <p:sp>
        <p:nvSpPr>
          <p:cNvPr id="56" name="object 56"/>
          <p:cNvSpPr/>
          <p:nvPr/>
        </p:nvSpPr>
        <p:spPr>
          <a:xfrm>
            <a:off x="7273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7" name="object 57"/>
          <p:cNvSpPr/>
          <p:nvPr/>
        </p:nvSpPr>
        <p:spPr>
          <a:xfrm>
            <a:off x="7273887"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8" name="object 58"/>
          <p:cNvSpPr/>
          <p:nvPr/>
        </p:nvSpPr>
        <p:spPr>
          <a:xfrm>
            <a:off x="7273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59" name="object 59"/>
          <p:cNvSpPr/>
          <p:nvPr/>
        </p:nvSpPr>
        <p:spPr>
          <a:xfrm>
            <a:off x="7332688"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0" name="object 60"/>
          <p:cNvSpPr/>
          <p:nvPr/>
        </p:nvSpPr>
        <p:spPr>
          <a:xfrm>
            <a:off x="7376376"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1" name="object 61"/>
          <p:cNvSpPr/>
          <p:nvPr/>
        </p:nvSpPr>
        <p:spPr>
          <a:xfrm>
            <a:off x="4320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sp>
        <p:nvSpPr>
          <p:cNvPr id="62" name="object 62"/>
          <p:cNvSpPr/>
          <p:nvPr/>
        </p:nvSpPr>
        <p:spPr>
          <a:xfrm>
            <a:off x="6155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63" name="object 63"/>
          <p:cNvSpPr/>
          <p:nvPr/>
        </p:nvSpPr>
        <p:spPr>
          <a:xfrm>
            <a:off x="5218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64" name="object 64"/>
          <p:cNvSpPr/>
          <p:nvPr/>
        </p:nvSpPr>
        <p:spPr>
          <a:xfrm>
            <a:off x="7527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603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091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67" name="object 67"/>
          <p:cNvSpPr/>
          <p:nvPr/>
        </p:nvSpPr>
        <p:spPr>
          <a:xfrm>
            <a:off x="7399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8" name="object 68"/>
          <p:cNvSpPr/>
          <p:nvPr/>
        </p:nvSpPr>
        <p:spPr>
          <a:xfrm>
            <a:off x="6368320"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69" name="object 69"/>
          <p:cNvSpPr/>
          <p:nvPr/>
        </p:nvSpPr>
        <p:spPr>
          <a:xfrm>
            <a:off x="6500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70" name="object 70"/>
          <p:cNvSpPr/>
          <p:nvPr/>
        </p:nvSpPr>
        <p:spPr>
          <a:xfrm>
            <a:off x="4793766" y="4959546"/>
            <a:ext cx="140627" cy="201942"/>
          </a:xfrm>
          <a:prstGeom prst="rect">
            <a:avLst/>
          </a:prstGeom>
          <a:blipFill>
            <a:blip r:embed="rId2" cstate="print"/>
            <a:stretch>
              <a:fillRect/>
            </a:stretch>
          </a:blipFill>
        </p:spPr>
        <p:txBody>
          <a:bodyPr wrap="square" lIns="0" tIns="0" rIns="0" bIns="0" rtlCol="0"/>
          <a:lstStyle/>
          <a:p>
            <a:endParaRPr sz="1200"/>
          </a:p>
        </p:txBody>
      </p:sp>
      <p:sp>
        <p:nvSpPr>
          <p:cNvPr id="71" name="object 71"/>
          <p:cNvSpPr/>
          <p:nvPr/>
        </p:nvSpPr>
        <p:spPr>
          <a:xfrm>
            <a:off x="5716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72" name="object 72"/>
          <p:cNvSpPr/>
          <p:nvPr/>
        </p:nvSpPr>
        <p:spPr>
          <a:xfrm>
            <a:off x="5872313"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73" name="object 73"/>
          <p:cNvSpPr/>
          <p:nvPr/>
        </p:nvSpPr>
        <p:spPr>
          <a:xfrm>
            <a:off x="7102223" y="4950885"/>
            <a:ext cx="140627" cy="210604"/>
          </a:xfrm>
          <a:prstGeom prst="rect">
            <a:avLst/>
          </a:prstGeom>
          <a:blipFill>
            <a:blip r:embed="rId3" cstate="print"/>
            <a:stretch>
              <a:fillRect/>
            </a:stretch>
          </a:blipFill>
        </p:spPr>
        <p:txBody>
          <a:bodyPr wrap="square" lIns="0" tIns="0" rIns="0" bIns="0" rtlCol="0"/>
          <a:lstStyle/>
          <a:p>
            <a:endParaRPr/>
          </a:p>
        </p:txBody>
      </p:sp>
      <p:sp>
        <p:nvSpPr>
          <p:cNvPr id="74" name="object 74"/>
          <p:cNvSpPr/>
          <p:nvPr/>
        </p:nvSpPr>
        <p:spPr>
          <a:xfrm>
            <a:off x="69202"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65" y="104432"/>
                </a:lnTo>
                <a:lnTo>
                  <a:pt x="44818" y="110464"/>
                </a:lnTo>
                <a:lnTo>
                  <a:pt x="44818" y="125361"/>
                </a:lnTo>
                <a:lnTo>
                  <a:pt x="39065"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65" y="64617"/>
                </a:lnTo>
                <a:lnTo>
                  <a:pt x="44818" y="70650"/>
                </a:lnTo>
                <a:lnTo>
                  <a:pt x="44818" y="85547"/>
                </a:lnTo>
                <a:lnTo>
                  <a:pt x="39065"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65" y="27546"/>
                </a:lnTo>
                <a:lnTo>
                  <a:pt x="44818" y="33578"/>
                </a:lnTo>
                <a:lnTo>
                  <a:pt x="44818" y="48463"/>
                </a:lnTo>
                <a:lnTo>
                  <a:pt x="39065"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75" name="object 75"/>
          <p:cNvSpPr/>
          <p:nvPr/>
        </p:nvSpPr>
        <p:spPr>
          <a:xfrm>
            <a:off x="166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76" name="object 76"/>
          <p:cNvSpPr/>
          <p:nvPr/>
        </p:nvSpPr>
        <p:spPr>
          <a:xfrm>
            <a:off x="514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77" name="object 77"/>
          <p:cNvSpPr/>
          <p:nvPr/>
        </p:nvSpPr>
        <p:spPr>
          <a:xfrm>
            <a:off x="514883"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78" name="object 78"/>
          <p:cNvSpPr/>
          <p:nvPr/>
        </p:nvSpPr>
        <p:spPr>
          <a:xfrm>
            <a:off x="514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79" name="object 79"/>
          <p:cNvSpPr/>
          <p:nvPr/>
        </p:nvSpPr>
        <p:spPr>
          <a:xfrm>
            <a:off x="573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80" name="object 80"/>
          <p:cNvSpPr/>
          <p:nvPr/>
        </p:nvSpPr>
        <p:spPr>
          <a:xfrm>
            <a:off x="617372"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81" name="object 81"/>
          <p:cNvSpPr/>
          <p:nvPr/>
        </p:nvSpPr>
        <p:spPr>
          <a:xfrm>
            <a:off x="768402"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sz="1200"/>
          </a:p>
        </p:txBody>
      </p:sp>
      <p:sp>
        <p:nvSpPr>
          <p:cNvPr id="82" name="object 82"/>
          <p:cNvSpPr/>
          <p:nvPr/>
        </p:nvSpPr>
        <p:spPr>
          <a:xfrm>
            <a:off x="0" y="4959596"/>
            <a:ext cx="57785" cy="201930"/>
          </a:xfrm>
          <a:custGeom>
            <a:avLst/>
            <a:gdLst/>
            <a:ahLst/>
            <a:cxnLst/>
            <a:rect l="l" t="t" r="r" b="b"/>
            <a:pathLst>
              <a:path w="57785" h="201929">
                <a:moveTo>
                  <a:pt x="0" y="0"/>
                </a:moveTo>
                <a:lnTo>
                  <a:pt x="0" y="201891"/>
                </a:lnTo>
                <a:lnTo>
                  <a:pt x="21132" y="201891"/>
                </a:lnTo>
                <a:lnTo>
                  <a:pt x="21132" y="20624"/>
                </a:lnTo>
                <a:lnTo>
                  <a:pt x="57581" y="20624"/>
                </a:lnTo>
                <a:lnTo>
                  <a:pt x="0" y="0"/>
                </a:lnTo>
                <a:close/>
              </a:path>
            </a:pathLst>
          </a:custGeom>
          <a:solidFill>
            <a:srgbClr val="095F56"/>
          </a:solidFill>
        </p:spPr>
        <p:txBody>
          <a:bodyPr wrap="square" lIns="0" tIns="0" rIns="0" bIns="0" rtlCol="0"/>
          <a:lstStyle/>
          <a:p>
            <a:endParaRPr/>
          </a:p>
        </p:txBody>
      </p:sp>
      <p:sp>
        <p:nvSpPr>
          <p:cNvPr id="83" name="object 83"/>
          <p:cNvSpPr/>
          <p:nvPr/>
        </p:nvSpPr>
        <p:spPr>
          <a:xfrm>
            <a:off x="640951"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84" name="object 84"/>
          <p:cNvSpPr/>
          <p:nvPr/>
        </p:nvSpPr>
        <p:spPr>
          <a:xfrm>
            <a:off x="343223" y="4950885"/>
            <a:ext cx="140627" cy="210604"/>
          </a:xfrm>
          <a:prstGeom prst="rect">
            <a:avLst/>
          </a:prstGeom>
          <a:blipFill>
            <a:blip r:embed="rId4" cstate="print"/>
            <a:stretch>
              <a:fillRect/>
            </a:stretch>
          </a:blipFill>
        </p:spPr>
        <p:txBody>
          <a:bodyPr wrap="square" lIns="0" tIns="0" rIns="0" bIns="0" rtlCol="0"/>
          <a:lstStyle/>
          <a:p>
            <a:endParaRPr sz="1200"/>
          </a:p>
        </p:txBody>
      </p:sp>
      <p:sp>
        <p:nvSpPr>
          <p:cNvPr id="85" name="object 85"/>
          <p:cNvSpPr/>
          <p:nvPr/>
        </p:nvSpPr>
        <p:spPr>
          <a:xfrm>
            <a:off x="1135761" y="5137454"/>
            <a:ext cx="102870" cy="0"/>
          </a:xfrm>
          <a:custGeom>
            <a:avLst/>
            <a:gdLst/>
            <a:ahLst/>
            <a:cxnLst/>
            <a:rect l="l" t="t" r="r" b="b"/>
            <a:pathLst>
              <a:path w="102869">
                <a:moveTo>
                  <a:pt x="0" y="0"/>
                </a:moveTo>
                <a:lnTo>
                  <a:pt x="102349" y="0"/>
                </a:lnTo>
              </a:path>
            </a:pathLst>
          </a:custGeom>
          <a:ln w="46990">
            <a:solidFill>
              <a:srgbClr val="095F56"/>
            </a:solidFill>
          </a:ln>
        </p:spPr>
        <p:txBody>
          <a:bodyPr wrap="square" lIns="0" tIns="0" rIns="0" bIns="0" rtlCol="0"/>
          <a:lstStyle/>
          <a:p>
            <a:endParaRPr sz="1200"/>
          </a:p>
        </p:txBody>
      </p:sp>
      <p:sp>
        <p:nvSpPr>
          <p:cNvPr id="86" name="object 86"/>
          <p:cNvSpPr/>
          <p:nvPr/>
        </p:nvSpPr>
        <p:spPr>
          <a:xfrm>
            <a:off x="1135761"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7" name="object 87"/>
          <p:cNvSpPr/>
          <p:nvPr/>
        </p:nvSpPr>
        <p:spPr>
          <a:xfrm>
            <a:off x="1135761"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sz="1200"/>
          </a:p>
        </p:txBody>
      </p:sp>
      <p:sp>
        <p:nvSpPr>
          <p:cNvPr id="88" name="object 88"/>
          <p:cNvSpPr/>
          <p:nvPr/>
        </p:nvSpPr>
        <p:spPr>
          <a:xfrm>
            <a:off x="1135761"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9" name="object 89"/>
          <p:cNvSpPr/>
          <p:nvPr/>
        </p:nvSpPr>
        <p:spPr>
          <a:xfrm>
            <a:off x="1135761"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sz="1200"/>
          </a:p>
        </p:txBody>
      </p:sp>
      <p:sp>
        <p:nvSpPr>
          <p:cNvPr id="90" name="object 90"/>
          <p:cNvSpPr/>
          <p:nvPr/>
        </p:nvSpPr>
        <p:spPr>
          <a:xfrm>
            <a:off x="1177721"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1" name="object 91"/>
          <p:cNvSpPr/>
          <p:nvPr/>
        </p:nvSpPr>
        <p:spPr>
          <a:xfrm>
            <a:off x="1208303" y="5062931"/>
            <a:ext cx="14604" cy="50800"/>
          </a:xfrm>
          <a:custGeom>
            <a:avLst/>
            <a:gdLst/>
            <a:ahLst/>
            <a:cxnLst/>
            <a:rect l="l" t="t" r="r" b="b"/>
            <a:pathLst>
              <a:path w="14605"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92" name="object 92"/>
          <p:cNvSpPr/>
          <p:nvPr/>
        </p:nvSpPr>
        <p:spPr>
          <a:xfrm>
            <a:off x="1238021" y="5062931"/>
            <a:ext cx="27305" cy="43815"/>
          </a:xfrm>
          <a:custGeom>
            <a:avLst/>
            <a:gdLst/>
            <a:ahLst/>
            <a:cxnLst/>
            <a:rect l="l" t="t" r="r" b="b"/>
            <a:pathLst>
              <a:path w="27305"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sz="1200"/>
          </a:p>
        </p:txBody>
      </p:sp>
      <p:sp>
        <p:nvSpPr>
          <p:cNvPr id="93" name="object 93"/>
          <p:cNvSpPr/>
          <p:nvPr/>
        </p:nvSpPr>
        <p:spPr>
          <a:xfrm>
            <a:off x="1177721"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94" name="object 94"/>
          <p:cNvSpPr/>
          <p:nvPr/>
        </p:nvSpPr>
        <p:spPr>
          <a:xfrm>
            <a:off x="1208303" y="4986718"/>
            <a:ext cx="14604" cy="50800"/>
          </a:xfrm>
          <a:custGeom>
            <a:avLst/>
            <a:gdLst/>
            <a:ahLst/>
            <a:cxnLst/>
            <a:rect l="l" t="t" r="r" b="b"/>
            <a:pathLst>
              <a:path w="14605"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95" name="object 95"/>
          <p:cNvSpPr/>
          <p:nvPr/>
        </p:nvSpPr>
        <p:spPr>
          <a:xfrm>
            <a:off x="1238021" y="4986718"/>
            <a:ext cx="27305" cy="50800"/>
          </a:xfrm>
          <a:custGeom>
            <a:avLst/>
            <a:gdLst/>
            <a:ahLst/>
            <a:cxnLst/>
            <a:rect l="l" t="t" r="r" b="b"/>
            <a:pathLst>
              <a:path w="27305"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sz="1200"/>
          </a:p>
        </p:txBody>
      </p:sp>
      <p:sp>
        <p:nvSpPr>
          <p:cNvPr id="96" name="object 96"/>
          <p:cNvSpPr/>
          <p:nvPr/>
        </p:nvSpPr>
        <p:spPr>
          <a:xfrm>
            <a:off x="3444201"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sz="1200"/>
          </a:p>
        </p:txBody>
      </p:sp>
      <p:sp>
        <p:nvSpPr>
          <p:cNvPr id="97" name="object 97"/>
          <p:cNvSpPr/>
          <p:nvPr/>
        </p:nvSpPr>
        <p:spPr>
          <a:xfrm>
            <a:off x="2180920"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sz="1200"/>
          </a:p>
        </p:txBody>
      </p:sp>
      <p:sp>
        <p:nvSpPr>
          <p:cNvPr id="98" name="object 98"/>
          <p:cNvSpPr/>
          <p:nvPr/>
        </p:nvSpPr>
        <p:spPr>
          <a:xfrm>
            <a:off x="2180920"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sz="1200"/>
          </a:p>
        </p:txBody>
      </p:sp>
      <p:sp>
        <p:nvSpPr>
          <p:cNvPr id="99" name="object 99"/>
          <p:cNvSpPr/>
          <p:nvPr/>
        </p:nvSpPr>
        <p:spPr>
          <a:xfrm>
            <a:off x="2180920"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sz="1200"/>
          </a:p>
        </p:txBody>
      </p:sp>
      <p:sp>
        <p:nvSpPr>
          <p:cNvPr id="100" name="object 100"/>
          <p:cNvSpPr/>
          <p:nvPr/>
        </p:nvSpPr>
        <p:spPr>
          <a:xfrm>
            <a:off x="2180920"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sz="1200"/>
          </a:p>
        </p:txBody>
      </p:sp>
      <p:sp>
        <p:nvSpPr>
          <p:cNvPr id="101" name="object 101"/>
          <p:cNvSpPr/>
          <p:nvPr/>
        </p:nvSpPr>
        <p:spPr>
          <a:xfrm>
            <a:off x="2180920"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sz="1200"/>
          </a:p>
        </p:txBody>
      </p:sp>
      <p:sp>
        <p:nvSpPr>
          <p:cNvPr id="102" name="object 102"/>
          <p:cNvSpPr/>
          <p:nvPr/>
        </p:nvSpPr>
        <p:spPr>
          <a:xfrm>
            <a:off x="2228545"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3" name="object 103"/>
          <p:cNvSpPr/>
          <p:nvPr/>
        </p:nvSpPr>
        <p:spPr>
          <a:xfrm>
            <a:off x="2259317"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4" name="object 104"/>
          <p:cNvSpPr/>
          <p:nvPr/>
        </p:nvSpPr>
        <p:spPr>
          <a:xfrm>
            <a:off x="2228545"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5" name="object 105"/>
          <p:cNvSpPr/>
          <p:nvPr/>
        </p:nvSpPr>
        <p:spPr>
          <a:xfrm>
            <a:off x="2259317"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6" name="object 106"/>
          <p:cNvSpPr/>
          <p:nvPr/>
        </p:nvSpPr>
        <p:spPr>
          <a:xfrm>
            <a:off x="2623464"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sz="1200"/>
          </a:p>
        </p:txBody>
      </p:sp>
      <p:sp>
        <p:nvSpPr>
          <p:cNvPr id="107" name="object 107"/>
          <p:cNvSpPr/>
          <p:nvPr/>
        </p:nvSpPr>
        <p:spPr>
          <a:xfrm>
            <a:off x="2623464"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108" name="object 108"/>
          <p:cNvSpPr/>
          <p:nvPr/>
        </p:nvSpPr>
        <p:spPr>
          <a:xfrm>
            <a:off x="2623464"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sz="1200"/>
          </a:p>
        </p:txBody>
      </p:sp>
      <p:sp>
        <p:nvSpPr>
          <p:cNvPr id="109" name="object 109"/>
          <p:cNvSpPr/>
          <p:nvPr/>
        </p:nvSpPr>
        <p:spPr>
          <a:xfrm>
            <a:off x="2623464"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110" name="object 110"/>
          <p:cNvSpPr/>
          <p:nvPr/>
        </p:nvSpPr>
        <p:spPr>
          <a:xfrm>
            <a:off x="2623464"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sz="1200"/>
          </a:p>
        </p:txBody>
      </p:sp>
      <p:sp>
        <p:nvSpPr>
          <p:cNvPr id="111" name="object 111"/>
          <p:cNvSpPr/>
          <p:nvPr/>
        </p:nvSpPr>
        <p:spPr>
          <a:xfrm>
            <a:off x="2671089"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2" name="object 112"/>
          <p:cNvSpPr/>
          <p:nvPr/>
        </p:nvSpPr>
        <p:spPr>
          <a:xfrm>
            <a:off x="2701861"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3" name="object 113"/>
          <p:cNvSpPr/>
          <p:nvPr/>
        </p:nvSpPr>
        <p:spPr>
          <a:xfrm>
            <a:off x="2671089"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4" name="object 114"/>
          <p:cNvSpPr/>
          <p:nvPr/>
        </p:nvSpPr>
        <p:spPr>
          <a:xfrm>
            <a:off x="2701861"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5" name="object 115"/>
          <p:cNvSpPr/>
          <p:nvPr/>
        </p:nvSpPr>
        <p:spPr>
          <a:xfrm>
            <a:off x="1238110" y="5133644"/>
            <a:ext cx="140970" cy="0"/>
          </a:xfrm>
          <a:custGeom>
            <a:avLst/>
            <a:gdLst/>
            <a:ahLst/>
            <a:cxnLst/>
            <a:rect l="l" t="t" r="r" b="b"/>
            <a:pathLst>
              <a:path w="140969">
                <a:moveTo>
                  <a:pt x="0" y="0"/>
                </a:moveTo>
                <a:lnTo>
                  <a:pt x="140627" y="0"/>
                </a:lnTo>
              </a:path>
            </a:pathLst>
          </a:custGeom>
          <a:ln w="54610">
            <a:solidFill>
              <a:srgbClr val="77B743"/>
            </a:solidFill>
          </a:ln>
        </p:spPr>
        <p:txBody>
          <a:bodyPr wrap="square" lIns="0" tIns="0" rIns="0" bIns="0" rtlCol="0"/>
          <a:lstStyle/>
          <a:p>
            <a:endParaRPr sz="1200"/>
          </a:p>
        </p:txBody>
      </p:sp>
      <p:sp>
        <p:nvSpPr>
          <p:cNvPr id="116" name="object 116"/>
          <p:cNvSpPr/>
          <p:nvPr/>
        </p:nvSpPr>
        <p:spPr>
          <a:xfrm>
            <a:off x="1254086"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sz="1200"/>
          </a:p>
        </p:txBody>
      </p:sp>
      <p:sp>
        <p:nvSpPr>
          <p:cNvPr id="117" name="object 117"/>
          <p:cNvSpPr/>
          <p:nvPr/>
        </p:nvSpPr>
        <p:spPr>
          <a:xfrm>
            <a:off x="1238110" y="4925999"/>
            <a:ext cx="140970" cy="0"/>
          </a:xfrm>
          <a:custGeom>
            <a:avLst/>
            <a:gdLst/>
            <a:ahLst/>
            <a:cxnLst/>
            <a:rect l="l" t="t" r="r" b="b"/>
            <a:pathLst>
              <a:path w="140969">
                <a:moveTo>
                  <a:pt x="0" y="0"/>
                </a:moveTo>
                <a:lnTo>
                  <a:pt x="140627" y="0"/>
                </a:lnTo>
              </a:path>
            </a:pathLst>
          </a:custGeom>
          <a:ln w="35560">
            <a:solidFill>
              <a:srgbClr val="77B743"/>
            </a:solidFill>
          </a:ln>
        </p:spPr>
        <p:txBody>
          <a:bodyPr wrap="square" lIns="0" tIns="0" rIns="0" bIns="0" rtlCol="0"/>
          <a:lstStyle/>
          <a:p>
            <a:endParaRPr sz="1200"/>
          </a:p>
        </p:txBody>
      </p:sp>
      <p:sp>
        <p:nvSpPr>
          <p:cNvPr id="118" name="object 118"/>
          <p:cNvSpPr/>
          <p:nvPr/>
        </p:nvSpPr>
        <p:spPr>
          <a:xfrm>
            <a:off x="1286636"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119" name="object 119"/>
          <p:cNvSpPr/>
          <p:nvPr/>
        </p:nvSpPr>
        <p:spPr>
          <a:xfrm>
            <a:off x="1308417"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120" name="object 120"/>
          <p:cNvSpPr/>
          <p:nvPr/>
        </p:nvSpPr>
        <p:spPr>
          <a:xfrm>
            <a:off x="1330204" y="4943220"/>
            <a:ext cx="0" cy="163195"/>
          </a:xfrm>
          <a:custGeom>
            <a:avLst/>
            <a:gdLst/>
            <a:ahLst/>
            <a:cxnLst/>
            <a:rect l="l" t="t" r="r" b="b"/>
            <a:pathLst>
              <a:path h="163195">
                <a:moveTo>
                  <a:pt x="0" y="0"/>
                </a:moveTo>
                <a:lnTo>
                  <a:pt x="0" y="162623"/>
                </a:lnTo>
              </a:path>
            </a:pathLst>
          </a:custGeom>
          <a:ln w="10426">
            <a:solidFill>
              <a:srgbClr val="77B743"/>
            </a:solidFill>
          </a:ln>
        </p:spPr>
        <p:txBody>
          <a:bodyPr wrap="square" lIns="0" tIns="0" rIns="0" bIns="0" rtlCol="0"/>
          <a:lstStyle/>
          <a:p>
            <a:endParaRPr sz="1200"/>
          </a:p>
        </p:txBody>
      </p:sp>
      <p:sp>
        <p:nvSpPr>
          <p:cNvPr id="121" name="object 121"/>
          <p:cNvSpPr/>
          <p:nvPr/>
        </p:nvSpPr>
        <p:spPr>
          <a:xfrm>
            <a:off x="1362760"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122" name="object 122"/>
          <p:cNvSpPr/>
          <p:nvPr/>
        </p:nvSpPr>
        <p:spPr>
          <a:xfrm>
            <a:off x="3541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123" name="object 123"/>
          <p:cNvSpPr/>
          <p:nvPr/>
        </p:nvSpPr>
        <p:spPr>
          <a:xfrm>
            <a:off x="2045576"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sz="1200"/>
          </a:p>
        </p:txBody>
      </p:sp>
      <p:sp>
        <p:nvSpPr>
          <p:cNvPr id="124" name="object 124"/>
          <p:cNvSpPr/>
          <p:nvPr/>
        </p:nvSpPr>
        <p:spPr>
          <a:xfrm>
            <a:off x="2045576"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125" name="object 125"/>
          <p:cNvSpPr/>
          <p:nvPr/>
        </p:nvSpPr>
        <p:spPr>
          <a:xfrm>
            <a:off x="2045576"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sz="1200"/>
          </a:p>
        </p:txBody>
      </p:sp>
      <p:sp>
        <p:nvSpPr>
          <p:cNvPr id="126" name="object 126"/>
          <p:cNvSpPr/>
          <p:nvPr/>
        </p:nvSpPr>
        <p:spPr>
          <a:xfrm>
            <a:off x="2045576"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127" name="object 127"/>
          <p:cNvSpPr/>
          <p:nvPr/>
        </p:nvSpPr>
        <p:spPr>
          <a:xfrm>
            <a:off x="2045576"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sz="1200"/>
          </a:p>
        </p:txBody>
      </p:sp>
      <p:sp>
        <p:nvSpPr>
          <p:cNvPr id="128" name="object 128"/>
          <p:cNvSpPr/>
          <p:nvPr/>
        </p:nvSpPr>
        <p:spPr>
          <a:xfrm>
            <a:off x="2099525"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29" name="object 129"/>
          <p:cNvSpPr/>
          <p:nvPr/>
        </p:nvSpPr>
        <p:spPr>
          <a:xfrm>
            <a:off x="2157996"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0" name="object 130"/>
          <p:cNvSpPr/>
          <p:nvPr/>
        </p:nvSpPr>
        <p:spPr>
          <a:xfrm>
            <a:off x="2099525"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31" name="object 131"/>
          <p:cNvSpPr/>
          <p:nvPr/>
        </p:nvSpPr>
        <p:spPr>
          <a:xfrm>
            <a:off x="2157996"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2" name="object 132"/>
          <p:cNvSpPr/>
          <p:nvPr/>
        </p:nvSpPr>
        <p:spPr>
          <a:xfrm>
            <a:off x="1581429" y="5139359"/>
            <a:ext cx="140970" cy="0"/>
          </a:xfrm>
          <a:custGeom>
            <a:avLst/>
            <a:gdLst/>
            <a:ahLst/>
            <a:cxnLst/>
            <a:rect l="l" t="t" r="r" b="b"/>
            <a:pathLst>
              <a:path w="140969">
                <a:moveTo>
                  <a:pt x="0" y="0"/>
                </a:moveTo>
                <a:lnTo>
                  <a:pt x="140627" y="0"/>
                </a:lnTo>
              </a:path>
            </a:pathLst>
          </a:custGeom>
          <a:ln w="43180">
            <a:solidFill>
              <a:srgbClr val="095F56"/>
            </a:solidFill>
          </a:ln>
        </p:spPr>
        <p:txBody>
          <a:bodyPr wrap="square" lIns="0" tIns="0" rIns="0" bIns="0" rtlCol="0"/>
          <a:lstStyle/>
          <a:p>
            <a:endParaRPr sz="1200"/>
          </a:p>
        </p:txBody>
      </p:sp>
      <p:sp>
        <p:nvSpPr>
          <p:cNvPr id="133" name="object 133"/>
          <p:cNvSpPr/>
          <p:nvPr/>
        </p:nvSpPr>
        <p:spPr>
          <a:xfrm>
            <a:off x="1581429"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sz="1200"/>
          </a:p>
        </p:txBody>
      </p:sp>
      <p:sp>
        <p:nvSpPr>
          <p:cNvPr id="134" name="object 134"/>
          <p:cNvSpPr/>
          <p:nvPr/>
        </p:nvSpPr>
        <p:spPr>
          <a:xfrm>
            <a:off x="1581429" y="5081574"/>
            <a:ext cx="140970" cy="0"/>
          </a:xfrm>
          <a:custGeom>
            <a:avLst/>
            <a:gdLst/>
            <a:ahLst/>
            <a:cxnLst/>
            <a:rect l="l" t="t" r="r" b="b"/>
            <a:pathLst>
              <a:path w="140969">
                <a:moveTo>
                  <a:pt x="0" y="0"/>
                </a:moveTo>
                <a:lnTo>
                  <a:pt x="140627" y="0"/>
                </a:lnTo>
              </a:path>
            </a:pathLst>
          </a:custGeom>
          <a:ln w="31750">
            <a:solidFill>
              <a:srgbClr val="095F56"/>
            </a:solidFill>
          </a:ln>
        </p:spPr>
        <p:txBody>
          <a:bodyPr wrap="square" lIns="0" tIns="0" rIns="0" bIns="0" rtlCol="0"/>
          <a:lstStyle/>
          <a:p>
            <a:endParaRPr sz="1200"/>
          </a:p>
        </p:txBody>
      </p:sp>
      <p:sp>
        <p:nvSpPr>
          <p:cNvPr id="135" name="object 135"/>
          <p:cNvSpPr/>
          <p:nvPr/>
        </p:nvSpPr>
        <p:spPr>
          <a:xfrm>
            <a:off x="1631264"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136" name="object 136"/>
          <p:cNvSpPr/>
          <p:nvPr/>
        </p:nvSpPr>
        <p:spPr>
          <a:xfrm>
            <a:off x="1659102"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137" name="object 137"/>
          <p:cNvSpPr/>
          <p:nvPr/>
        </p:nvSpPr>
        <p:spPr>
          <a:xfrm>
            <a:off x="1686928" y="5097195"/>
            <a:ext cx="35560" cy="20320"/>
          </a:xfrm>
          <a:custGeom>
            <a:avLst/>
            <a:gdLst/>
            <a:ahLst/>
            <a:cxnLst/>
            <a:rect l="l" t="t" r="r" b="b"/>
            <a:pathLst>
              <a:path w="35560"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sz="1200"/>
          </a:p>
        </p:txBody>
      </p:sp>
      <p:sp>
        <p:nvSpPr>
          <p:cNvPr id="138" name="object 138"/>
          <p:cNvSpPr/>
          <p:nvPr/>
        </p:nvSpPr>
        <p:spPr>
          <a:xfrm>
            <a:off x="3889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139" name="object 139"/>
          <p:cNvSpPr/>
          <p:nvPr/>
        </p:nvSpPr>
        <p:spPr>
          <a:xfrm>
            <a:off x="3889883"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140" name="object 140"/>
          <p:cNvSpPr/>
          <p:nvPr/>
        </p:nvSpPr>
        <p:spPr>
          <a:xfrm>
            <a:off x="3889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141" name="object 141"/>
          <p:cNvSpPr/>
          <p:nvPr/>
        </p:nvSpPr>
        <p:spPr>
          <a:xfrm>
            <a:off x="3948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142" name="object 142"/>
          <p:cNvSpPr/>
          <p:nvPr/>
        </p:nvSpPr>
        <p:spPr>
          <a:xfrm>
            <a:off x="3992371"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143" name="object 143"/>
          <p:cNvSpPr/>
          <p:nvPr/>
        </p:nvSpPr>
        <p:spPr>
          <a:xfrm>
            <a:off x="936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7" y="62801"/>
                </a:lnTo>
                <a:lnTo>
                  <a:pt x="175666" y="40982"/>
                </a:lnTo>
                <a:lnTo>
                  <a:pt x="175666" y="40462"/>
                </a:lnTo>
                <a:close/>
              </a:path>
              <a:path w="212725" h="127635">
                <a:moveTo>
                  <a:pt x="106298" y="0"/>
                </a:moveTo>
                <a:lnTo>
                  <a:pt x="37807" y="40462"/>
                </a:lnTo>
                <a:lnTo>
                  <a:pt x="174790" y="40462"/>
                </a:lnTo>
                <a:lnTo>
                  <a:pt x="106298" y="0"/>
                </a:lnTo>
                <a:close/>
              </a:path>
            </a:pathLst>
          </a:custGeom>
          <a:solidFill>
            <a:srgbClr val="F04C23"/>
          </a:solidFill>
        </p:spPr>
        <p:txBody>
          <a:bodyPr wrap="square" lIns="0" tIns="0" rIns="0" bIns="0" rtlCol="0"/>
          <a:lstStyle/>
          <a:p>
            <a:endParaRPr sz="1200"/>
          </a:p>
        </p:txBody>
      </p:sp>
      <p:sp>
        <p:nvSpPr>
          <p:cNvPr id="144" name="object 144"/>
          <p:cNvSpPr/>
          <p:nvPr/>
        </p:nvSpPr>
        <p:spPr>
          <a:xfrm>
            <a:off x="2771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145" name="object 145"/>
          <p:cNvSpPr/>
          <p:nvPr/>
        </p:nvSpPr>
        <p:spPr>
          <a:xfrm>
            <a:off x="1834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6" name="object 146"/>
          <p:cNvSpPr/>
          <p:nvPr/>
        </p:nvSpPr>
        <p:spPr>
          <a:xfrm>
            <a:off x="4143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7" name="object 147"/>
          <p:cNvSpPr/>
          <p:nvPr/>
        </p:nvSpPr>
        <p:spPr>
          <a:xfrm>
            <a:off x="3219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8" name="object 148"/>
          <p:cNvSpPr/>
          <p:nvPr/>
        </p:nvSpPr>
        <p:spPr>
          <a:xfrm>
            <a:off x="1707493"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149" name="object 149"/>
          <p:cNvSpPr/>
          <p:nvPr/>
        </p:nvSpPr>
        <p:spPr>
          <a:xfrm>
            <a:off x="4015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150" name="object 150"/>
          <p:cNvSpPr/>
          <p:nvPr/>
        </p:nvSpPr>
        <p:spPr>
          <a:xfrm>
            <a:off x="2984320"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151" name="object 151"/>
          <p:cNvSpPr/>
          <p:nvPr/>
        </p:nvSpPr>
        <p:spPr>
          <a:xfrm>
            <a:off x="3116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2" y="67170"/>
                </a:lnTo>
                <a:lnTo>
                  <a:pt x="103632" y="78943"/>
                </a:lnTo>
                <a:lnTo>
                  <a:pt x="140627" y="78943"/>
                </a:lnTo>
                <a:lnTo>
                  <a:pt x="140627" y="67170"/>
                </a:lnTo>
                <a:close/>
              </a:path>
              <a:path w="140970"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152" name="object 152"/>
          <p:cNvSpPr/>
          <p:nvPr/>
        </p:nvSpPr>
        <p:spPr>
          <a:xfrm>
            <a:off x="1409766" y="4959546"/>
            <a:ext cx="140627" cy="201942"/>
          </a:xfrm>
          <a:prstGeom prst="rect">
            <a:avLst/>
          </a:prstGeom>
          <a:blipFill>
            <a:blip r:embed="rId5" cstate="print"/>
            <a:stretch>
              <a:fillRect/>
            </a:stretch>
          </a:blipFill>
        </p:spPr>
        <p:txBody>
          <a:bodyPr wrap="square" lIns="0" tIns="0" rIns="0" bIns="0" rtlCol="0"/>
          <a:lstStyle/>
          <a:p>
            <a:endParaRPr sz="1200"/>
          </a:p>
        </p:txBody>
      </p:sp>
      <p:sp>
        <p:nvSpPr>
          <p:cNvPr id="153" name="object 153"/>
          <p:cNvSpPr/>
          <p:nvPr/>
        </p:nvSpPr>
        <p:spPr>
          <a:xfrm>
            <a:off x="2332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154" name="object 154"/>
          <p:cNvSpPr/>
          <p:nvPr/>
        </p:nvSpPr>
        <p:spPr>
          <a:xfrm>
            <a:off x="2488313"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155" name="object 155"/>
          <p:cNvSpPr/>
          <p:nvPr/>
        </p:nvSpPr>
        <p:spPr>
          <a:xfrm>
            <a:off x="3718223" y="4950885"/>
            <a:ext cx="140627" cy="210604"/>
          </a:xfrm>
          <a:prstGeom prst="rect">
            <a:avLst/>
          </a:prstGeom>
          <a:blipFill>
            <a:blip r:embed="rId6" cstate="print"/>
            <a:stretch>
              <a:fillRect/>
            </a:stretch>
          </a:blipFill>
        </p:spPr>
        <p:txBody>
          <a:bodyPr wrap="square" lIns="0" tIns="0" rIns="0" bIns="0" rtlCol="0"/>
          <a:lstStyle/>
          <a:p>
            <a:endParaRPr sz="1200"/>
          </a:p>
        </p:txBody>
      </p:sp>
      <p:sp>
        <p:nvSpPr>
          <p:cNvPr id="156" name="object 156"/>
          <p:cNvSpPr/>
          <p:nvPr/>
        </p:nvSpPr>
        <p:spPr>
          <a:xfrm>
            <a:off x="-5715" y="5161915"/>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endParaRPr/>
          </a:p>
        </p:txBody>
      </p:sp>
      <p:sp>
        <p:nvSpPr>
          <p:cNvPr id="181" name="object 181"/>
          <p:cNvSpPr txBox="1"/>
          <p:nvPr/>
        </p:nvSpPr>
        <p:spPr>
          <a:xfrm>
            <a:off x="133350" y="406400"/>
            <a:ext cx="7410450" cy="4855175"/>
          </a:xfrm>
          <a:prstGeom prst="rect">
            <a:avLst/>
          </a:prstGeom>
        </p:spPr>
        <p:txBody>
          <a:bodyPr vert="horz" wrap="square" lIns="0" tIns="15240" rIns="0" bIns="0" rtlCol="0">
            <a:spAutoFit/>
          </a:bodyPr>
          <a:lstStyle/>
          <a:p>
            <a:pPr marL="12700">
              <a:lnSpc>
                <a:spcPct val="100000"/>
              </a:lnSpc>
              <a:spcBef>
                <a:spcPts val="120"/>
              </a:spcBef>
              <a:tabLst>
                <a:tab pos="340360" algn="l"/>
              </a:tabLst>
            </a:pPr>
            <a:r>
              <a:rPr lang="uk-UA" sz="1200" dirty="0" smtClean="0">
                <a:latin typeface="Times New Roman" pitchFamily="18" charset="0"/>
                <a:cs typeface="Times New Roman" pitchFamily="18" charset="0"/>
              </a:rPr>
              <a:t>Для ОСББ постійно організовуються семінари, тренінги та </a:t>
            </a:r>
            <a:r>
              <a:rPr lang="uk-UA" sz="1200" dirty="0" err="1" smtClean="0">
                <a:latin typeface="Times New Roman" pitchFamily="18" charset="0"/>
                <a:cs typeface="Times New Roman" pitchFamily="18" charset="0"/>
              </a:rPr>
              <a:t>вебінари</a:t>
            </a:r>
            <a:r>
              <a:rPr lang="uk-UA" sz="1200" dirty="0" smtClean="0">
                <a:latin typeface="Times New Roman" pitchFamily="18" charset="0"/>
                <a:cs typeface="Times New Roman" pitchFamily="18" charset="0"/>
              </a:rPr>
              <a:t> з таких основних питань:</a:t>
            </a:r>
          </a:p>
          <a:p>
            <a:r>
              <a:rPr lang="uk-UA" sz="1200" b="1" dirty="0" smtClean="0">
                <a:latin typeface="Times New Roman" pitchFamily="18" charset="0"/>
                <a:cs typeface="Times New Roman" pitchFamily="18" charset="0"/>
              </a:rPr>
              <a:t>«Поточна діяльність ОСББ. Комунікації в ОСББ»</a:t>
            </a:r>
          </a:p>
          <a:p>
            <a:r>
              <a:rPr lang="uk-UA" sz="1200" dirty="0" smtClean="0">
                <a:latin typeface="Times New Roman" pitchFamily="18" charset="0"/>
                <a:cs typeface="Times New Roman" pitchFamily="18" charset="0"/>
              </a:rPr>
              <a:t>1</a:t>
            </a:r>
            <a:r>
              <a:rPr lang="uk-UA" sz="1200" dirty="0" smtClean="0">
                <a:solidFill>
                  <a:schemeClr val="tx2">
                    <a:lumMod val="75000"/>
                  </a:schemeClr>
                </a:solidFill>
                <a:latin typeface="Times New Roman" pitchFamily="18" charset="0"/>
                <a:cs typeface="Times New Roman" pitchFamily="18" charset="0"/>
              </a:rPr>
              <a:t>. </a:t>
            </a:r>
            <a:r>
              <a:rPr lang="uk-UA" sz="1200" dirty="0" smtClean="0">
                <a:latin typeface="Times New Roman" pitchFamily="18" charset="0"/>
                <a:cs typeface="Times New Roman" pitchFamily="18" charset="0"/>
              </a:rPr>
              <a:t>Право власності у багатоквартирному будинку: хто і за що платить?</a:t>
            </a:r>
          </a:p>
          <a:p>
            <a:r>
              <a:rPr lang="uk-UA" sz="1200" dirty="0" smtClean="0">
                <a:latin typeface="Times New Roman" pitchFamily="18" charset="0"/>
                <a:cs typeface="Times New Roman" pitchFamily="18" charset="0"/>
              </a:rPr>
              <a:t>2. Відносини із співвласниками, документація ОСББ.</a:t>
            </a:r>
          </a:p>
          <a:p>
            <a:r>
              <a:rPr lang="uk-UA" sz="1200" dirty="0" smtClean="0">
                <a:latin typeface="Times New Roman" pitchFamily="18" charset="0"/>
                <a:cs typeface="Times New Roman" pitchFamily="18" charset="0"/>
              </a:rPr>
              <a:t>3. Правила вирішення конфліктів.</a:t>
            </a:r>
          </a:p>
          <a:p>
            <a:r>
              <a:rPr lang="uk-UA" sz="1200" b="1" dirty="0" smtClean="0">
                <a:latin typeface="Times New Roman" pitchFamily="18" charset="0"/>
                <a:cs typeface="Times New Roman" pitchFamily="18" charset="0"/>
              </a:rPr>
              <a:t>« Управління багатоквартирними будинками в умовах воєнного стану: практичні поради та юридичні роз'яснення»</a:t>
            </a:r>
          </a:p>
          <a:p>
            <a:pPr marL="228600" indent="-228600">
              <a:buAutoNum type="arabicPeriod"/>
            </a:pPr>
            <a:r>
              <a:rPr lang="uk-UA" sz="1200" dirty="0" smtClean="0">
                <a:latin typeface="Times New Roman" pitchFamily="18" charset="0"/>
                <a:cs typeface="Times New Roman" pitchFamily="18" charset="0"/>
              </a:rPr>
              <a:t>Особливості прийняття рішень у багатоквартирному будинку під час військового стану.</a:t>
            </a:r>
          </a:p>
          <a:p>
            <a:pPr indent="-228600">
              <a:buFontTx/>
              <a:buAutoNum type="arabicPeriod"/>
            </a:pPr>
            <a:r>
              <a:rPr lang="uk-UA" sz="1200" dirty="0" smtClean="0">
                <a:latin typeface="Times New Roman" pitchFamily="18" charset="0"/>
                <a:cs typeface="Times New Roman" pitchFamily="18" charset="0"/>
              </a:rPr>
              <a:t>Робота з боржниками. Основні механізми щодо покращення платіжної дисципліни співвласників під час війни. </a:t>
            </a:r>
            <a:endParaRPr lang="ru-RU" sz="1200" dirty="0" smtClean="0">
              <a:latin typeface="Times New Roman" pitchFamily="18" charset="0"/>
              <a:cs typeface="Times New Roman" pitchFamily="18" charset="0"/>
            </a:endParaRPr>
          </a:p>
          <a:p>
            <a:pPr indent="-228600">
              <a:buFontTx/>
              <a:buAutoNum type="arabicPeriod"/>
            </a:pPr>
            <a:r>
              <a:rPr lang="uk-UA" sz="1200" dirty="0" smtClean="0">
                <a:latin typeface="Times New Roman" pitchFamily="18" charset="0"/>
                <a:cs typeface="Times New Roman" pitchFamily="18" charset="0"/>
              </a:rPr>
              <a:t>Особливості стягнення заборгованості з деяких категорій боржників.</a:t>
            </a:r>
            <a:endParaRPr lang="ru-RU" sz="1200" dirty="0" smtClean="0">
              <a:latin typeface="Times New Roman" pitchFamily="18" charset="0"/>
              <a:cs typeface="Times New Roman" pitchFamily="18" charset="0"/>
            </a:endParaRPr>
          </a:p>
          <a:p>
            <a:pPr indent="-228600">
              <a:buFontTx/>
              <a:buAutoNum type="arabicPeriod"/>
            </a:pPr>
            <a:r>
              <a:rPr lang="uk-UA" sz="1200" dirty="0" smtClean="0">
                <a:latin typeface="Times New Roman" pitchFamily="18" charset="0"/>
                <a:cs typeface="Times New Roman" pitchFamily="18" charset="0"/>
              </a:rPr>
              <a:t>Особливості обслуговування </a:t>
            </a:r>
            <a:r>
              <a:rPr lang="uk-UA" sz="1200" dirty="0" err="1" smtClean="0">
                <a:latin typeface="Times New Roman" pitchFamily="18" charset="0"/>
                <a:cs typeface="Times New Roman" pitchFamily="18" charset="0"/>
              </a:rPr>
              <a:t>внутрішньобудинкових</a:t>
            </a:r>
            <a:r>
              <a:rPr lang="uk-UA" sz="1200" dirty="0" smtClean="0">
                <a:latin typeface="Times New Roman" pitchFamily="18" charset="0"/>
                <a:cs typeface="Times New Roman" pitchFamily="18" charset="0"/>
              </a:rPr>
              <a:t> систем газопостачання.</a:t>
            </a:r>
          </a:p>
          <a:p>
            <a:pPr indent="-228600">
              <a:buFontTx/>
              <a:buAutoNum type="arabicPeriod"/>
            </a:pPr>
            <a:r>
              <a:rPr lang="uk-UA" sz="1200" dirty="0" smtClean="0">
                <a:latin typeface="Times New Roman" pitchFamily="18" charset="0"/>
                <a:cs typeface="Times New Roman" pitchFamily="18" charset="0"/>
              </a:rPr>
              <a:t>Функціонування ОСББ в умовах війни: як продовжувати управління будинком, коли тимчасово відсутній керівник?</a:t>
            </a:r>
            <a:endParaRPr lang="ru-RU" sz="1200" dirty="0" smtClean="0">
              <a:latin typeface="Times New Roman" pitchFamily="18" charset="0"/>
              <a:cs typeface="Times New Roman" pitchFamily="18" charset="0"/>
            </a:endParaRPr>
          </a:p>
          <a:p>
            <a:pPr indent="-228600"/>
            <a:r>
              <a:rPr lang="uk-UA" sz="1200" dirty="0" smtClean="0">
                <a:latin typeface="Times New Roman" pitchFamily="18" charset="0"/>
                <a:cs typeface="Times New Roman" pitchFamily="18" charset="0"/>
              </a:rPr>
              <a:t> </a:t>
            </a:r>
            <a:r>
              <a:rPr lang="uk-UA" sz="1200" b="1" dirty="0" smtClean="0">
                <a:latin typeface="Times New Roman" pitchFamily="18" charset="0"/>
                <a:cs typeface="Times New Roman" pitchFamily="18" charset="0"/>
              </a:rPr>
              <a:t>«ОСББ на ринку комунальних послуг, основні види договорів в ОСББ»</a:t>
            </a:r>
          </a:p>
          <a:p>
            <a:r>
              <a:rPr lang="uk-UA" sz="1200" dirty="0" smtClean="0">
                <a:latin typeface="Times New Roman" pitchFamily="18" charset="0"/>
                <a:cs typeface="Times New Roman" pitchFamily="18" charset="0"/>
              </a:rPr>
              <a:t>1. Місце і роль ОСББ на ринку комунальних послуг.</a:t>
            </a:r>
          </a:p>
          <a:p>
            <a:r>
              <a:rPr lang="uk-UA" sz="1200" dirty="0" smtClean="0">
                <a:latin typeface="Times New Roman" pitchFamily="18" charset="0"/>
                <a:cs typeface="Times New Roman" pitchFamily="18" charset="0"/>
              </a:rPr>
              <a:t>2. Моделі договірних відносин у багатоквартирному будинку.</a:t>
            </a:r>
          </a:p>
          <a:p>
            <a:r>
              <a:rPr lang="uk-UA" sz="1200" dirty="0" smtClean="0">
                <a:latin typeface="Times New Roman" pitchFamily="18" charset="0"/>
                <a:cs typeface="Times New Roman" pitchFamily="18" charset="0"/>
              </a:rPr>
              <a:t>3. Основні види договорів в ОСББ та їх істотні умови.</a:t>
            </a:r>
          </a:p>
          <a:p>
            <a:r>
              <a:rPr lang="uk-UA" sz="1200" b="1" dirty="0" smtClean="0">
                <a:latin typeface="Times New Roman" pitchFamily="18" charset="0"/>
                <a:cs typeface="Times New Roman" pitchFamily="18" charset="0"/>
              </a:rPr>
              <a:t>«Фінансова дисципліна в ОСББ. Регламент будинку»</a:t>
            </a:r>
            <a:endParaRPr lang="uk-UA" sz="1200" dirty="0" smtClean="0">
              <a:latin typeface="Times New Roman" pitchFamily="18" charset="0"/>
              <a:cs typeface="Times New Roman" pitchFamily="18" charset="0"/>
            </a:endParaRPr>
          </a:p>
          <a:p>
            <a:r>
              <a:rPr lang="uk-UA" sz="1200" dirty="0" smtClean="0">
                <a:latin typeface="Times New Roman" pitchFamily="18" charset="0"/>
                <a:cs typeface="Times New Roman" pitchFamily="18" charset="0"/>
              </a:rPr>
              <a:t>1. Передумови створення фінансової дисципліни: затверджуємо кошторис Загальними зборами без помилок</a:t>
            </a:r>
          </a:p>
          <a:p>
            <a:r>
              <a:rPr lang="uk-UA" sz="1200" dirty="0" smtClean="0">
                <a:latin typeface="Times New Roman" pitchFamily="18" charset="0"/>
                <a:cs typeface="Times New Roman" pitchFamily="18" charset="0"/>
              </a:rPr>
              <a:t>2. Доходи і витрати ОСББ. </a:t>
            </a:r>
          </a:p>
          <a:p>
            <a:r>
              <a:rPr lang="uk-UA" sz="1200" b="1" dirty="0" err="1" smtClean="0">
                <a:latin typeface="Times New Roman" pitchFamily="18" charset="0"/>
                <a:cs typeface="Times New Roman" pitchFamily="18" charset="0"/>
              </a:rPr>
              <a:t>Енергоефективне</a:t>
            </a:r>
            <a:r>
              <a:rPr lang="uk-UA" sz="1200" b="1" dirty="0" smtClean="0">
                <a:latin typeface="Times New Roman" pitchFamily="18" charset="0"/>
                <a:cs typeface="Times New Roman" pitchFamily="18" charset="0"/>
              </a:rPr>
              <a:t> управління будинком</a:t>
            </a:r>
            <a:r>
              <a:rPr lang="uk-UA" sz="1200" dirty="0" smtClean="0">
                <a:latin typeface="Times New Roman" pitchFamily="18" charset="0"/>
                <a:cs typeface="Times New Roman" pitchFamily="18" charset="0"/>
              </a:rPr>
              <a:t>.</a:t>
            </a:r>
          </a:p>
          <a:p>
            <a:pPr marL="12700">
              <a:lnSpc>
                <a:spcPct val="100000"/>
              </a:lnSpc>
              <a:spcBef>
                <a:spcPts val="120"/>
              </a:spcBef>
              <a:tabLst>
                <a:tab pos="340360" algn="l"/>
              </a:tabLst>
            </a:pPr>
            <a:r>
              <a:rPr lang="uk-UA" sz="1200" dirty="0" smtClean="0">
                <a:latin typeface="Times New Roman" pitchFamily="18" charset="0"/>
                <a:cs typeface="Times New Roman" pitchFamily="18" charset="0"/>
              </a:rPr>
              <a:t>Щодо нових механізмів сталого фінансування </a:t>
            </a:r>
            <a:r>
              <a:rPr lang="uk-UA" sz="1200" dirty="0" err="1" smtClean="0">
                <a:latin typeface="Times New Roman" pitchFamily="18" charset="0"/>
                <a:cs typeface="Times New Roman" pitchFamily="18" charset="0"/>
              </a:rPr>
              <a:t>енергоефективності</a:t>
            </a:r>
            <a:r>
              <a:rPr lang="uk-UA" sz="1200" dirty="0" smtClean="0">
                <a:latin typeface="Times New Roman" pitchFamily="18" charset="0"/>
                <a:cs typeface="Times New Roman" pitchFamily="18" charset="0"/>
              </a:rPr>
              <a:t>.</a:t>
            </a:r>
          </a:p>
          <a:p>
            <a:pPr marL="12700">
              <a:lnSpc>
                <a:spcPct val="100000"/>
              </a:lnSpc>
              <a:spcBef>
                <a:spcPts val="120"/>
              </a:spcBef>
              <a:tabLst>
                <a:tab pos="340360" algn="l"/>
              </a:tabLst>
            </a:pPr>
            <a:r>
              <a:rPr lang="uk-UA" sz="1200" dirty="0" smtClean="0">
                <a:latin typeface="Times New Roman" pitchFamily="18" charset="0"/>
                <a:cs typeface="Times New Roman" pitchFamily="18" charset="0"/>
              </a:rPr>
              <a:t>Участь в державних та міських програмах тощо</a:t>
            </a:r>
          </a:p>
          <a:p>
            <a:pPr marL="12700">
              <a:spcBef>
                <a:spcPts val="120"/>
              </a:spcBef>
              <a:tabLst>
                <a:tab pos="340360" algn="l"/>
              </a:tabLst>
            </a:pPr>
            <a:r>
              <a:rPr lang="uk-UA" sz="1200" b="1" dirty="0" smtClean="0">
                <a:latin typeface="Times New Roman" pitchFamily="18" charset="0"/>
                <a:cs typeface="Times New Roman" pitchFamily="18" charset="0"/>
              </a:rPr>
              <a:t/>
            </a:r>
            <a:br>
              <a:rPr lang="uk-UA" sz="1200" b="1" dirty="0" smtClean="0">
                <a:latin typeface="Times New Roman" pitchFamily="18" charset="0"/>
                <a:cs typeface="Times New Roman" pitchFamily="18" charset="0"/>
              </a:rPr>
            </a:br>
            <a:endParaRPr lang="uk-UA" sz="1200" b="1" dirty="0" smtClean="0">
              <a:latin typeface="Times New Roman" pitchFamily="18" charset="0"/>
              <a:cs typeface="Times New Roman" pitchFamily="18" charset="0"/>
            </a:endParaRPr>
          </a:p>
        </p:txBody>
      </p:sp>
      <p:sp>
        <p:nvSpPr>
          <p:cNvPr id="204" name="object 204"/>
          <p:cNvSpPr txBox="1">
            <a:spLocks noGrp="1"/>
          </p:cNvSpPr>
          <p:nvPr>
            <p:ph type="title"/>
          </p:nvPr>
        </p:nvSpPr>
        <p:spPr>
          <a:xfrm>
            <a:off x="514350" y="101600"/>
            <a:ext cx="5708650" cy="320601"/>
          </a:xfrm>
          <a:prstGeom prst="rect">
            <a:avLst/>
          </a:prstGeom>
        </p:spPr>
        <p:txBody>
          <a:bodyPr vert="horz" wrap="square" lIns="0" tIns="12700" rIns="0" bIns="0" rtlCol="0">
            <a:spAutoFit/>
          </a:bodyPr>
          <a:lstStyle/>
          <a:p>
            <a:pPr marL="12700">
              <a:lnSpc>
                <a:spcPct val="100000"/>
              </a:lnSpc>
              <a:spcBef>
                <a:spcPts val="100"/>
              </a:spcBef>
            </a:pPr>
            <a:r>
              <a:rPr lang="uk-UA" spc="-5" dirty="0" smtClean="0">
                <a:solidFill>
                  <a:schemeClr val="tx1"/>
                </a:solidFill>
                <a:latin typeface="Times New Roman" pitchFamily="18" charset="0"/>
                <a:cs typeface="Times New Roman" pitchFamily="18" charset="0"/>
              </a:rPr>
              <a:t>Проведення семінарів та навчань для ОСББ</a:t>
            </a:r>
            <a:endParaRPr sz="800" dirty="0">
              <a:solidFill>
                <a:schemeClr val="tx1"/>
              </a:solidFill>
              <a:latin typeface="Times New Roman" pitchFamily="18" charset="0"/>
              <a:cs typeface="Times New Roman" pitchFamily="18" charset="0"/>
            </a:endParaRPr>
          </a:p>
        </p:txBody>
      </p:sp>
      <p:sp>
        <p:nvSpPr>
          <p:cNvPr id="159"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694998" y="5070172"/>
            <a:ext cx="45085" cy="91440"/>
          </a:xfrm>
          <a:custGeom>
            <a:avLst/>
            <a:gdLst/>
            <a:ahLst/>
            <a:cxnLst/>
            <a:rect l="l" t="t" r="r" b="b"/>
            <a:pathLst>
              <a:path w="45084" h="91439">
                <a:moveTo>
                  <a:pt x="44996" y="0"/>
                </a:moveTo>
                <a:lnTo>
                  <a:pt x="37807" y="4241"/>
                </a:lnTo>
                <a:lnTo>
                  <a:pt x="35966" y="4241"/>
                </a:lnTo>
                <a:lnTo>
                  <a:pt x="35966" y="5321"/>
                </a:lnTo>
                <a:lnTo>
                  <a:pt x="0" y="26581"/>
                </a:lnTo>
                <a:lnTo>
                  <a:pt x="35966" y="26581"/>
                </a:lnTo>
                <a:lnTo>
                  <a:pt x="35966" y="91313"/>
                </a:lnTo>
                <a:lnTo>
                  <a:pt x="44996" y="91313"/>
                </a:lnTo>
                <a:lnTo>
                  <a:pt x="44996" y="0"/>
                </a:lnTo>
                <a:close/>
              </a:path>
            </a:pathLst>
          </a:custGeom>
          <a:solidFill>
            <a:srgbClr val="F04C23"/>
          </a:solidFill>
        </p:spPr>
        <p:txBody>
          <a:bodyPr wrap="square" lIns="0" tIns="0" rIns="0" bIns="0" rtlCol="0"/>
          <a:lstStyle/>
          <a:p>
            <a:endParaRPr/>
          </a:p>
        </p:txBody>
      </p:sp>
      <p:sp>
        <p:nvSpPr>
          <p:cNvPr id="3" name="object 3"/>
          <p:cNvSpPr/>
          <p:nvPr/>
        </p:nvSpPr>
        <p:spPr>
          <a:xfrm>
            <a:off x="451975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sz="1200"/>
          </a:p>
        </p:txBody>
      </p:sp>
      <p:sp>
        <p:nvSpPr>
          <p:cNvPr id="4" name="object 4"/>
          <p:cNvSpPr/>
          <p:nvPr/>
        </p:nvSpPr>
        <p:spPr>
          <a:xfrm>
            <a:off x="4519752"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5" name="object 5"/>
          <p:cNvSpPr/>
          <p:nvPr/>
        </p:nvSpPr>
        <p:spPr>
          <a:xfrm>
            <a:off x="451975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sz="1200"/>
          </a:p>
        </p:txBody>
      </p:sp>
      <p:sp>
        <p:nvSpPr>
          <p:cNvPr id="6" name="object 6"/>
          <p:cNvSpPr/>
          <p:nvPr/>
        </p:nvSpPr>
        <p:spPr>
          <a:xfrm>
            <a:off x="4519752"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7" name="object 7"/>
          <p:cNvSpPr/>
          <p:nvPr/>
        </p:nvSpPr>
        <p:spPr>
          <a:xfrm>
            <a:off x="451975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sz="1200"/>
          </a:p>
        </p:txBody>
      </p:sp>
      <p:sp>
        <p:nvSpPr>
          <p:cNvPr id="8" name="object 8"/>
          <p:cNvSpPr/>
          <p:nvPr/>
        </p:nvSpPr>
        <p:spPr>
          <a:xfrm>
            <a:off x="4561725"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 name="object 9"/>
          <p:cNvSpPr/>
          <p:nvPr/>
        </p:nvSpPr>
        <p:spPr>
          <a:xfrm>
            <a:off x="4592307"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10" name="object 10"/>
          <p:cNvSpPr/>
          <p:nvPr/>
        </p:nvSpPr>
        <p:spPr>
          <a:xfrm>
            <a:off x="4622025"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sz="1200"/>
          </a:p>
        </p:txBody>
      </p:sp>
      <p:sp>
        <p:nvSpPr>
          <p:cNvPr id="11" name="object 11"/>
          <p:cNvSpPr/>
          <p:nvPr/>
        </p:nvSpPr>
        <p:spPr>
          <a:xfrm>
            <a:off x="4561725"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12" name="object 12"/>
          <p:cNvSpPr/>
          <p:nvPr/>
        </p:nvSpPr>
        <p:spPr>
          <a:xfrm>
            <a:off x="4592307"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13" name="object 13"/>
          <p:cNvSpPr/>
          <p:nvPr/>
        </p:nvSpPr>
        <p:spPr>
          <a:xfrm>
            <a:off x="4622025"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sz="1200"/>
          </a:p>
        </p:txBody>
      </p:sp>
      <p:sp>
        <p:nvSpPr>
          <p:cNvPr id="14" name="object 14"/>
          <p:cNvSpPr/>
          <p:nvPr/>
        </p:nvSpPr>
        <p:spPr>
          <a:xfrm>
            <a:off x="6828205" y="4969929"/>
            <a:ext cx="102870" cy="191770"/>
          </a:xfrm>
          <a:custGeom>
            <a:avLst/>
            <a:gdLst/>
            <a:ahLst/>
            <a:cxnLst/>
            <a:rect l="l" t="t" r="r" b="b"/>
            <a:pathLst>
              <a:path w="102870" h="191770">
                <a:moveTo>
                  <a:pt x="102361" y="0"/>
                </a:moveTo>
                <a:lnTo>
                  <a:pt x="0" y="0"/>
                </a:lnTo>
                <a:lnTo>
                  <a:pt x="0" y="191566"/>
                </a:lnTo>
                <a:lnTo>
                  <a:pt x="102361" y="191566"/>
                </a:lnTo>
                <a:lnTo>
                  <a:pt x="102361" y="131394"/>
                </a:lnTo>
                <a:lnTo>
                  <a:pt x="24841" y="131394"/>
                </a:lnTo>
                <a:lnTo>
                  <a:pt x="19075" y="125361"/>
                </a:lnTo>
                <a:lnTo>
                  <a:pt x="19075" y="110464"/>
                </a:lnTo>
                <a:lnTo>
                  <a:pt x="24841" y="104432"/>
                </a:lnTo>
                <a:lnTo>
                  <a:pt x="102361" y="104432"/>
                </a:lnTo>
                <a:lnTo>
                  <a:pt x="102361" y="91579"/>
                </a:lnTo>
                <a:lnTo>
                  <a:pt x="24841" y="91579"/>
                </a:lnTo>
                <a:lnTo>
                  <a:pt x="19075" y="85547"/>
                </a:lnTo>
                <a:lnTo>
                  <a:pt x="19075" y="70650"/>
                </a:lnTo>
                <a:lnTo>
                  <a:pt x="24841" y="64617"/>
                </a:lnTo>
                <a:lnTo>
                  <a:pt x="102361" y="64617"/>
                </a:lnTo>
                <a:lnTo>
                  <a:pt x="102361" y="54508"/>
                </a:lnTo>
                <a:lnTo>
                  <a:pt x="24841" y="54508"/>
                </a:lnTo>
                <a:lnTo>
                  <a:pt x="19075" y="48463"/>
                </a:lnTo>
                <a:lnTo>
                  <a:pt x="19075" y="33578"/>
                </a:lnTo>
                <a:lnTo>
                  <a:pt x="24841" y="27546"/>
                </a:lnTo>
                <a:lnTo>
                  <a:pt x="102361" y="27546"/>
                </a:lnTo>
                <a:lnTo>
                  <a:pt x="102361"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1" y="104432"/>
                </a:moveTo>
                <a:lnTo>
                  <a:pt x="77533" y="104432"/>
                </a:lnTo>
                <a:lnTo>
                  <a:pt x="83299" y="110464"/>
                </a:lnTo>
                <a:lnTo>
                  <a:pt x="83299" y="125361"/>
                </a:lnTo>
                <a:lnTo>
                  <a:pt x="77533" y="131394"/>
                </a:lnTo>
                <a:lnTo>
                  <a:pt x="102361" y="131394"/>
                </a:lnTo>
                <a:lnTo>
                  <a:pt x="102361"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1" y="64617"/>
                </a:moveTo>
                <a:lnTo>
                  <a:pt x="77533" y="64617"/>
                </a:lnTo>
                <a:lnTo>
                  <a:pt x="83299" y="70650"/>
                </a:lnTo>
                <a:lnTo>
                  <a:pt x="83299" y="85547"/>
                </a:lnTo>
                <a:lnTo>
                  <a:pt x="77533" y="91579"/>
                </a:lnTo>
                <a:lnTo>
                  <a:pt x="102361" y="91579"/>
                </a:lnTo>
                <a:lnTo>
                  <a:pt x="102361"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1" y="27546"/>
                </a:moveTo>
                <a:lnTo>
                  <a:pt x="77533" y="27546"/>
                </a:lnTo>
                <a:lnTo>
                  <a:pt x="83299" y="33578"/>
                </a:lnTo>
                <a:lnTo>
                  <a:pt x="83299" y="48463"/>
                </a:lnTo>
                <a:lnTo>
                  <a:pt x="77533" y="54508"/>
                </a:lnTo>
                <a:lnTo>
                  <a:pt x="102361" y="54508"/>
                </a:lnTo>
                <a:lnTo>
                  <a:pt x="102361" y="27546"/>
                </a:lnTo>
                <a:close/>
              </a:path>
            </a:pathLst>
          </a:custGeom>
          <a:solidFill>
            <a:srgbClr val="F04C23"/>
          </a:solidFill>
        </p:spPr>
        <p:txBody>
          <a:bodyPr wrap="square" lIns="0" tIns="0" rIns="0" bIns="0" rtlCol="0"/>
          <a:lstStyle/>
          <a:p>
            <a:endParaRPr/>
          </a:p>
        </p:txBody>
      </p:sp>
      <p:sp>
        <p:nvSpPr>
          <p:cNvPr id="15" name="object 15"/>
          <p:cNvSpPr/>
          <p:nvPr/>
        </p:nvSpPr>
        <p:spPr>
          <a:xfrm>
            <a:off x="5564911"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sz="1200"/>
          </a:p>
        </p:txBody>
      </p:sp>
      <p:sp>
        <p:nvSpPr>
          <p:cNvPr id="16" name="object 16"/>
          <p:cNvSpPr/>
          <p:nvPr/>
        </p:nvSpPr>
        <p:spPr>
          <a:xfrm>
            <a:off x="5564911"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sz="1200"/>
          </a:p>
        </p:txBody>
      </p:sp>
      <p:sp>
        <p:nvSpPr>
          <p:cNvPr id="17" name="object 17"/>
          <p:cNvSpPr/>
          <p:nvPr/>
        </p:nvSpPr>
        <p:spPr>
          <a:xfrm>
            <a:off x="5564911"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sz="1200"/>
          </a:p>
        </p:txBody>
      </p:sp>
      <p:sp>
        <p:nvSpPr>
          <p:cNvPr id="18" name="object 18"/>
          <p:cNvSpPr/>
          <p:nvPr/>
        </p:nvSpPr>
        <p:spPr>
          <a:xfrm>
            <a:off x="5564911"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sz="1200"/>
          </a:p>
        </p:txBody>
      </p:sp>
      <p:sp>
        <p:nvSpPr>
          <p:cNvPr id="19" name="object 19"/>
          <p:cNvSpPr/>
          <p:nvPr/>
        </p:nvSpPr>
        <p:spPr>
          <a:xfrm>
            <a:off x="5564911"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sz="1200"/>
          </a:p>
        </p:txBody>
      </p:sp>
      <p:sp>
        <p:nvSpPr>
          <p:cNvPr id="20" name="object 20"/>
          <p:cNvSpPr/>
          <p:nvPr/>
        </p:nvSpPr>
        <p:spPr>
          <a:xfrm>
            <a:off x="5612549"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1" name="object 21"/>
          <p:cNvSpPr/>
          <p:nvPr/>
        </p:nvSpPr>
        <p:spPr>
          <a:xfrm>
            <a:off x="5643321"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2" name="object 22"/>
          <p:cNvSpPr/>
          <p:nvPr/>
        </p:nvSpPr>
        <p:spPr>
          <a:xfrm>
            <a:off x="5612549"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3" name="object 23"/>
          <p:cNvSpPr/>
          <p:nvPr/>
        </p:nvSpPr>
        <p:spPr>
          <a:xfrm>
            <a:off x="5643321"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4" name="object 24"/>
          <p:cNvSpPr/>
          <p:nvPr/>
        </p:nvSpPr>
        <p:spPr>
          <a:xfrm>
            <a:off x="6007468"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sz="1200"/>
          </a:p>
        </p:txBody>
      </p:sp>
      <p:sp>
        <p:nvSpPr>
          <p:cNvPr id="25" name="object 25"/>
          <p:cNvSpPr/>
          <p:nvPr/>
        </p:nvSpPr>
        <p:spPr>
          <a:xfrm>
            <a:off x="6007468"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26" name="object 26"/>
          <p:cNvSpPr/>
          <p:nvPr/>
        </p:nvSpPr>
        <p:spPr>
          <a:xfrm>
            <a:off x="6007468"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sz="1200"/>
          </a:p>
        </p:txBody>
      </p:sp>
      <p:sp>
        <p:nvSpPr>
          <p:cNvPr id="27" name="object 27"/>
          <p:cNvSpPr/>
          <p:nvPr/>
        </p:nvSpPr>
        <p:spPr>
          <a:xfrm>
            <a:off x="6007468"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28" name="object 28"/>
          <p:cNvSpPr/>
          <p:nvPr/>
        </p:nvSpPr>
        <p:spPr>
          <a:xfrm>
            <a:off x="6007468"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sz="1200"/>
          </a:p>
        </p:txBody>
      </p:sp>
      <p:sp>
        <p:nvSpPr>
          <p:cNvPr id="29" name="object 29"/>
          <p:cNvSpPr/>
          <p:nvPr/>
        </p:nvSpPr>
        <p:spPr>
          <a:xfrm>
            <a:off x="6055093"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0" name="object 30"/>
          <p:cNvSpPr/>
          <p:nvPr/>
        </p:nvSpPr>
        <p:spPr>
          <a:xfrm>
            <a:off x="6085865"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1" name="object 31"/>
          <p:cNvSpPr/>
          <p:nvPr/>
        </p:nvSpPr>
        <p:spPr>
          <a:xfrm>
            <a:off x="6055093"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2" name="object 32"/>
          <p:cNvSpPr/>
          <p:nvPr/>
        </p:nvSpPr>
        <p:spPr>
          <a:xfrm>
            <a:off x="6085865"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3" name="object 33"/>
          <p:cNvSpPr/>
          <p:nvPr/>
        </p:nvSpPr>
        <p:spPr>
          <a:xfrm>
            <a:off x="4622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sz="1200"/>
          </a:p>
        </p:txBody>
      </p:sp>
      <p:sp>
        <p:nvSpPr>
          <p:cNvPr id="34" name="object 34"/>
          <p:cNvSpPr/>
          <p:nvPr/>
        </p:nvSpPr>
        <p:spPr>
          <a:xfrm>
            <a:off x="4638084"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sz="1200"/>
          </a:p>
        </p:txBody>
      </p:sp>
      <p:sp>
        <p:nvSpPr>
          <p:cNvPr id="35" name="object 35"/>
          <p:cNvSpPr/>
          <p:nvPr/>
        </p:nvSpPr>
        <p:spPr>
          <a:xfrm>
            <a:off x="4622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sz="1200"/>
          </a:p>
        </p:txBody>
      </p:sp>
      <p:sp>
        <p:nvSpPr>
          <p:cNvPr id="36" name="object 36"/>
          <p:cNvSpPr/>
          <p:nvPr/>
        </p:nvSpPr>
        <p:spPr>
          <a:xfrm>
            <a:off x="4670640"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7" name="object 37"/>
          <p:cNvSpPr/>
          <p:nvPr/>
        </p:nvSpPr>
        <p:spPr>
          <a:xfrm>
            <a:off x="4692421"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8" name="object 38"/>
          <p:cNvSpPr/>
          <p:nvPr/>
        </p:nvSpPr>
        <p:spPr>
          <a:xfrm>
            <a:off x="471420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39" name="object 39"/>
          <p:cNvSpPr/>
          <p:nvPr/>
        </p:nvSpPr>
        <p:spPr>
          <a:xfrm>
            <a:off x="4746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40" name="object 40"/>
          <p:cNvSpPr/>
          <p:nvPr/>
        </p:nvSpPr>
        <p:spPr>
          <a:xfrm>
            <a:off x="6925081"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37" y="198069"/>
                </a:moveTo>
                <a:lnTo>
                  <a:pt x="66001" y="198069"/>
                </a:lnTo>
                <a:lnTo>
                  <a:pt x="66001" y="218058"/>
                </a:lnTo>
                <a:lnTo>
                  <a:pt x="74637" y="218058"/>
                </a:lnTo>
                <a:lnTo>
                  <a:pt x="74637" y="198069"/>
                </a:lnTo>
                <a:close/>
              </a:path>
              <a:path w="140970" h="254000">
                <a:moveTo>
                  <a:pt x="101993" y="198069"/>
                </a:moveTo>
                <a:lnTo>
                  <a:pt x="93370" y="198069"/>
                </a:lnTo>
                <a:lnTo>
                  <a:pt x="93370"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37" y="172859"/>
                </a:moveTo>
                <a:lnTo>
                  <a:pt x="66001" y="172859"/>
                </a:lnTo>
                <a:lnTo>
                  <a:pt x="66001" y="192849"/>
                </a:lnTo>
                <a:lnTo>
                  <a:pt x="74637" y="192849"/>
                </a:lnTo>
                <a:lnTo>
                  <a:pt x="74637" y="172859"/>
                </a:lnTo>
                <a:close/>
              </a:path>
              <a:path w="140970" h="254000">
                <a:moveTo>
                  <a:pt x="101993" y="172859"/>
                </a:moveTo>
                <a:lnTo>
                  <a:pt x="93370" y="172859"/>
                </a:lnTo>
                <a:lnTo>
                  <a:pt x="93370"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37" y="148577"/>
                </a:moveTo>
                <a:lnTo>
                  <a:pt x="66001" y="148577"/>
                </a:lnTo>
                <a:lnTo>
                  <a:pt x="66001" y="168567"/>
                </a:lnTo>
                <a:lnTo>
                  <a:pt x="74637" y="168567"/>
                </a:lnTo>
                <a:lnTo>
                  <a:pt x="74637" y="148577"/>
                </a:lnTo>
                <a:close/>
              </a:path>
              <a:path w="140970" h="254000">
                <a:moveTo>
                  <a:pt x="101993" y="148577"/>
                </a:moveTo>
                <a:lnTo>
                  <a:pt x="93370" y="148577"/>
                </a:lnTo>
                <a:lnTo>
                  <a:pt x="93370"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37" y="123913"/>
                </a:moveTo>
                <a:lnTo>
                  <a:pt x="66001" y="123913"/>
                </a:lnTo>
                <a:lnTo>
                  <a:pt x="66001" y="143903"/>
                </a:lnTo>
                <a:lnTo>
                  <a:pt x="74637" y="143903"/>
                </a:lnTo>
                <a:lnTo>
                  <a:pt x="74637" y="123913"/>
                </a:lnTo>
                <a:close/>
              </a:path>
              <a:path w="140970" h="254000">
                <a:moveTo>
                  <a:pt x="101993" y="123913"/>
                </a:moveTo>
                <a:lnTo>
                  <a:pt x="93370" y="123913"/>
                </a:lnTo>
                <a:lnTo>
                  <a:pt x="93370"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37" y="97294"/>
                </a:moveTo>
                <a:lnTo>
                  <a:pt x="66001" y="97294"/>
                </a:lnTo>
                <a:lnTo>
                  <a:pt x="66001" y="117284"/>
                </a:lnTo>
                <a:lnTo>
                  <a:pt x="74637" y="117284"/>
                </a:lnTo>
                <a:lnTo>
                  <a:pt x="74637" y="97294"/>
                </a:lnTo>
                <a:close/>
              </a:path>
              <a:path w="140970" h="254000">
                <a:moveTo>
                  <a:pt x="101993" y="97294"/>
                </a:moveTo>
                <a:lnTo>
                  <a:pt x="93370" y="97294"/>
                </a:lnTo>
                <a:lnTo>
                  <a:pt x="93370"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37" y="71627"/>
                </a:moveTo>
                <a:lnTo>
                  <a:pt x="66001" y="71627"/>
                </a:lnTo>
                <a:lnTo>
                  <a:pt x="66001" y="91617"/>
                </a:lnTo>
                <a:lnTo>
                  <a:pt x="74637" y="91617"/>
                </a:lnTo>
                <a:lnTo>
                  <a:pt x="74637" y="71627"/>
                </a:lnTo>
                <a:close/>
              </a:path>
              <a:path w="140970" h="254000">
                <a:moveTo>
                  <a:pt x="101993" y="71627"/>
                </a:moveTo>
                <a:lnTo>
                  <a:pt x="93370" y="71627"/>
                </a:lnTo>
                <a:lnTo>
                  <a:pt x="93370"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37" y="45948"/>
                </a:moveTo>
                <a:lnTo>
                  <a:pt x="66001" y="45948"/>
                </a:lnTo>
                <a:lnTo>
                  <a:pt x="66001" y="65938"/>
                </a:lnTo>
                <a:lnTo>
                  <a:pt x="74637" y="65938"/>
                </a:lnTo>
                <a:lnTo>
                  <a:pt x="74637" y="45948"/>
                </a:lnTo>
                <a:close/>
              </a:path>
              <a:path w="140970" h="254000">
                <a:moveTo>
                  <a:pt x="101993" y="45948"/>
                </a:moveTo>
                <a:lnTo>
                  <a:pt x="93370" y="45948"/>
                </a:lnTo>
                <a:lnTo>
                  <a:pt x="93370"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37" y="18630"/>
                </a:moveTo>
                <a:lnTo>
                  <a:pt x="66001" y="18630"/>
                </a:lnTo>
                <a:lnTo>
                  <a:pt x="66001" y="38620"/>
                </a:lnTo>
                <a:lnTo>
                  <a:pt x="74637" y="38620"/>
                </a:lnTo>
                <a:lnTo>
                  <a:pt x="74637" y="18630"/>
                </a:lnTo>
                <a:close/>
              </a:path>
              <a:path w="140970" h="254000">
                <a:moveTo>
                  <a:pt x="101993" y="18630"/>
                </a:moveTo>
                <a:lnTo>
                  <a:pt x="93370" y="18630"/>
                </a:lnTo>
                <a:lnTo>
                  <a:pt x="93370"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1" name="object 41"/>
          <p:cNvSpPr/>
          <p:nvPr/>
        </p:nvSpPr>
        <p:spPr>
          <a:xfrm>
            <a:off x="5429567"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sz="1200"/>
          </a:p>
        </p:txBody>
      </p:sp>
      <p:sp>
        <p:nvSpPr>
          <p:cNvPr id="42" name="object 42"/>
          <p:cNvSpPr/>
          <p:nvPr/>
        </p:nvSpPr>
        <p:spPr>
          <a:xfrm>
            <a:off x="542956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43" name="object 43"/>
          <p:cNvSpPr/>
          <p:nvPr/>
        </p:nvSpPr>
        <p:spPr>
          <a:xfrm>
            <a:off x="5429567"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sz="1200"/>
          </a:p>
        </p:txBody>
      </p:sp>
      <p:sp>
        <p:nvSpPr>
          <p:cNvPr id="44" name="object 44"/>
          <p:cNvSpPr/>
          <p:nvPr/>
        </p:nvSpPr>
        <p:spPr>
          <a:xfrm>
            <a:off x="542956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45" name="object 45"/>
          <p:cNvSpPr/>
          <p:nvPr/>
        </p:nvSpPr>
        <p:spPr>
          <a:xfrm>
            <a:off x="5429567"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sz="1200"/>
          </a:p>
        </p:txBody>
      </p:sp>
      <p:sp>
        <p:nvSpPr>
          <p:cNvPr id="46" name="object 46"/>
          <p:cNvSpPr/>
          <p:nvPr/>
        </p:nvSpPr>
        <p:spPr>
          <a:xfrm>
            <a:off x="5483517"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7" name="object 47"/>
          <p:cNvSpPr/>
          <p:nvPr/>
        </p:nvSpPr>
        <p:spPr>
          <a:xfrm>
            <a:off x="5542000" y="5089969"/>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48" name="object 48"/>
          <p:cNvSpPr/>
          <p:nvPr/>
        </p:nvSpPr>
        <p:spPr>
          <a:xfrm>
            <a:off x="5483517"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9" name="object 49"/>
          <p:cNvSpPr/>
          <p:nvPr/>
        </p:nvSpPr>
        <p:spPr>
          <a:xfrm>
            <a:off x="5542000" y="5044731"/>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50" name="object 50"/>
          <p:cNvSpPr/>
          <p:nvPr/>
        </p:nvSpPr>
        <p:spPr>
          <a:xfrm>
            <a:off x="496542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sz="1200"/>
          </a:p>
        </p:txBody>
      </p:sp>
      <p:sp>
        <p:nvSpPr>
          <p:cNvPr id="51" name="object 51"/>
          <p:cNvSpPr/>
          <p:nvPr/>
        </p:nvSpPr>
        <p:spPr>
          <a:xfrm>
            <a:off x="4965420"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sz="1200"/>
          </a:p>
        </p:txBody>
      </p:sp>
      <p:sp>
        <p:nvSpPr>
          <p:cNvPr id="52" name="object 52"/>
          <p:cNvSpPr/>
          <p:nvPr/>
        </p:nvSpPr>
        <p:spPr>
          <a:xfrm>
            <a:off x="496542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sz="1200"/>
          </a:p>
        </p:txBody>
      </p:sp>
      <p:sp>
        <p:nvSpPr>
          <p:cNvPr id="53" name="object 53"/>
          <p:cNvSpPr/>
          <p:nvPr/>
        </p:nvSpPr>
        <p:spPr>
          <a:xfrm>
            <a:off x="5015268"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54" name="object 54"/>
          <p:cNvSpPr/>
          <p:nvPr/>
        </p:nvSpPr>
        <p:spPr>
          <a:xfrm>
            <a:off x="5043093"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55" name="object 55"/>
          <p:cNvSpPr/>
          <p:nvPr/>
        </p:nvSpPr>
        <p:spPr>
          <a:xfrm>
            <a:off x="5070932"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sz="1200"/>
          </a:p>
        </p:txBody>
      </p:sp>
      <p:sp>
        <p:nvSpPr>
          <p:cNvPr id="56" name="object 56"/>
          <p:cNvSpPr/>
          <p:nvPr/>
        </p:nvSpPr>
        <p:spPr>
          <a:xfrm>
            <a:off x="7273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7" name="object 57"/>
          <p:cNvSpPr/>
          <p:nvPr/>
        </p:nvSpPr>
        <p:spPr>
          <a:xfrm>
            <a:off x="7273887"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8" name="object 58"/>
          <p:cNvSpPr/>
          <p:nvPr/>
        </p:nvSpPr>
        <p:spPr>
          <a:xfrm>
            <a:off x="7273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59" name="object 59"/>
          <p:cNvSpPr/>
          <p:nvPr/>
        </p:nvSpPr>
        <p:spPr>
          <a:xfrm>
            <a:off x="7332688"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0" name="object 60"/>
          <p:cNvSpPr/>
          <p:nvPr/>
        </p:nvSpPr>
        <p:spPr>
          <a:xfrm>
            <a:off x="7376376"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1" name="object 61"/>
          <p:cNvSpPr/>
          <p:nvPr/>
        </p:nvSpPr>
        <p:spPr>
          <a:xfrm>
            <a:off x="4320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sp>
        <p:nvSpPr>
          <p:cNvPr id="62" name="object 62"/>
          <p:cNvSpPr/>
          <p:nvPr/>
        </p:nvSpPr>
        <p:spPr>
          <a:xfrm>
            <a:off x="6155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63" name="object 63"/>
          <p:cNvSpPr/>
          <p:nvPr/>
        </p:nvSpPr>
        <p:spPr>
          <a:xfrm>
            <a:off x="5218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64" name="object 64"/>
          <p:cNvSpPr/>
          <p:nvPr/>
        </p:nvSpPr>
        <p:spPr>
          <a:xfrm>
            <a:off x="7527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603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091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67" name="object 67"/>
          <p:cNvSpPr/>
          <p:nvPr/>
        </p:nvSpPr>
        <p:spPr>
          <a:xfrm>
            <a:off x="7399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8" name="object 68"/>
          <p:cNvSpPr/>
          <p:nvPr/>
        </p:nvSpPr>
        <p:spPr>
          <a:xfrm>
            <a:off x="6368320"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69" name="object 69"/>
          <p:cNvSpPr/>
          <p:nvPr/>
        </p:nvSpPr>
        <p:spPr>
          <a:xfrm>
            <a:off x="6500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70" name="object 70"/>
          <p:cNvSpPr/>
          <p:nvPr/>
        </p:nvSpPr>
        <p:spPr>
          <a:xfrm>
            <a:off x="4793766" y="4959546"/>
            <a:ext cx="140627" cy="201942"/>
          </a:xfrm>
          <a:prstGeom prst="rect">
            <a:avLst/>
          </a:prstGeom>
          <a:blipFill>
            <a:blip r:embed="rId2" cstate="print"/>
            <a:stretch>
              <a:fillRect/>
            </a:stretch>
          </a:blipFill>
        </p:spPr>
        <p:txBody>
          <a:bodyPr wrap="square" lIns="0" tIns="0" rIns="0" bIns="0" rtlCol="0"/>
          <a:lstStyle/>
          <a:p>
            <a:endParaRPr sz="1200"/>
          </a:p>
        </p:txBody>
      </p:sp>
      <p:sp>
        <p:nvSpPr>
          <p:cNvPr id="71" name="object 71"/>
          <p:cNvSpPr/>
          <p:nvPr/>
        </p:nvSpPr>
        <p:spPr>
          <a:xfrm>
            <a:off x="5716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72" name="object 72"/>
          <p:cNvSpPr/>
          <p:nvPr/>
        </p:nvSpPr>
        <p:spPr>
          <a:xfrm>
            <a:off x="5872313"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73" name="object 73"/>
          <p:cNvSpPr/>
          <p:nvPr/>
        </p:nvSpPr>
        <p:spPr>
          <a:xfrm>
            <a:off x="7102223" y="4950885"/>
            <a:ext cx="140627" cy="210604"/>
          </a:xfrm>
          <a:prstGeom prst="rect">
            <a:avLst/>
          </a:prstGeom>
          <a:blipFill>
            <a:blip r:embed="rId3" cstate="print"/>
            <a:stretch>
              <a:fillRect/>
            </a:stretch>
          </a:blipFill>
        </p:spPr>
        <p:txBody>
          <a:bodyPr wrap="square" lIns="0" tIns="0" rIns="0" bIns="0" rtlCol="0"/>
          <a:lstStyle/>
          <a:p>
            <a:endParaRPr/>
          </a:p>
        </p:txBody>
      </p:sp>
      <p:sp>
        <p:nvSpPr>
          <p:cNvPr id="74" name="object 74"/>
          <p:cNvSpPr/>
          <p:nvPr/>
        </p:nvSpPr>
        <p:spPr>
          <a:xfrm>
            <a:off x="69202"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65" y="104432"/>
                </a:lnTo>
                <a:lnTo>
                  <a:pt x="44818" y="110464"/>
                </a:lnTo>
                <a:lnTo>
                  <a:pt x="44818" y="125361"/>
                </a:lnTo>
                <a:lnTo>
                  <a:pt x="39065"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65" y="64617"/>
                </a:lnTo>
                <a:lnTo>
                  <a:pt x="44818" y="70650"/>
                </a:lnTo>
                <a:lnTo>
                  <a:pt x="44818" y="85547"/>
                </a:lnTo>
                <a:lnTo>
                  <a:pt x="39065"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65" y="27546"/>
                </a:lnTo>
                <a:lnTo>
                  <a:pt x="44818" y="33578"/>
                </a:lnTo>
                <a:lnTo>
                  <a:pt x="44818" y="48463"/>
                </a:lnTo>
                <a:lnTo>
                  <a:pt x="39065"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75" name="object 75"/>
          <p:cNvSpPr/>
          <p:nvPr/>
        </p:nvSpPr>
        <p:spPr>
          <a:xfrm>
            <a:off x="166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76" name="object 76"/>
          <p:cNvSpPr/>
          <p:nvPr/>
        </p:nvSpPr>
        <p:spPr>
          <a:xfrm>
            <a:off x="514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77" name="object 77"/>
          <p:cNvSpPr/>
          <p:nvPr/>
        </p:nvSpPr>
        <p:spPr>
          <a:xfrm>
            <a:off x="514883"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78" name="object 78"/>
          <p:cNvSpPr/>
          <p:nvPr/>
        </p:nvSpPr>
        <p:spPr>
          <a:xfrm>
            <a:off x="514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79" name="object 79"/>
          <p:cNvSpPr/>
          <p:nvPr/>
        </p:nvSpPr>
        <p:spPr>
          <a:xfrm>
            <a:off x="573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80" name="object 80"/>
          <p:cNvSpPr/>
          <p:nvPr/>
        </p:nvSpPr>
        <p:spPr>
          <a:xfrm>
            <a:off x="617372"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81" name="object 81"/>
          <p:cNvSpPr/>
          <p:nvPr/>
        </p:nvSpPr>
        <p:spPr>
          <a:xfrm>
            <a:off x="768402"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sz="1200"/>
          </a:p>
        </p:txBody>
      </p:sp>
      <p:sp>
        <p:nvSpPr>
          <p:cNvPr id="82" name="object 82"/>
          <p:cNvSpPr/>
          <p:nvPr/>
        </p:nvSpPr>
        <p:spPr>
          <a:xfrm>
            <a:off x="0" y="4959596"/>
            <a:ext cx="57785" cy="201930"/>
          </a:xfrm>
          <a:custGeom>
            <a:avLst/>
            <a:gdLst/>
            <a:ahLst/>
            <a:cxnLst/>
            <a:rect l="l" t="t" r="r" b="b"/>
            <a:pathLst>
              <a:path w="57785" h="201929">
                <a:moveTo>
                  <a:pt x="0" y="0"/>
                </a:moveTo>
                <a:lnTo>
                  <a:pt x="0" y="201891"/>
                </a:lnTo>
                <a:lnTo>
                  <a:pt x="21132" y="201891"/>
                </a:lnTo>
                <a:lnTo>
                  <a:pt x="21132" y="20624"/>
                </a:lnTo>
                <a:lnTo>
                  <a:pt x="57581" y="20624"/>
                </a:lnTo>
                <a:lnTo>
                  <a:pt x="0" y="0"/>
                </a:lnTo>
                <a:close/>
              </a:path>
            </a:pathLst>
          </a:custGeom>
          <a:solidFill>
            <a:srgbClr val="095F56"/>
          </a:solidFill>
        </p:spPr>
        <p:txBody>
          <a:bodyPr wrap="square" lIns="0" tIns="0" rIns="0" bIns="0" rtlCol="0"/>
          <a:lstStyle/>
          <a:p>
            <a:endParaRPr/>
          </a:p>
        </p:txBody>
      </p:sp>
      <p:sp>
        <p:nvSpPr>
          <p:cNvPr id="83" name="object 83"/>
          <p:cNvSpPr/>
          <p:nvPr/>
        </p:nvSpPr>
        <p:spPr>
          <a:xfrm>
            <a:off x="640951"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84" name="object 84"/>
          <p:cNvSpPr/>
          <p:nvPr/>
        </p:nvSpPr>
        <p:spPr>
          <a:xfrm>
            <a:off x="343223" y="4950885"/>
            <a:ext cx="140627" cy="210604"/>
          </a:xfrm>
          <a:prstGeom prst="rect">
            <a:avLst/>
          </a:prstGeom>
          <a:blipFill>
            <a:blip r:embed="rId4" cstate="print"/>
            <a:stretch>
              <a:fillRect/>
            </a:stretch>
          </a:blipFill>
        </p:spPr>
        <p:txBody>
          <a:bodyPr wrap="square" lIns="0" tIns="0" rIns="0" bIns="0" rtlCol="0"/>
          <a:lstStyle/>
          <a:p>
            <a:endParaRPr sz="1200"/>
          </a:p>
        </p:txBody>
      </p:sp>
      <p:sp>
        <p:nvSpPr>
          <p:cNvPr id="85" name="object 85"/>
          <p:cNvSpPr/>
          <p:nvPr/>
        </p:nvSpPr>
        <p:spPr>
          <a:xfrm>
            <a:off x="1135761" y="5137454"/>
            <a:ext cx="102870" cy="0"/>
          </a:xfrm>
          <a:custGeom>
            <a:avLst/>
            <a:gdLst/>
            <a:ahLst/>
            <a:cxnLst/>
            <a:rect l="l" t="t" r="r" b="b"/>
            <a:pathLst>
              <a:path w="102869">
                <a:moveTo>
                  <a:pt x="0" y="0"/>
                </a:moveTo>
                <a:lnTo>
                  <a:pt x="102349" y="0"/>
                </a:lnTo>
              </a:path>
            </a:pathLst>
          </a:custGeom>
          <a:ln w="46990">
            <a:solidFill>
              <a:srgbClr val="095F56"/>
            </a:solidFill>
          </a:ln>
        </p:spPr>
        <p:txBody>
          <a:bodyPr wrap="square" lIns="0" tIns="0" rIns="0" bIns="0" rtlCol="0"/>
          <a:lstStyle/>
          <a:p>
            <a:endParaRPr sz="1200"/>
          </a:p>
        </p:txBody>
      </p:sp>
      <p:sp>
        <p:nvSpPr>
          <p:cNvPr id="86" name="object 86"/>
          <p:cNvSpPr/>
          <p:nvPr/>
        </p:nvSpPr>
        <p:spPr>
          <a:xfrm>
            <a:off x="1135761"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7" name="object 87"/>
          <p:cNvSpPr/>
          <p:nvPr/>
        </p:nvSpPr>
        <p:spPr>
          <a:xfrm>
            <a:off x="1135761"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sz="1200"/>
          </a:p>
        </p:txBody>
      </p:sp>
      <p:sp>
        <p:nvSpPr>
          <p:cNvPr id="88" name="object 88"/>
          <p:cNvSpPr/>
          <p:nvPr/>
        </p:nvSpPr>
        <p:spPr>
          <a:xfrm>
            <a:off x="1135761"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9" name="object 89"/>
          <p:cNvSpPr/>
          <p:nvPr/>
        </p:nvSpPr>
        <p:spPr>
          <a:xfrm>
            <a:off x="1135761"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sz="1200"/>
          </a:p>
        </p:txBody>
      </p:sp>
      <p:sp>
        <p:nvSpPr>
          <p:cNvPr id="90" name="object 90"/>
          <p:cNvSpPr/>
          <p:nvPr/>
        </p:nvSpPr>
        <p:spPr>
          <a:xfrm>
            <a:off x="1177721"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1" name="object 91"/>
          <p:cNvSpPr/>
          <p:nvPr/>
        </p:nvSpPr>
        <p:spPr>
          <a:xfrm>
            <a:off x="1208303" y="5062931"/>
            <a:ext cx="14604" cy="50800"/>
          </a:xfrm>
          <a:custGeom>
            <a:avLst/>
            <a:gdLst/>
            <a:ahLst/>
            <a:cxnLst/>
            <a:rect l="l" t="t" r="r" b="b"/>
            <a:pathLst>
              <a:path w="14605"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92" name="object 92"/>
          <p:cNvSpPr/>
          <p:nvPr/>
        </p:nvSpPr>
        <p:spPr>
          <a:xfrm>
            <a:off x="1238021" y="5062931"/>
            <a:ext cx="27305" cy="43815"/>
          </a:xfrm>
          <a:custGeom>
            <a:avLst/>
            <a:gdLst/>
            <a:ahLst/>
            <a:cxnLst/>
            <a:rect l="l" t="t" r="r" b="b"/>
            <a:pathLst>
              <a:path w="27305"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sz="1200"/>
          </a:p>
        </p:txBody>
      </p:sp>
      <p:sp>
        <p:nvSpPr>
          <p:cNvPr id="93" name="object 93"/>
          <p:cNvSpPr/>
          <p:nvPr/>
        </p:nvSpPr>
        <p:spPr>
          <a:xfrm>
            <a:off x="1177721"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94" name="object 94"/>
          <p:cNvSpPr/>
          <p:nvPr/>
        </p:nvSpPr>
        <p:spPr>
          <a:xfrm>
            <a:off x="1208303" y="4986718"/>
            <a:ext cx="14604" cy="50800"/>
          </a:xfrm>
          <a:custGeom>
            <a:avLst/>
            <a:gdLst/>
            <a:ahLst/>
            <a:cxnLst/>
            <a:rect l="l" t="t" r="r" b="b"/>
            <a:pathLst>
              <a:path w="14605"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95" name="object 95"/>
          <p:cNvSpPr/>
          <p:nvPr/>
        </p:nvSpPr>
        <p:spPr>
          <a:xfrm>
            <a:off x="1238021" y="4986718"/>
            <a:ext cx="27305" cy="50800"/>
          </a:xfrm>
          <a:custGeom>
            <a:avLst/>
            <a:gdLst/>
            <a:ahLst/>
            <a:cxnLst/>
            <a:rect l="l" t="t" r="r" b="b"/>
            <a:pathLst>
              <a:path w="27305"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sz="1200"/>
          </a:p>
        </p:txBody>
      </p:sp>
      <p:sp>
        <p:nvSpPr>
          <p:cNvPr id="96" name="object 96"/>
          <p:cNvSpPr/>
          <p:nvPr/>
        </p:nvSpPr>
        <p:spPr>
          <a:xfrm>
            <a:off x="3444201"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sz="1200"/>
          </a:p>
        </p:txBody>
      </p:sp>
      <p:sp>
        <p:nvSpPr>
          <p:cNvPr id="97" name="object 97"/>
          <p:cNvSpPr/>
          <p:nvPr/>
        </p:nvSpPr>
        <p:spPr>
          <a:xfrm>
            <a:off x="2180920"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sz="1200"/>
          </a:p>
        </p:txBody>
      </p:sp>
      <p:sp>
        <p:nvSpPr>
          <p:cNvPr id="98" name="object 98"/>
          <p:cNvSpPr/>
          <p:nvPr/>
        </p:nvSpPr>
        <p:spPr>
          <a:xfrm>
            <a:off x="2180920"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sz="1200"/>
          </a:p>
        </p:txBody>
      </p:sp>
      <p:sp>
        <p:nvSpPr>
          <p:cNvPr id="99" name="object 99"/>
          <p:cNvSpPr/>
          <p:nvPr/>
        </p:nvSpPr>
        <p:spPr>
          <a:xfrm>
            <a:off x="2180920"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sz="1200"/>
          </a:p>
        </p:txBody>
      </p:sp>
      <p:sp>
        <p:nvSpPr>
          <p:cNvPr id="100" name="object 100"/>
          <p:cNvSpPr/>
          <p:nvPr/>
        </p:nvSpPr>
        <p:spPr>
          <a:xfrm>
            <a:off x="2180920"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sz="1200"/>
          </a:p>
        </p:txBody>
      </p:sp>
      <p:sp>
        <p:nvSpPr>
          <p:cNvPr id="101" name="object 101"/>
          <p:cNvSpPr/>
          <p:nvPr/>
        </p:nvSpPr>
        <p:spPr>
          <a:xfrm>
            <a:off x="2180920"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sz="1200"/>
          </a:p>
        </p:txBody>
      </p:sp>
      <p:sp>
        <p:nvSpPr>
          <p:cNvPr id="102" name="object 102"/>
          <p:cNvSpPr/>
          <p:nvPr/>
        </p:nvSpPr>
        <p:spPr>
          <a:xfrm>
            <a:off x="2228545"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3" name="object 103"/>
          <p:cNvSpPr/>
          <p:nvPr/>
        </p:nvSpPr>
        <p:spPr>
          <a:xfrm>
            <a:off x="2259317"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4" name="object 104"/>
          <p:cNvSpPr/>
          <p:nvPr/>
        </p:nvSpPr>
        <p:spPr>
          <a:xfrm>
            <a:off x="2228545"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5" name="object 105"/>
          <p:cNvSpPr/>
          <p:nvPr/>
        </p:nvSpPr>
        <p:spPr>
          <a:xfrm>
            <a:off x="2259317"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6" name="object 106"/>
          <p:cNvSpPr/>
          <p:nvPr/>
        </p:nvSpPr>
        <p:spPr>
          <a:xfrm>
            <a:off x="2623464"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sz="1200"/>
          </a:p>
        </p:txBody>
      </p:sp>
      <p:sp>
        <p:nvSpPr>
          <p:cNvPr id="107" name="object 107"/>
          <p:cNvSpPr/>
          <p:nvPr/>
        </p:nvSpPr>
        <p:spPr>
          <a:xfrm>
            <a:off x="2623464"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108" name="object 108"/>
          <p:cNvSpPr/>
          <p:nvPr/>
        </p:nvSpPr>
        <p:spPr>
          <a:xfrm>
            <a:off x="2623464"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sz="1200"/>
          </a:p>
        </p:txBody>
      </p:sp>
      <p:sp>
        <p:nvSpPr>
          <p:cNvPr id="109" name="object 109"/>
          <p:cNvSpPr/>
          <p:nvPr/>
        </p:nvSpPr>
        <p:spPr>
          <a:xfrm>
            <a:off x="2623464"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110" name="object 110"/>
          <p:cNvSpPr/>
          <p:nvPr/>
        </p:nvSpPr>
        <p:spPr>
          <a:xfrm>
            <a:off x="2623464"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sz="1200"/>
          </a:p>
        </p:txBody>
      </p:sp>
      <p:sp>
        <p:nvSpPr>
          <p:cNvPr id="111" name="object 111"/>
          <p:cNvSpPr/>
          <p:nvPr/>
        </p:nvSpPr>
        <p:spPr>
          <a:xfrm>
            <a:off x="2671089"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2" name="object 112"/>
          <p:cNvSpPr/>
          <p:nvPr/>
        </p:nvSpPr>
        <p:spPr>
          <a:xfrm>
            <a:off x="2701861"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3" name="object 113"/>
          <p:cNvSpPr/>
          <p:nvPr/>
        </p:nvSpPr>
        <p:spPr>
          <a:xfrm>
            <a:off x="2671089"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4" name="object 114"/>
          <p:cNvSpPr/>
          <p:nvPr/>
        </p:nvSpPr>
        <p:spPr>
          <a:xfrm>
            <a:off x="2701861"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5" name="object 115"/>
          <p:cNvSpPr/>
          <p:nvPr/>
        </p:nvSpPr>
        <p:spPr>
          <a:xfrm>
            <a:off x="1238110" y="5133644"/>
            <a:ext cx="140970" cy="0"/>
          </a:xfrm>
          <a:custGeom>
            <a:avLst/>
            <a:gdLst/>
            <a:ahLst/>
            <a:cxnLst/>
            <a:rect l="l" t="t" r="r" b="b"/>
            <a:pathLst>
              <a:path w="140969">
                <a:moveTo>
                  <a:pt x="0" y="0"/>
                </a:moveTo>
                <a:lnTo>
                  <a:pt x="140627" y="0"/>
                </a:lnTo>
              </a:path>
            </a:pathLst>
          </a:custGeom>
          <a:ln w="54610">
            <a:solidFill>
              <a:srgbClr val="77B743"/>
            </a:solidFill>
          </a:ln>
        </p:spPr>
        <p:txBody>
          <a:bodyPr wrap="square" lIns="0" tIns="0" rIns="0" bIns="0" rtlCol="0"/>
          <a:lstStyle/>
          <a:p>
            <a:endParaRPr sz="1200"/>
          </a:p>
        </p:txBody>
      </p:sp>
      <p:sp>
        <p:nvSpPr>
          <p:cNvPr id="116" name="object 116"/>
          <p:cNvSpPr/>
          <p:nvPr/>
        </p:nvSpPr>
        <p:spPr>
          <a:xfrm>
            <a:off x="1254086"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sz="1200"/>
          </a:p>
        </p:txBody>
      </p:sp>
      <p:sp>
        <p:nvSpPr>
          <p:cNvPr id="117" name="object 117"/>
          <p:cNvSpPr/>
          <p:nvPr/>
        </p:nvSpPr>
        <p:spPr>
          <a:xfrm>
            <a:off x="1238110" y="4925999"/>
            <a:ext cx="140970" cy="0"/>
          </a:xfrm>
          <a:custGeom>
            <a:avLst/>
            <a:gdLst/>
            <a:ahLst/>
            <a:cxnLst/>
            <a:rect l="l" t="t" r="r" b="b"/>
            <a:pathLst>
              <a:path w="140969">
                <a:moveTo>
                  <a:pt x="0" y="0"/>
                </a:moveTo>
                <a:lnTo>
                  <a:pt x="140627" y="0"/>
                </a:lnTo>
              </a:path>
            </a:pathLst>
          </a:custGeom>
          <a:ln w="35560">
            <a:solidFill>
              <a:srgbClr val="77B743"/>
            </a:solidFill>
          </a:ln>
        </p:spPr>
        <p:txBody>
          <a:bodyPr wrap="square" lIns="0" tIns="0" rIns="0" bIns="0" rtlCol="0"/>
          <a:lstStyle/>
          <a:p>
            <a:endParaRPr sz="1200"/>
          </a:p>
        </p:txBody>
      </p:sp>
      <p:sp>
        <p:nvSpPr>
          <p:cNvPr id="118" name="object 118"/>
          <p:cNvSpPr/>
          <p:nvPr/>
        </p:nvSpPr>
        <p:spPr>
          <a:xfrm>
            <a:off x="1286636"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119" name="object 119"/>
          <p:cNvSpPr/>
          <p:nvPr/>
        </p:nvSpPr>
        <p:spPr>
          <a:xfrm>
            <a:off x="1308417"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120" name="object 120"/>
          <p:cNvSpPr/>
          <p:nvPr/>
        </p:nvSpPr>
        <p:spPr>
          <a:xfrm>
            <a:off x="1330204" y="4943220"/>
            <a:ext cx="0" cy="163195"/>
          </a:xfrm>
          <a:custGeom>
            <a:avLst/>
            <a:gdLst/>
            <a:ahLst/>
            <a:cxnLst/>
            <a:rect l="l" t="t" r="r" b="b"/>
            <a:pathLst>
              <a:path h="163195">
                <a:moveTo>
                  <a:pt x="0" y="0"/>
                </a:moveTo>
                <a:lnTo>
                  <a:pt x="0" y="162623"/>
                </a:lnTo>
              </a:path>
            </a:pathLst>
          </a:custGeom>
          <a:ln w="10426">
            <a:solidFill>
              <a:srgbClr val="77B743"/>
            </a:solidFill>
          </a:ln>
        </p:spPr>
        <p:txBody>
          <a:bodyPr wrap="square" lIns="0" tIns="0" rIns="0" bIns="0" rtlCol="0"/>
          <a:lstStyle/>
          <a:p>
            <a:endParaRPr sz="1200"/>
          </a:p>
        </p:txBody>
      </p:sp>
      <p:sp>
        <p:nvSpPr>
          <p:cNvPr id="121" name="object 121"/>
          <p:cNvSpPr/>
          <p:nvPr/>
        </p:nvSpPr>
        <p:spPr>
          <a:xfrm>
            <a:off x="1362760"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122" name="object 122"/>
          <p:cNvSpPr/>
          <p:nvPr/>
        </p:nvSpPr>
        <p:spPr>
          <a:xfrm>
            <a:off x="3541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123" name="object 123"/>
          <p:cNvSpPr/>
          <p:nvPr/>
        </p:nvSpPr>
        <p:spPr>
          <a:xfrm>
            <a:off x="2045576"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sz="1200"/>
          </a:p>
        </p:txBody>
      </p:sp>
      <p:sp>
        <p:nvSpPr>
          <p:cNvPr id="124" name="object 124"/>
          <p:cNvSpPr/>
          <p:nvPr/>
        </p:nvSpPr>
        <p:spPr>
          <a:xfrm>
            <a:off x="2045576"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125" name="object 125"/>
          <p:cNvSpPr/>
          <p:nvPr/>
        </p:nvSpPr>
        <p:spPr>
          <a:xfrm>
            <a:off x="2045576"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sz="1200"/>
          </a:p>
        </p:txBody>
      </p:sp>
      <p:sp>
        <p:nvSpPr>
          <p:cNvPr id="126" name="object 126"/>
          <p:cNvSpPr/>
          <p:nvPr/>
        </p:nvSpPr>
        <p:spPr>
          <a:xfrm>
            <a:off x="2045576"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127" name="object 127"/>
          <p:cNvSpPr/>
          <p:nvPr/>
        </p:nvSpPr>
        <p:spPr>
          <a:xfrm>
            <a:off x="2045576"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sz="1200"/>
          </a:p>
        </p:txBody>
      </p:sp>
      <p:sp>
        <p:nvSpPr>
          <p:cNvPr id="128" name="object 128"/>
          <p:cNvSpPr/>
          <p:nvPr/>
        </p:nvSpPr>
        <p:spPr>
          <a:xfrm>
            <a:off x="2099525"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29" name="object 129"/>
          <p:cNvSpPr/>
          <p:nvPr/>
        </p:nvSpPr>
        <p:spPr>
          <a:xfrm>
            <a:off x="2419350" y="1320800"/>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0" name="object 130"/>
          <p:cNvSpPr/>
          <p:nvPr/>
        </p:nvSpPr>
        <p:spPr>
          <a:xfrm>
            <a:off x="2099525"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31" name="object 131"/>
          <p:cNvSpPr/>
          <p:nvPr/>
        </p:nvSpPr>
        <p:spPr>
          <a:xfrm>
            <a:off x="2157996"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2" name="object 132"/>
          <p:cNvSpPr/>
          <p:nvPr/>
        </p:nvSpPr>
        <p:spPr>
          <a:xfrm>
            <a:off x="1581429" y="5139359"/>
            <a:ext cx="140970" cy="0"/>
          </a:xfrm>
          <a:custGeom>
            <a:avLst/>
            <a:gdLst/>
            <a:ahLst/>
            <a:cxnLst/>
            <a:rect l="l" t="t" r="r" b="b"/>
            <a:pathLst>
              <a:path w="140969">
                <a:moveTo>
                  <a:pt x="0" y="0"/>
                </a:moveTo>
                <a:lnTo>
                  <a:pt x="140627" y="0"/>
                </a:lnTo>
              </a:path>
            </a:pathLst>
          </a:custGeom>
          <a:ln w="43180">
            <a:solidFill>
              <a:srgbClr val="095F56"/>
            </a:solidFill>
          </a:ln>
        </p:spPr>
        <p:txBody>
          <a:bodyPr wrap="square" lIns="0" tIns="0" rIns="0" bIns="0" rtlCol="0"/>
          <a:lstStyle/>
          <a:p>
            <a:endParaRPr sz="1200"/>
          </a:p>
        </p:txBody>
      </p:sp>
      <p:sp>
        <p:nvSpPr>
          <p:cNvPr id="133" name="object 133"/>
          <p:cNvSpPr/>
          <p:nvPr/>
        </p:nvSpPr>
        <p:spPr>
          <a:xfrm>
            <a:off x="1581429"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sz="1200"/>
          </a:p>
        </p:txBody>
      </p:sp>
      <p:sp>
        <p:nvSpPr>
          <p:cNvPr id="134" name="object 134"/>
          <p:cNvSpPr/>
          <p:nvPr/>
        </p:nvSpPr>
        <p:spPr>
          <a:xfrm>
            <a:off x="1581429" y="5081574"/>
            <a:ext cx="140970" cy="0"/>
          </a:xfrm>
          <a:custGeom>
            <a:avLst/>
            <a:gdLst/>
            <a:ahLst/>
            <a:cxnLst/>
            <a:rect l="l" t="t" r="r" b="b"/>
            <a:pathLst>
              <a:path w="140969">
                <a:moveTo>
                  <a:pt x="0" y="0"/>
                </a:moveTo>
                <a:lnTo>
                  <a:pt x="140627" y="0"/>
                </a:lnTo>
              </a:path>
            </a:pathLst>
          </a:custGeom>
          <a:ln w="31750">
            <a:solidFill>
              <a:srgbClr val="095F56"/>
            </a:solidFill>
          </a:ln>
        </p:spPr>
        <p:txBody>
          <a:bodyPr wrap="square" lIns="0" tIns="0" rIns="0" bIns="0" rtlCol="0"/>
          <a:lstStyle/>
          <a:p>
            <a:endParaRPr sz="1200"/>
          </a:p>
        </p:txBody>
      </p:sp>
      <p:sp>
        <p:nvSpPr>
          <p:cNvPr id="135" name="object 135"/>
          <p:cNvSpPr/>
          <p:nvPr/>
        </p:nvSpPr>
        <p:spPr>
          <a:xfrm>
            <a:off x="1631264"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136" name="object 136"/>
          <p:cNvSpPr/>
          <p:nvPr/>
        </p:nvSpPr>
        <p:spPr>
          <a:xfrm>
            <a:off x="1659102"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137" name="object 137"/>
          <p:cNvSpPr/>
          <p:nvPr/>
        </p:nvSpPr>
        <p:spPr>
          <a:xfrm>
            <a:off x="1686928" y="5097195"/>
            <a:ext cx="35560" cy="20320"/>
          </a:xfrm>
          <a:custGeom>
            <a:avLst/>
            <a:gdLst/>
            <a:ahLst/>
            <a:cxnLst/>
            <a:rect l="l" t="t" r="r" b="b"/>
            <a:pathLst>
              <a:path w="35560"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sz="1200"/>
          </a:p>
        </p:txBody>
      </p:sp>
      <p:sp>
        <p:nvSpPr>
          <p:cNvPr id="138" name="object 138"/>
          <p:cNvSpPr/>
          <p:nvPr/>
        </p:nvSpPr>
        <p:spPr>
          <a:xfrm>
            <a:off x="3889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139" name="object 139"/>
          <p:cNvSpPr/>
          <p:nvPr/>
        </p:nvSpPr>
        <p:spPr>
          <a:xfrm>
            <a:off x="3889883"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140" name="object 140"/>
          <p:cNvSpPr/>
          <p:nvPr/>
        </p:nvSpPr>
        <p:spPr>
          <a:xfrm>
            <a:off x="3889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141" name="object 141"/>
          <p:cNvSpPr/>
          <p:nvPr/>
        </p:nvSpPr>
        <p:spPr>
          <a:xfrm>
            <a:off x="3948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142" name="object 142"/>
          <p:cNvSpPr/>
          <p:nvPr/>
        </p:nvSpPr>
        <p:spPr>
          <a:xfrm>
            <a:off x="3992371"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143" name="object 143"/>
          <p:cNvSpPr/>
          <p:nvPr/>
        </p:nvSpPr>
        <p:spPr>
          <a:xfrm>
            <a:off x="936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7" y="62801"/>
                </a:lnTo>
                <a:lnTo>
                  <a:pt x="175666" y="40982"/>
                </a:lnTo>
                <a:lnTo>
                  <a:pt x="175666" y="40462"/>
                </a:lnTo>
                <a:close/>
              </a:path>
              <a:path w="212725" h="127635">
                <a:moveTo>
                  <a:pt x="106298" y="0"/>
                </a:moveTo>
                <a:lnTo>
                  <a:pt x="37807" y="40462"/>
                </a:lnTo>
                <a:lnTo>
                  <a:pt x="174790" y="40462"/>
                </a:lnTo>
                <a:lnTo>
                  <a:pt x="106298" y="0"/>
                </a:lnTo>
                <a:close/>
              </a:path>
            </a:pathLst>
          </a:custGeom>
          <a:solidFill>
            <a:srgbClr val="F04C23"/>
          </a:solidFill>
        </p:spPr>
        <p:txBody>
          <a:bodyPr wrap="square" lIns="0" tIns="0" rIns="0" bIns="0" rtlCol="0"/>
          <a:lstStyle/>
          <a:p>
            <a:endParaRPr sz="1200"/>
          </a:p>
        </p:txBody>
      </p:sp>
      <p:sp>
        <p:nvSpPr>
          <p:cNvPr id="144" name="object 144"/>
          <p:cNvSpPr/>
          <p:nvPr/>
        </p:nvSpPr>
        <p:spPr>
          <a:xfrm>
            <a:off x="2771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145" name="object 145"/>
          <p:cNvSpPr/>
          <p:nvPr/>
        </p:nvSpPr>
        <p:spPr>
          <a:xfrm>
            <a:off x="1834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6" name="object 146"/>
          <p:cNvSpPr/>
          <p:nvPr/>
        </p:nvSpPr>
        <p:spPr>
          <a:xfrm>
            <a:off x="4143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7" name="object 147"/>
          <p:cNvSpPr/>
          <p:nvPr/>
        </p:nvSpPr>
        <p:spPr>
          <a:xfrm>
            <a:off x="3219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8" name="object 148"/>
          <p:cNvSpPr/>
          <p:nvPr/>
        </p:nvSpPr>
        <p:spPr>
          <a:xfrm>
            <a:off x="1707493"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149" name="object 149"/>
          <p:cNvSpPr/>
          <p:nvPr/>
        </p:nvSpPr>
        <p:spPr>
          <a:xfrm>
            <a:off x="4015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150" name="object 150"/>
          <p:cNvSpPr/>
          <p:nvPr/>
        </p:nvSpPr>
        <p:spPr>
          <a:xfrm>
            <a:off x="2984320"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151" name="object 151"/>
          <p:cNvSpPr/>
          <p:nvPr/>
        </p:nvSpPr>
        <p:spPr>
          <a:xfrm>
            <a:off x="3116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2" y="67170"/>
                </a:lnTo>
                <a:lnTo>
                  <a:pt x="103632" y="78943"/>
                </a:lnTo>
                <a:lnTo>
                  <a:pt x="140627" y="78943"/>
                </a:lnTo>
                <a:lnTo>
                  <a:pt x="140627" y="67170"/>
                </a:lnTo>
                <a:close/>
              </a:path>
              <a:path w="140970"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152" name="object 152"/>
          <p:cNvSpPr/>
          <p:nvPr/>
        </p:nvSpPr>
        <p:spPr>
          <a:xfrm>
            <a:off x="1409766" y="4959546"/>
            <a:ext cx="140627" cy="201942"/>
          </a:xfrm>
          <a:prstGeom prst="rect">
            <a:avLst/>
          </a:prstGeom>
          <a:blipFill>
            <a:blip r:embed="rId5" cstate="print"/>
            <a:stretch>
              <a:fillRect/>
            </a:stretch>
          </a:blipFill>
        </p:spPr>
        <p:txBody>
          <a:bodyPr wrap="square" lIns="0" tIns="0" rIns="0" bIns="0" rtlCol="0"/>
          <a:lstStyle/>
          <a:p>
            <a:endParaRPr sz="1200"/>
          </a:p>
        </p:txBody>
      </p:sp>
      <p:sp>
        <p:nvSpPr>
          <p:cNvPr id="153" name="object 153"/>
          <p:cNvSpPr/>
          <p:nvPr/>
        </p:nvSpPr>
        <p:spPr>
          <a:xfrm>
            <a:off x="2332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154" name="object 154"/>
          <p:cNvSpPr/>
          <p:nvPr/>
        </p:nvSpPr>
        <p:spPr>
          <a:xfrm>
            <a:off x="2488313"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155" name="object 155"/>
          <p:cNvSpPr/>
          <p:nvPr/>
        </p:nvSpPr>
        <p:spPr>
          <a:xfrm>
            <a:off x="3718223" y="4950885"/>
            <a:ext cx="140627" cy="210604"/>
          </a:xfrm>
          <a:prstGeom prst="rect">
            <a:avLst/>
          </a:prstGeom>
          <a:blipFill>
            <a:blip r:embed="rId6" cstate="print"/>
            <a:stretch>
              <a:fillRect/>
            </a:stretch>
          </a:blipFill>
        </p:spPr>
        <p:txBody>
          <a:bodyPr wrap="square" lIns="0" tIns="0" rIns="0" bIns="0" rtlCol="0"/>
          <a:lstStyle/>
          <a:p>
            <a:endParaRPr sz="1200"/>
          </a:p>
        </p:txBody>
      </p:sp>
      <p:sp>
        <p:nvSpPr>
          <p:cNvPr id="156" name="object 156"/>
          <p:cNvSpPr/>
          <p:nvPr/>
        </p:nvSpPr>
        <p:spPr>
          <a:xfrm>
            <a:off x="0" y="5161915"/>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r>
              <a:rPr lang="uk-UA" sz="1200" dirty="0" smtClean="0">
                <a:solidFill>
                  <a:schemeClr val="bg1"/>
                </a:solidFill>
                <a:latin typeface="Times New Roman" pitchFamily="18" charset="0"/>
                <a:cs typeface="Times New Roman" pitchFamily="18" charset="0"/>
              </a:rPr>
              <a:t>Тренінг був присвячений питанням </a:t>
            </a:r>
            <a:r>
              <a:rPr lang="uk-UA" sz="1200" b="1" dirty="0" smtClean="0">
                <a:solidFill>
                  <a:schemeClr val="bg1"/>
                </a:solidFill>
                <a:latin typeface="Times New Roman" pitchFamily="18" charset="0"/>
                <a:cs typeface="Times New Roman" pitchFamily="18" charset="0"/>
              </a:rPr>
              <a:t>налаштування і експлуатації обладнання індивідуальних теплових пунктів</a:t>
            </a:r>
            <a:r>
              <a:rPr lang="uk-UA" sz="1200" dirty="0" smtClean="0">
                <a:solidFill>
                  <a:schemeClr val="bg1"/>
                </a:solidFill>
                <a:latin typeface="Times New Roman" pitchFamily="18" charset="0"/>
                <a:cs typeface="Times New Roman" pitchFamily="18" charset="0"/>
              </a:rPr>
              <a:t>, а також  практичним аспектам та рекомендаціям щодо визначення, планування та впровадження </a:t>
            </a:r>
            <a:r>
              <a:rPr lang="uk-UA" sz="1200" dirty="0" err="1" smtClean="0">
                <a:solidFill>
                  <a:schemeClr val="bg1"/>
                </a:solidFill>
                <a:latin typeface="Times New Roman" pitchFamily="18" charset="0"/>
                <a:cs typeface="Times New Roman" pitchFamily="18" charset="0"/>
              </a:rPr>
              <a:t>енергоефективних</a:t>
            </a:r>
            <a:r>
              <a:rPr lang="uk-UA" sz="1200" dirty="0" smtClean="0">
                <a:solidFill>
                  <a:schemeClr val="bg1"/>
                </a:solidFill>
                <a:latin typeface="Times New Roman" pitchFamily="18" charset="0"/>
                <a:cs typeface="Times New Roman" pitchFamily="18" charset="0"/>
              </a:rPr>
              <a:t> рішень на рівні багатоквартирного будинку</a:t>
            </a:r>
            <a:endParaRPr lang="uk-UA" sz="1200" dirty="0">
              <a:solidFill>
                <a:schemeClr val="bg1"/>
              </a:solidFill>
              <a:latin typeface="Times New Roman" pitchFamily="18" charset="0"/>
              <a:cs typeface="Times New Roman" pitchFamily="18" charset="0"/>
            </a:endParaRPr>
          </a:p>
        </p:txBody>
      </p:sp>
      <p:sp>
        <p:nvSpPr>
          <p:cNvPr id="181" name="object 181"/>
          <p:cNvSpPr txBox="1"/>
          <p:nvPr/>
        </p:nvSpPr>
        <p:spPr>
          <a:xfrm>
            <a:off x="133350" y="406400"/>
            <a:ext cx="7410450" cy="384721"/>
          </a:xfrm>
          <a:prstGeom prst="rect">
            <a:avLst/>
          </a:prstGeom>
        </p:spPr>
        <p:txBody>
          <a:bodyPr vert="horz" wrap="square" lIns="0" tIns="15240" rIns="0" bIns="0" rtlCol="0">
            <a:spAutoFit/>
          </a:bodyPr>
          <a:lstStyle/>
          <a:p>
            <a:pPr marL="12700">
              <a:spcBef>
                <a:spcPts val="120"/>
              </a:spcBef>
              <a:tabLst>
                <a:tab pos="340360" algn="l"/>
              </a:tabLst>
            </a:pPr>
            <a:r>
              <a:rPr lang="uk-UA" sz="1200" b="1" dirty="0" smtClean="0">
                <a:latin typeface="Times New Roman" pitchFamily="18" charset="0"/>
                <a:cs typeface="Times New Roman" pitchFamily="18" charset="0"/>
              </a:rPr>
              <a:t/>
            </a:r>
            <a:br>
              <a:rPr lang="uk-UA" sz="1200" b="1" dirty="0" smtClean="0">
                <a:latin typeface="Times New Roman" pitchFamily="18" charset="0"/>
                <a:cs typeface="Times New Roman" pitchFamily="18" charset="0"/>
              </a:rPr>
            </a:br>
            <a:endParaRPr lang="uk-UA" sz="1200" b="1" dirty="0" smtClean="0">
              <a:latin typeface="Times New Roman" pitchFamily="18" charset="0"/>
              <a:cs typeface="Times New Roman" pitchFamily="18" charset="0"/>
            </a:endParaRPr>
          </a:p>
        </p:txBody>
      </p:sp>
      <p:sp>
        <p:nvSpPr>
          <p:cNvPr id="204" name="object 204"/>
          <p:cNvSpPr txBox="1">
            <a:spLocks noGrp="1"/>
          </p:cNvSpPr>
          <p:nvPr>
            <p:ph type="title"/>
          </p:nvPr>
        </p:nvSpPr>
        <p:spPr>
          <a:xfrm>
            <a:off x="133350" y="101600"/>
            <a:ext cx="7600950" cy="289823"/>
          </a:xfrm>
          <a:prstGeom prst="rect">
            <a:avLst/>
          </a:prstGeom>
        </p:spPr>
        <p:txBody>
          <a:bodyPr vert="horz" wrap="square" lIns="0" tIns="12700" rIns="0" bIns="0" rtlCol="0">
            <a:spAutoFit/>
          </a:bodyPr>
          <a:lstStyle/>
          <a:p>
            <a:r>
              <a:rPr lang="uk-UA" sz="1800" b="0" cap="all" dirty="0" smtClean="0">
                <a:solidFill>
                  <a:schemeClr val="tx1"/>
                </a:solidFill>
                <a:latin typeface="Times New Roman" pitchFamily="18" charset="0"/>
                <a:cs typeface="Times New Roman" pitchFamily="18" charset="0"/>
              </a:rPr>
              <a:t>Тренінг на тему  </a:t>
            </a:r>
            <a:r>
              <a:rPr lang="uk-UA" sz="1800" b="0" cap="all" dirty="0" err="1" smtClean="0">
                <a:solidFill>
                  <a:schemeClr val="tx1"/>
                </a:solidFill>
                <a:latin typeface="Times New Roman" pitchFamily="18" charset="0"/>
                <a:cs typeface="Times New Roman" pitchFamily="18" charset="0"/>
              </a:rPr>
              <a:t>“Енергоефективне</a:t>
            </a:r>
            <a:r>
              <a:rPr lang="uk-UA" sz="1800" b="0" cap="all" dirty="0" smtClean="0">
                <a:solidFill>
                  <a:schemeClr val="tx1"/>
                </a:solidFill>
                <a:latin typeface="Times New Roman" pitchFamily="18" charset="0"/>
                <a:cs typeface="Times New Roman" pitchFamily="18" charset="0"/>
              </a:rPr>
              <a:t> управління </a:t>
            </a:r>
            <a:r>
              <a:rPr lang="uk-UA" sz="1800" b="0" cap="all" dirty="0" err="1" smtClean="0">
                <a:solidFill>
                  <a:schemeClr val="tx1"/>
                </a:solidFill>
                <a:latin typeface="Times New Roman" pitchFamily="18" charset="0"/>
                <a:cs typeface="Times New Roman" pitchFamily="18" charset="0"/>
              </a:rPr>
              <a:t>будинком”</a:t>
            </a:r>
            <a:endParaRPr lang="ru-RU" sz="1800" b="0" cap="all" dirty="0">
              <a:solidFill>
                <a:schemeClr val="tx1"/>
              </a:solidFill>
              <a:latin typeface="Times New Roman" pitchFamily="18" charset="0"/>
              <a:cs typeface="Times New Roman" pitchFamily="18" charset="0"/>
            </a:endParaRPr>
          </a:p>
        </p:txBody>
      </p:sp>
      <p:sp>
        <p:nvSpPr>
          <p:cNvPr id="159"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pic>
        <p:nvPicPr>
          <p:cNvPr id="54274" name="Picture 2" descr="undefined"/>
          <p:cNvPicPr>
            <a:picLocks noChangeAspect="1" noChangeArrowheads="1"/>
          </p:cNvPicPr>
          <p:nvPr/>
        </p:nvPicPr>
        <p:blipFill>
          <a:blip r:embed="rId7" cstate="print"/>
          <a:srcRect/>
          <a:stretch>
            <a:fillRect/>
          </a:stretch>
        </p:blipFill>
        <p:spPr bwMode="auto">
          <a:xfrm>
            <a:off x="285750" y="482600"/>
            <a:ext cx="3314700" cy="2209800"/>
          </a:xfrm>
          <a:prstGeom prst="rect">
            <a:avLst/>
          </a:prstGeom>
          <a:noFill/>
        </p:spPr>
      </p:pic>
      <p:pic>
        <p:nvPicPr>
          <p:cNvPr id="54276" name="Picture 4" descr="undefined"/>
          <p:cNvPicPr>
            <a:picLocks noChangeAspect="1" noChangeArrowheads="1"/>
          </p:cNvPicPr>
          <p:nvPr/>
        </p:nvPicPr>
        <p:blipFill>
          <a:blip r:embed="rId8" cstate="print"/>
          <a:srcRect/>
          <a:stretch>
            <a:fillRect/>
          </a:stretch>
        </p:blipFill>
        <p:spPr bwMode="auto">
          <a:xfrm>
            <a:off x="3714750" y="482600"/>
            <a:ext cx="3314700" cy="2209800"/>
          </a:xfrm>
          <a:prstGeom prst="rect">
            <a:avLst/>
          </a:prstGeom>
          <a:noFill/>
        </p:spPr>
      </p:pic>
      <p:pic>
        <p:nvPicPr>
          <p:cNvPr id="54278" name="Picture 6" descr="undefined"/>
          <p:cNvPicPr>
            <a:picLocks noChangeAspect="1" noChangeArrowheads="1"/>
          </p:cNvPicPr>
          <p:nvPr/>
        </p:nvPicPr>
        <p:blipFill>
          <a:blip r:embed="rId9" cstate="print"/>
          <a:srcRect/>
          <a:stretch>
            <a:fillRect/>
          </a:stretch>
        </p:blipFill>
        <p:spPr bwMode="auto">
          <a:xfrm>
            <a:off x="285750" y="2692400"/>
            <a:ext cx="3352800" cy="2235200"/>
          </a:xfrm>
          <a:prstGeom prst="rect">
            <a:avLst/>
          </a:prstGeom>
          <a:noFill/>
        </p:spPr>
      </p:pic>
      <p:pic>
        <p:nvPicPr>
          <p:cNvPr id="54280" name="Picture 8" descr="Практична частина тренінгу «Енергоефективне управління будинком» для управителів багатоквартирних будинків міста Житомира!"/>
          <p:cNvPicPr>
            <a:picLocks noChangeAspect="1" noChangeArrowheads="1"/>
          </p:cNvPicPr>
          <p:nvPr/>
        </p:nvPicPr>
        <p:blipFill>
          <a:blip r:embed="rId10" cstate="print"/>
          <a:srcRect/>
          <a:stretch>
            <a:fillRect/>
          </a:stretch>
        </p:blipFill>
        <p:spPr bwMode="auto">
          <a:xfrm>
            <a:off x="3714750" y="2692400"/>
            <a:ext cx="3352800" cy="22352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694998" y="5070172"/>
            <a:ext cx="45085" cy="91440"/>
          </a:xfrm>
          <a:custGeom>
            <a:avLst/>
            <a:gdLst/>
            <a:ahLst/>
            <a:cxnLst/>
            <a:rect l="l" t="t" r="r" b="b"/>
            <a:pathLst>
              <a:path w="45084" h="91439">
                <a:moveTo>
                  <a:pt x="44996" y="0"/>
                </a:moveTo>
                <a:lnTo>
                  <a:pt x="37807" y="4241"/>
                </a:lnTo>
                <a:lnTo>
                  <a:pt x="35966" y="4241"/>
                </a:lnTo>
                <a:lnTo>
                  <a:pt x="35966" y="5321"/>
                </a:lnTo>
                <a:lnTo>
                  <a:pt x="0" y="26581"/>
                </a:lnTo>
                <a:lnTo>
                  <a:pt x="35966" y="26581"/>
                </a:lnTo>
                <a:lnTo>
                  <a:pt x="35966" y="91313"/>
                </a:lnTo>
                <a:lnTo>
                  <a:pt x="44996" y="91313"/>
                </a:lnTo>
                <a:lnTo>
                  <a:pt x="44996" y="0"/>
                </a:lnTo>
                <a:close/>
              </a:path>
            </a:pathLst>
          </a:custGeom>
          <a:solidFill>
            <a:srgbClr val="F04C23"/>
          </a:solidFill>
        </p:spPr>
        <p:txBody>
          <a:bodyPr wrap="square" lIns="0" tIns="0" rIns="0" bIns="0" rtlCol="0"/>
          <a:lstStyle/>
          <a:p>
            <a:endParaRPr/>
          </a:p>
        </p:txBody>
      </p:sp>
      <p:sp>
        <p:nvSpPr>
          <p:cNvPr id="3" name="object 3"/>
          <p:cNvSpPr/>
          <p:nvPr/>
        </p:nvSpPr>
        <p:spPr>
          <a:xfrm>
            <a:off x="451975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sz="1200"/>
          </a:p>
        </p:txBody>
      </p:sp>
      <p:sp>
        <p:nvSpPr>
          <p:cNvPr id="4" name="object 4"/>
          <p:cNvSpPr/>
          <p:nvPr/>
        </p:nvSpPr>
        <p:spPr>
          <a:xfrm>
            <a:off x="4519752"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5" name="object 5"/>
          <p:cNvSpPr/>
          <p:nvPr/>
        </p:nvSpPr>
        <p:spPr>
          <a:xfrm>
            <a:off x="451975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sz="1200"/>
          </a:p>
        </p:txBody>
      </p:sp>
      <p:sp>
        <p:nvSpPr>
          <p:cNvPr id="6" name="object 6"/>
          <p:cNvSpPr/>
          <p:nvPr/>
        </p:nvSpPr>
        <p:spPr>
          <a:xfrm>
            <a:off x="4519752"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7" name="object 7"/>
          <p:cNvSpPr/>
          <p:nvPr/>
        </p:nvSpPr>
        <p:spPr>
          <a:xfrm>
            <a:off x="451975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sz="1200"/>
          </a:p>
        </p:txBody>
      </p:sp>
      <p:sp>
        <p:nvSpPr>
          <p:cNvPr id="8" name="object 8"/>
          <p:cNvSpPr/>
          <p:nvPr/>
        </p:nvSpPr>
        <p:spPr>
          <a:xfrm>
            <a:off x="4561725"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 name="object 9"/>
          <p:cNvSpPr/>
          <p:nvPr/>
        </p:nvSpPr>
        <p:spPr>
          <a:xfrm>
            <a:off x="4592307"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10" name="object 10"/>
          <p:cNvSpPr/>
          <p:nvPr/>
        </p:nvSpPr>
        <p:spPr>
          <a:xfrm>
            <a:off x="4622025"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sz="1200"/>
          </a:p>
        </p:txBody>
      </p:sp>
      <p:sp>
        <p:nvSpPr>
          <p:cNvPr id="11" name="object 11"/>
          <p:cNvSpPr/>
          <p:nvPr/>
        </p:nvSpPr>
        <p:spPr>
          <a:xfrm>
            <a:off x="4561725"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12" name="object 12"/>
          <p:cNvSpPr/>
          <p:nvPr/>
        </p:nvSpPr>
        <p:spPr>
          <a:xfrm>
            <a:off x="4592307"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13" name="object 13"/>
          <p:cNvSpPr/>
          <p:nvPr/>
        </p:nvSpPr>
        <p:spPr>
          <a:xfrm>
            <a:off x="4622025"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sz="1200"/>
          </a:p>
        </p:txBody>
      </p:sp>
      <p:sp>
        <p:nvSpPr>
          <p:cNvPr id="14" name="object 14"/>
          <p:cNvSpPr/>
          <p:nvPr/>
        </p:nvSpPr>
        <p:spPr>
          <a:xfrm>
            <a:off x="6828205" y="4969929"/>
            <a:ext cx="102870" cy="191770"/>
          </a:xfrm>
          <a:custGeom>
            <a:avLst/>
            <a:gdLst/>
            <a:ahLst/>
            <a:cxnLst/>
            <a:rect l="l" t="t" r="r" b="b"/>
            <a:pathLst>
              <a:path w="102870" h="191770">
                <a:moveTo>
                  <a:pt x="102361" y="0"/>
                </a:moveTo>
                <a:lnTo>
                  <a:pt x="0" y="0"/>
                </a:lnTo>
                <a:lnTo>
                  <a:pt x="0" y="191566"/>
                </a:lnTo>
                <a:lnTo>
                  <a:pt x="102361" y="191566"/>
                </a:lnTo>
                <a:lnTo>
                  <a:pt x="102361" y="131394"/>
                </a:lnTo>
                <a:lnTo>
                  <a:pt x="24841" y="131394"/>
                </a:lnTo>
                <a:lnTo>
                  <a:pt x="19075" y="125361"/>
                </a:lnTo>
                <a:lnTo>
                  <a:pt x="19075" y="110464"/>
                </a:lnTo>
                <a:lnTo>
                  <a:pt x="24841" y="104432"/>
                </a:lnTo>
                <a:lnTo>
                  <a:pt x="102361" y="104432"/>
                </a:lnTo>
                <a:lnTo>
                  <a:pt x="102361" y="91579"/>
                </a:lnTo>
                <a:lnTo>
                  <a:pt x="24841" y="91579"/>
                </a:lnTo>
                <a:lnTo>
                  <a:pt x="19075" y="85547"/>
                </a:lnTo>
                <a:lnTo>
                  <a:pt x="19075" y="70650"/>
                </a:lnTo>
                <a:lnTo>
                  <a:pt x="24841" y="64617"/>
                </a:lnTo>
                <a:lnTo>
                  <a:pt x="102361" y="64617"/>
                </a:lnTo>
                <a:lnTo>
                  <a:pt x="102361" y="54508"/>
                </a:lnTo>
                <a:lnTo>
                  <a:pt x="24841" y="54508"/>
                </a:lnTo>
                <a:lnTo>
                  <a:pt x="19075" y="48463"/>
                </a:lnTo>
                <a:lnTo>
                  <a:pt x="19075" y="33578"/>
                </a:lnTo>
                <a:lnTo>
                  <a:pt x="24841" y="27546"/>
                </a:lnTo>
                <a:lnTo>
                  <a:pt x="102361" y="27546"/>
                </a:lnTo>
                <a:lnTo>
                  <a:pt x="102361"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1" y="104432"/>
                </a:moveTo>
                <a:lnTo>
                  <a:pt x="77533" y="104432"/>
                </a:lnTo>
                <a:lnTo>
                  <a:pt x="83299" y="110464"/>
                </a:lnTo>
                <a:lnTo>
                  <a:pt x="83299" y="125361"/>
                </a:lnTo>
                <a:lnTo>
                  <a:pt x="77533" y="131394"/>
                </a:lnTo>
                <a:lnTo>
                  <a:pt x="102361" y="131394"/>
                </a:lnTo>
                <a:lnTo>
                  <a:pt x="102361"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1" y="64617"/>
                </a:moveTo>
                <a:lnTo>
                  <a:pt x="77533" y="64617"/>
                </a:lnTo>
                <a:lnTo>
                  <a:pt x="83299" y="70650"/>
                </a:lnTo>
                <a:lnTo>
                  <a:pt x="83299" y="85547"/>
                </a:lnTo>
                <a:lnTo>
                  <a:pt x="77533" y="91579"/>
                </a:lnTo>
                <a:lnTo>
                  <a:pt x="102361" y="91579"/>
                </a:lnTo>
                <a:lnTo>
                  <a:pt x="102361"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1" y="27546"/>
                </a:moveTo>
                <a:lnTo>
                  <a:pt x="77533" y="27546"/>
                </a:lnTo>
                <a:lnTo>
                  <a:pt x="83299" y="33578"/>
                </a:lnTo>
                <a:lnTo>
                  <a:pt x="83299" y="48463"/>
                </a:lnTo>
                <a:lnTo>
                  <a:pt x="77533" y="54508"/>
                </a:lnTo>
                <a:lnTo>
                  <a:pt x="102361" y="54508"/>
                </a:lnTo>
                <a:lnTo>
                  <a:pt x="102361" y="27546"/>
                </a:lnTo>
                <a:close/>
              </a:path>
            </a:pathLst>
          </a:custGeom>
          <a:solidFill>
            <a:srgbClr val="F04C23"/>
          </a:solidFill>
        </p:spPr>
        <p:txBody>
          <a:bodyPr wrap="square" lIns="0" tIns="0" rIns="0" bIns="0" rtlCol="0"/>
          <a:lstStyle/>
          <a:p>
            <a:endParaRPr/>
          </a:p>
        </p:txBody>
      </p:sp>
      <p:sp>
        <p:nvSpPr>
          <p:cNvPr id="15" name="object 15"/>
          <p:cNvSpPr/>
          <p:nvPr/>
        </p:nvSpPr>
        <p:spPr>
          <a:xfrm>
            <a:off x="5564911"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sz="1200"/>
          </a:p>
        </p:txBody>
      </p:sp>
      <p:sp>
        <p:nvSpPr>
          <p:cNvPr id="16" name="object 16"/>
          <p:cNvSpPr/>
          <p:nvPr/>
        </p:nvSpPr>
        <p:spPr>
          <a:xfrm>
            <a:off x="5564911"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sz="1200"/>
          </a:p>
        </p:txBody>
      </p:sp>
      <p:sp>
        <p:nvSpPr>
          <p:cNvPr id="17" name="object 17"/>
          <p:cNvSpPr/>
          <p:nvPr/>
        </p:nvSpPr>
        <p:spPr>
          <a:xfrm>
            <a:off x="5564911"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sz="1200"/>
          </a:p>
        </p:txBody>
      </p:sp>
      <p:sp>
        <p:nvSpPr>
          <p:cNvPr id="18" name="object 18"/>
          <p:cNvSpPr/>
          <p:nvPr/>
        </p:nvSpPr>
        <p:spPr>
          <a:xfrm>
            <a:off x="5564911"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sz="1200"/>
          </a:p>
        </p:txBody>
      </p:sp>
      <p:sp>
        <p:nvSpPr>
          <p:cNvPr id="19" name="object 19"/>
          <p:cNvSpPr/>
          <p:nvPr/>
        </p:nvSpPr>
        <p:spPr>
          <a:xfrm>
            <a:off x="5564911"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sz="1200"/>
          </a:p>
        </p:txBody>
      </p:sp>
      <p:sp>
        <p:nvSpPr>
          <p:cNvPr id="20" name="object 20"/>
          <p:cNvSpPr/>
          <p:nvPr/>
        </p:nvSpPr>
        <p:spPr>
          <a:xfrm>
            <a:off x="5612549"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1" name="object 21"/>
          <p:cNvSpPr/>
          <p:nvPr/>
        </p:nvSpPr>
        <p:spPr>
          <a:xfrm>
            <a:off x="5643321"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2" name="object 22"/>
          <p:cNvSpPr/>
          <p:nvPr/>
        </p:nvSpPr>
        <p:spPr>
          <a:xfrm>
            <a:off x="5612549"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3" name="object 23"/>
          <p:cNvSpPr/>
          <p:nvPr/>
        </p:nvSpPr>
        <p:spPr>
          <a:xfrm>
            <a:off x="5643321"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4" name="object 24"/>
          <p:cNvSpPr/>
          <p:nvPr/>
        </p:nvSpPr>
        <p:spPr>
          <a:xfrm>
            <a:off x="6007468"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sz="1200"/>
          </a:p>
        </p:txBody>
      </p:sp>
      <p:sp>
        <p:nvSpPr>
          <p:cNvPr id="25" name="object 25"/>
          <p:cNvSpPr/>
          <p:nvPr/>
        </p:nvSpPr>
        <p:spPr>
          <a:xfrm>
            <a:off x="6007468"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26" name="object 26"/>
          <p:cNvSpPr/>
          <p:nvPr/>
        </p:nvSpPr>
        <p:spPr>
          <a:xfrm>
            <a:off x="6007468"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sz="1200"/>
          </a:p>
        </p:txBody>
      </p:sp>
      <p:sp>
        <p:nvSpPr>
          <p:cNvPr id="27" name="object 27"/>
          <p:cNvSpPr/>
          <p:nvPr/>
        </p:nvSpPr>
        <p:spPr>
          <a:xfrm>
            <a:off x="6007468"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28" name="object 28"/>
          <p:cNvSpPr/>
          <p:nvPr/>
        </p:nvSpPr>
        <p:spPr>
          <a:xfrm>
            <a:off x="6007468"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sz="1200"/>
          </a:p>
        </p:txBody>
      </p:sp>
      <p:sp>
        <p:nvSpPr>
          <p:cNvPr id="29" name="object 29"/>
          <p:cNvSpPr/>
          <p:nvPr/>
        </p:nvSpPr>
        <p:spPr>
          <a:xfrm>
            <a:off x="6055093"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0" name="object 30"/>
          <p:cNvSpPr/>
          <p:nvPr/>
        </p:nvSpPr>
        <p:spPr>
          <a:xfrm>
            <a:off x="6085865"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1" name="object 31"/>
          <p:cNvSpPr/>
          <p:nvPr/>
        </p:nvSpPr>
        <p:spPr>
          <a:xfrm>
            <a:off x="6055093"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2" name="object 32"/>
          <p:cNvSpPr/>
          <p:nvPr/>
        </p:nvSpPr>
        <p:spPr>
          <a:xfrm>
            <a:off x="6085865"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3" name="object 33"/>
          <p:cNvSpPr/>
          <p:nvPr/>
        </p:nvSpPr>
        <p:spPr>
          <a:xfrm>
            <a:off x="4622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sz="1200"/>
          </a:p>
        </p:txBody>
      </p:sp>
      <p:sp>
        <p:nvSpPr>
          <p:cNvPr id="34" name="object 34"/>
          <p:cNvSpPr/>
          <p:nvPr/>
        </p:nvSpPr>
        <p:spPr>
          <a:xfrm>
            <a:off x="4638084"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sz="1200"/>
          </a:p>
        </p:txBody>
      </p:sp>
      <p:sp>
        <p:nvSpPr>
          <p:cNvPr id="35" name="object 35"/>
          <p:cNvSpPr/>
          <p:nvPr/>
        </p:nvSpPr>
        <p:spPr>
          <a:xfrm>
            <a:off x="4622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sz="1200"/>
          </a:p>
        </p:txBody>
      </p:sp>
      <p:sp>
        <p:nvSpPr>
          <p:cNvPr id="36" name="object 36"/>
          <p:cNvSpPr/>
          <p:nvPr/>
        </p:nvSpPr>
        <p:spPr>
          <a:xfrm>
            <a:off x="4670640"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7" name="object 37"/>
          <p:cNvSpPr/>
          <p:nvPr/>
        </p:nvSpPr>
        <p:spPr>
          <a:xfrm>
            <a:off x="4692421"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8" name="object 38"/>
          <p:cNvSpPr/>
          <p:nvPr/>
        </p:nvSpPr>
        <p:spPr>
          <a:xfrm>
            <a:off x="471420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39" name="object 39"/>
          <p:cNvSpPr/>
          <p:nvPr/>
        </p:nvSpPr>
        <p:spPr>
          <a:xfrm>
            <a:off x="4746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40" name="object 40"/>
          <p:cNvSpPr/>
          <p:nvPr/>
        </p:nvSpPr>
        <p:spPr>
          <a:xfrm>
            <a:off x="6925081"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37" y="198069"/>
                </a:moveTo>
                <a:lnTo>
                  <a:pt x="66001" y="198069"/>
                </a:lnTo>
                <a:lnTo>
                  <a:pt x="66001" y="218058"/>
                </a:lnTo>
                <a:lnTo>
                  <a:pt x="74637" y="218058"/>
                </a:lnTo>
                <a:lnTo>
                  <a:pt x="74637" y="198069"/>
                </a:lnTo>
                <a:close/>
              </a:path>
              <a:path w="140970" h="254000">
                <a:moveTo>
                  <a:pt x="101993" y="198069"/>
                </a:moveTo>
                <a:lnTo>
                  <a:pt x="93370" y="198069"/>
                </a:lnTo>
                <a:lnTo>
                  <a:pt x="93370"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37" y="172859"/>
                </a:moveTo>
                <a:lnTo>
                  <a:pt x="66001" y="172859"/>
                </a:lnTo>
                <a:lnTo>
                  <a:pt x="66001" y="192849"/>
                </a:lnTo>
                <a:lnTo>
                  <a:pt x="74637" y="192849"/>
                </a:lnTo>
                <a:lnTo>
                  <a:pt x="74637" y="172859"/>
                </a:lnTo>
                <a:close/>
              </a:path>
              <a:path w="140970" h="254000">
                <a:moveTo>
                  <a:pt x="101993" y="172859"/>
                </a:moveTo>
                <a:lnTo>
                  <a:pt x="93370" y="172859"/>
                </a:lnTo>
                <a:lnTo>
                  <a:pt x="93370"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37" y="148577"/>
                </a:moveTo>
                <a:lnTo>
                  <a:pt x="66001" y="148577"/>
                </a:lnTo>
                <a:lnTo>
                  <a:pt x="66001" y="168567"/>
                </a:lnTo>
                <a:lnTo>
                  <a:pt x="74637" y="168567"/>
                </a:lnTo>
                <a:lnTo>
                  <a:pt x="74637" y="148577"/>
                </a:lnTo>
                <a:close/>
              </a:path>
              <a:path w="140970" h="254000">
                <a:moveTo>
                  <a:pt x="101993" y="148577"/>
                </a:moveTo>
                <a:lnTo>
                  <a:pt x="93370" y="148577"/>
                </a:lnTo>
                <a:lnTo>
                  <a:pt x="93370"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37" y="123913"/>
                </a:moveTo>
                <a:lnTo>
                  <a:pt x="66001" y="123913"/>
                </a:lnTo>
                <a:lnTo>
                  <a:pt x="66001" y="143903"/>
                </a:lnTo>
                <a:lnTo>
                  <a:pt x="74637" y="143903"/>
                </a:lnTo>
                <a:lnTo>
                  <a:pt x="74637" y="123913"/>
                </a:lnTo>
                <a:close/>
              </a:path>
              <a:path w="140970" h="254000">
                <a:moveTo>
                  <a:pt x="101993" y="123913"/>
                </a:moveTo>
                <a:lnTo>
                  <a:pt x="93370" y="123913"/>
                </a:lnTo>
                <a:lnTo>
                  <a:pt x="93370"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37" y="97294"/>
                </a:moveTo>
                <a:lnTo>
                  <a:pt x="66001" y="97294"/>
                </a:lnTo>
                <a:lnTo>
                  <a:pt x="66001" y="117284"/>
                </a:lnTo>
                <a:lnTo>
                  <a:pt x="74637" y="117284"/>
                </a:lnTo>
                <a:lnTo>
                  <a:pt x="74637" y="97294"/>
                </a:lnTo>
                <a:close/>
              </a:path>
              <a:path w="140970" h="254000">
                <a:moveTo>
                  <a:pt x="101993" y="97294"/>
                </a:moveTo>
                <a:lnTo>
                  <a:pt x="93370" y="97294"/>
                </a:lnTo>
                <a:lnTo>
                  <a:pt x="93370"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37" y="71627"/>
                </a:moveTo>
                <a:lnTo>
                  <a:pt x="66001" y="71627"/>
                </a:lnTo>
                <a:lnTo>
                  <a:pt x="66001" y="91617"/>
                </a:lnTo>
                <a:lnTo>
                  <a:pt x="74637" y="91617"/>
                </a:lnTo>
                <a:lnTo>
                  <a:pt x="74637" y="71627"/>
                </a:lnTo>
                <a:close/>
              </a:path>
              <a:path w="140970" h="254000">
                <a:moveTo>
                  <a:pt x="101993" y="71627"/>
                </a:moveTo>
                <a:lnTo>
                  <a:pt x="93370" y="71627"/>
                </a:lnTo>
                <a:lnTo>
                  <a:pt x="93370"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37" y="45948"/>
                </a:moveTo>
                <a:lnTo>
                  <a:pt x="66001" y="45948"/>
                </a:lnTo>
                <a:lnTo>
                  <a:pt x="66001" y="65938"/>
                </a:lnTo>
                <a:lnTo>
                  <a:pt x="74637" y="65938"/>
                </a:lnTo>
                <a:lnTo>
                  <a:pt x="74637" y="45948"/>
                </a:lnTo>
                <a:close/>
              </a:path>
              <a:path w="140970" h="254000">
                <a:moveTo>
                  <a:pt x="101993" y="45948"/>
                </a:moveTo>
                <a:lnTo>
                  <a:pt x="93370" y="45948"/>
                </a:lnTo>
                <a:lnTo>
                  <a:pt x="93370"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37" y="18630"/>
                </a:moveTo>
                <a:lnTo>
                  <a:pt x="66001" y="18630"/>
                </a:lnTo>
                <a:lnTo>
                  <a:pt x="66001" y="38620"/>
                </a:lnTo>
                <a:lnTo>
                  <a:pt x="74637" y="38620"/>
                </a:lnTo>
                <a:lnTo>
                  <a:pt x="74637" y="18630"/>
                </a:lnTo>
                <a:close/>
              </a:path>
              <a:path w="140970" h="254000">
                <a:moveTo>
                  <a:pt x="101993" y="18630"/>
                </a:moveTo>
                <a:lnTo>
                  <a:pt x="93370" y="18630"/>
                </a:lnTo>
                <a:lnTo>
                  <a:pt x="93370"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1" name="object 41"/>
          <p:cNvSpPr/>
          <p:nvPr/>
        </p:nvSpPr>
        <p:spPr>
          <a:xfrm>
            <a:off x="5429567"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sz="1200"/>
          </a:p>
        </p:txBody>
      </p:sp>
      <p:sp>
        <p:nvSpPr>
          <p:cNvPr id="42" name="object 42"/>
          <p:cNvSpPr/>
          <p:nvPr/>
        </p:nvSpPr>
        <p:spPr>
          <a:xfrm>
            <a:off x="542956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43" name="object 43"/>
          <p:cNvSpPr/>
          <p:nvPr/>
        </p:nvSpPr>
        <p:spPr>
          <a:xfrm>
            <a:off x="5429567"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sz="1200"/>
          </a:p>
        </p:txBody>
      </p:sp>
      <p:sp>
        <p:nvSpPr>
          <p:cNvPr id="44" name="object 44"/>
          <p:cNvSpPr/>
          <p:nvPr/>
        </p:nvSpPr>
        <p:spPr>
          <a:xfrm>
            <a:off x="542956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45" name="object 45"/>
          <p:cNvSpPr/>
          <p:nvPr/>
        </p:nvSpPr>
        <p:spPr>
          <a:xfrm>
            <a:off x="5429567"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sz="1200"/>
          </a:p>
        </p:txBody>
      </p:sp>
      <p:sp>
        <p:nvSpPr>
          <p:cNvPr id="46" name="object 46"/>
          <p:cNvSpPr/>
          <p:nvPr/>
        </p:nvSpPr>
        <p:spPr>
          <a:xfrm>
            <a:off x="5483517"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7" name="object 47"/>
          <p:cNvSpPr/>
          <p:nvPr/>
        </p:nvSpPr>
        <p:spPr>
          <a:xfrm>
            <a:off x="5542000" y="5089969"/>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48" name="object 48"/>
          <p:cNvSpPr/>
          <p:nvPr/>
        </p:nvSpPr>
        <p:spPr>
          <a:xfrm>
            <a:off x="5483517"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9" name="object 49"/>
          <p:cNvSpPr/>
          <p:nvPr/>
        </p:nvSpPr>
        <p:spPr>
          <a:xfrm>
            <a:off x="5542000" y="5044731"/>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50" name="object 50"/>
          <p:cNvSpPr/>
          <p:nvPr/>
        </p:nvSpPr>
        <p:spPr>
          <a:xfrm>
            <a:off x="496542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sz="1200"/>
          </a:p>
        </p:txBody>
      </p:sp>
      <p:sp>
        <p:nvSpPr>
          <p:cNvPr id="51" name="object 51"/>
          <p:cNvSpPr/>
          <p:nvPr/>
        </p:nvSpPr>
        <p:spPr>
          <a:xfrm>
            <a:off x="4965420"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sz="1200"/>
          </a:p>
        </p:txBody>
      </p:sp>
      <p:sp>
        <p:nvSpPr>
          <p:cNvPr id="52" name="object 52"/>
          <p:cNvSpPr/>
          <p:nvPr/>
        </p:nvSpPr>
        <p:spPr>
          <a:xfrm>
            <a:off x="496542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sz="1200"/>
          </a:p>
        </p:txBody>
      </p:sp>
      <p:sp>
        <p:nvSpPr>
          <p:cNvPr id="53" name="object 53"/>
          <p:cNvSpPr/>
          <p:nvPr/>
        </p:nvSpPr>
        <p:spPr>
          <a:xfrm>
            <a:off x="5015268"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54" name="object 54"/>
          <p:cNvSpPr/>
          <p:nvPr/>
        </p:nvSpPr>
        <p:spPr>
          <a:xfrm>
            <a:off x="5043093"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55" name="object 55"/>
          <p:cNvSpPr/>
          <p:nvPr/>
        </p:nvSpPr>
        <p:spPr>
          <a:xfrm>
            <a:off x="5070932"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sz="1200"/>
          </a:p>
        </p:txBody>
      </p:sp>
      <p:sp>
        <p:nvSpPr>
          <p:cNvPr id="56" name="object 56"/>
          <p:cNvSpPr/>
          <p:nvPr/>
        </p:nvSpPr>
        <p:spPr>
          <a:xfrm>
            <a:off x="7273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7" name="object 57"/>
          <p:cNvSpPr/>
          <p:nvPr/>
        </p:nvSpPr>
        <p:spPr>
          <a:xfrm>
            <a:off x="7273887"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8" name="object 58"/>
          <p:cNvSpPr/>
          <p:nvPr/>
        </p:nvSpPr>
        <p:spPr>
          <a:xfrm>
            <a:off x="7273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59" name="object 59"/>
          <p:cNvSpPr/>
          <p:nvPr/>
        </p:nvSpPr>
        <p:spPr>
          <a:xfrm>
            <a:off x="7332688"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0" name="object 60"/>
          <p:cNvSpPr/>
          <p:nvPr/>
        </p:nvSpPr>
        <p:spPr>
          <a:xfrm>
            <a:off x="7376376"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1" name="object 61"/>
          <p:cNvSpPr/>
          <p:nvPr/>
        </p:nvSpPr>
        <p:spPr>
          <a:xfrm>
            <a:off x="4320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sp>
        <p:nvSpPr>
          <p:cNvPr id="62" name="object 62"/>
          <p:cNvSpPr/>
          <p:nvPr/>
        </p:nvSpPr>
        <p:spPr>
          <a:xfrm>
            <a:off x="6155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63" name="object 63"/>
          <p:cNvSpPr/>
          <p:nvPr/>
        </p:nvSpPr>
        <p:spPr>
          <a:xfrm>
            <a:off x="5218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64" name="object 64"/>
          <p:cNvSpPr/>
          <p:nvPr/>
        </p:nvSpPr>
        <p:spPr>
          <a:xfrm>
            <a:off x="7527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603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091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67" name="object 67"/>
          <p:cNvSpPr/>
          <p:nvPr/>
        </p:nvSpPr>
        <p:spPr>
          <a:xfrm>
            <a:off x="7399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8" name="object 68"/>
          <p:cNvSpPr/>
          <p:nvPr/>
        </p:nvSpPr>
        <p:spPr>
          <a:xfrm>
            <a:off x="6368320"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69" name="object 69"/>
          <p:cNvSpPr/>
          <p:nvPr/>
        </p:nvSpPr>
        <p:spPr>
          <a:xfrm>
            <a:off x="6500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70" name="object 70"/>
          <p:cNvSpPr/>
          <p:nvPr/>
        </p:nvSpPr>
        <p:spPr>
          <a:xfrm>
            <a:off x="4793766" y="4959546"/>
            <a:ext cx="140627" cy="201942"/>
          </a:xfrm>
          <a:prstGeom prst="rect">
            <a:avLst/>
          </a:prstGeom>
          <a:blipFill>
            <a:blip r:embed="rId2" cstate="print"/>
            <a:stretch>
              <a:fillRect/>
            </a:stretch>
          </a:blipFill>
        </p:spPr>
        <p:txBody>
          <a:bodyPr wrap="square" lIns="0" tIns="0" rIns="0" bIns="0" rtlCol="0"/>
          <a:lstStyle/>
          <a:p>
            <a:endParaRPr sz="1200"/>
          </a:p>
        </p:txBody>
      </p:sp>
      <p:sp>
        <p:nvSpPr>
          <p:cNvPr id="71" name="object 71"/>
          <p:cNvSpPr/>
          <p:nvPr/>
        </p:nvSpPr>
        <p:spPr>
          <a:xfrm>
            <a:off x="5716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72" name="object 72"/>
          <p:cNvSpPr/>
          <p:nvPr/>
        </p:nvSpPr>
        <p:spPr>
          <a:xfrm>
            <a:off x="5872313"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73" name="object 73"/>
          <p:cNvSpPr/>
          <p:nvPr/>
        </p:nvSpPr>
        <p:spPr>
          <a:xfrm>
            <a:off x="7102223" y="4950885"/>
            <a:ext cx="140627" cy="210604"/>
          </a:xfrm>
          <a:prstGeom prst="rect">
            <a:avLst/>
          </a:prstGeom>
          <a:blipFill>
            <a:blip r:embed="rId3" cstate="print"/>
            <a:stretch>
              <a:fillRect/>
            </a:stretch>
          </a:blipFill>
        </p:spPr>
        <p:txBody>
          <a:bodyPr wrap="square" lIns="0" tIns="0" rIns="0" bIns="0" rtlCol="0"/>
          <a:lstStyle/>
          <a:p>
            <a:endParaRPr/>
          </a:p>
        </p:txBody>
      </p:sp>
      <p:sp>
        <p:nvSpPr>
          <p:cNvPr id="74" name="object 74"/>
          <p:cNvSpPr/>
          <p:nvPr/>
        </p:nvSpPr>
        <p:spPr>
          <a:xfrm>
            <a:off x="69202"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65" y="104432"/>
                </a:lnTo>
                <a:lnTo>
                  <a:pt x="44818" y="110464"/>
                </a:lnTo>
                <a:lnTo>
                  <a:pt x="44818" y="125361"/>
                </a:lnTo>
                <a:lnTo>
                  <a:pt x="39065"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65" y="64617"/>
                </a:lnTo>
                <a:lnTo>
                  <a:pt x="44818" y="70650"/>
                </a:lnTo>
                <a:lnTo>
                  <a:pt x="44818" y="85547"/>
                </a:lnTo>
                <a:lnTo>
                  <a:pt x="39065"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65" y="27546"/>
                </a:lnTo>
                <a:lnTo>
                  <a:pt x="44818" y="33578"/>
                </a:lnTo>
                <a:lnTo>
                  <a:pt x="44818" y="48463"/>
                </a:lnTo>
                <a:lnTo>
                  <a:pt x="39065"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75" name="object 75"/>
          <p:cNvSpPr/>
          <p:nvPr/>
        </p:nvSpPr>
        <p:spPr>
          <a:xfrm>
            <a:off x="166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76" name="object 76"/>
          <p:cNvSpPr/>
          <p:nvPr/>
        </p:nvSpPr>
        <p:spPr>
          <a:xfrm>
            <a:off x="514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77" name="object 77"/>
          <p:cNvSpPr/>
          <p:nvPr/>
        </p:nvSpPr>
        <p:spPr>
          <a:xfrm>
            <a:off x="514883"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78" name="object 78"/>
          <p:cNvSpPr/>
          <p:nvPr/>
        </p:nvSpPr>
        <p:spPr>
          <a:xfrm>
            <a:off x="514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79" name="object 79"/>
          <p:cNvSpPr/>
          <p:nvPr/>
        </p:nvSpPr>
        <p:spPr>
          <a:xfrm>
            <a:off x="573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80" name="object 80"/>
          <p:cNvSpPr/>
          <p:nvPr/>
        </p:nvSpPr>
        <p:spPr>
          <a:xfrm>
            <a:off x="617372"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81" name="object 81"/>
          <p:cNvSpPr/>
          <p:nvPr/>
        </p:nvSpPr>
        <p:spPr>
          <a:xfrm>
            <a:off x="768402"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sz="1200"/>
          </a:p>
        </p:txBody>
      </p:sp>
      <p:sp>
        <p:nvSpPr>
          <p:cNvPr id="82" name="object 82"/>
          <p:cNvSpPr/>
          <p:nvPr/>
        </p:nvSpPr>
        <p:spPr>
          <a:xfrm>
            <a:off x="0" y="4959596"/>
            <a:ext cx="57785" cy="201930"/>
          </a:xfrm>
          <a:custGeom>
            <a:avLst/>
            <a:gdLst/>
            <a:ahLst/>
            <a:cxnLst/>
            <a:rect l="l" t="t" r="r" b="b"/>
            <a:pathLst>
              <a:path w="57785" h="201929">
                <a:moveTo>
                  <a:pt x="0" y="0"/>
                </a:moveTo>
                <a:lnTo>
                  <a:pt x="0" y="201891"/>
                </a:lnTo>
                <a:lnTo>
                  <a:pt x="21132" y="201891"/>
                </a:lnTo>
                <a:lnTo>
                  <a:pt x="21132" y="20624"/>
                </a:lnTo>
                <a:lnTo>
                  <a:pt x="57581" y="20624"/>
                </a:lnTo>
                <a:lnTo>
                  <a:pt x="0" y="0"/>
                </a:lnTo>
                <a:close/>
              </a:path>
            </a:pathLst>
          </a:custGeom>
          <a:solidFill>
            <a:srgbClr val="095F56"/>
          </a:solidFill>
        </p:spPr>
        <p:txBody>
          <a:bodyPr wrap="square" lIns="0" tIns="0" rIns="0" bIns="0" rtlCol="0"/>
          <a:lstStyle/>
          <a:p>
            <a:endParaRPr/>
          </a:p>
        </p:txBody>
      </p:sp>
      <p:sp>
        <p:nvSpPr>
          <p:cNvPr id="83" name="object 83"/>
          <p:cNvSpPr/>
          <p:nvPr/>
        </p:nvSpPr>
        <p:spPr>
          <a:xfrm>
            <a:off x="640951"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84" name="object 84"/>
          <p:cNvSpPr/>
          <p:nvPr/>
        </p:nvSpPr>
        <p:spPr>
          <a:xfrm>
            <a:off x="343223" y="4950885"/>
            <a:ext cx="140627" cy="210604"/>
          </a:xfrm>
          <a:prstGeom prst="rect">
            <a:avLst/>
          </a:prstGeom>
          <a:blipFill>
            <a:blip r:embed="rId4" cstate="print"/>
            <a:stretch>
              <a:fillRect/>
            </a:stretch>
          </a:blipFill>
        </p:spPr>
        <p:txBody>
          <a:bodyPr wrap="square" lIns="0" tIns="0" rIns="0" bIns="0" rtlCol="0"/>
          <a:lstStyle/>
          <a:p>
            <a:endParaRPr sz="1200"/>
          </a:p>
        </p:txBody>
      </p:sp>
      <p:sp>
        <p:nvSpPr>
          <p:cNvPr id="85" name="object 85"/>
          <p:cNvSpPr/>
          <p:nvPr/>
        </p:nvSpPr>
        <p:spPr>
          <a:xfrm>
            <a:off x="1135761" y="5137454"/>
            <a:ext cx="102870" cy="0"/>
          </a:xfrm>
          <a:custGeom>
            <a:avLst/>
            <a:gdLst/>
            <a:ahLst/>
            <a:cxnLst/>
            <a:rect l="l" t="t" r="r" b="b"/>
            <a:pathLst>
              <a:path w="102869">
                <a:moveTo>
                  <a:pt x="0" y="0"/>
                </a:moveTo>
                <a:lnTo>
                  <a:pt x="102349" y="0"/>
                </a:lnTo>
              </a:path>
            </a:pathLst>
          </a:custGeom>
          <a:ln w="46990">
            <a:solidFill>
              <a:srgbClr val="095F56"/>
            </a:solidFill>
          </a:ln>
        </p:spPr>
        <p:txBody>
          <a:bodyPr wrap="square" lIns="0" tIns="0" rIns="0" bIns="0" rtlCol="0"/>
          <a:lstStyle/>
          <a:p>
            <a:endParaRPr sz="1200"/>
          </a:p>
        </p:txBody>
      </p:sp>
      <p:sp>
        <p:nvSpPr>
          <p:cNvPr id="86" name="object 86"/>
          <p:cNvSpPr/>
          <p:nvPr/>
        </p:nvSpPr>
        <p:spPr>
          <a:xfrm>
            <a:off x="1135761"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7" name="object 87"/>
          <p:cNvSpPr/>
          <p:nvPr/>
        </p:nvSpPr>
        <p:spPr>
          <a:xfrm>
            <a:off x="1135761"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sz="1200"/>
          </a:p>
        </p:txBody>
      </p:sp>
      <p:sp>
        <p:nvSpPr>
          <p:cNvPr id="88" name="object 88"/>
          <p:cNvSpPr/>
          <p:nvPr/>
        </p:nvSpPr>
        <p:spPr>
          <a:xfrm>
            <a:off x="1135761"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9" name="object 89"/>
          <p:cNvSpPr/>
          <p:nvPr/>
        </p:nvSpPr>
        <p:spPr>
          <a:xfrm>
            <a:off x="1135761"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sz="1200"/>
          </a:p>
        </p:txBody>
      </p:sp>
      <p:sp>
        <p:nvSpPr>
          <p:cNvPr id="90" name="object 90"/>
          <p:cNvSpPr/>
          <p:nvPr/>
        </p:nvSpPr>
        <p:spPr>
          <a:xfrm>
            <a:off x="1177721"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1" name="object 91"/>
          <p:cNvSpPr/>
          <p:nvPr/>
        </p:nvSpPr>
        <p:spPr>
          <a:xfrm>
            <a:off x="1208303" y="5062931"/>
            <a:ext cx="14604" cy="50800"/>
          </a:xfrm>
          <a:custGeom>
            <a:avLst/>
            <a:gdLst/>
            <a:ahLst/>
            <a:cxnLst/>
            <a:rect l="l" t="t" r="r" b="b"/>
            <a:pathLst>
              <a:path w="14605"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92" name="object 92"/>
          <p:cNvSpPr/>
          <p:nvPr/>
        </p:nvSpPr>
        <p:spPr>
          <a:xfrm>
            <a:off x="1238021" y="5062931"/>
            <a:ext cx="27305" cy="43815"/>
          </a:xfrm>
          <a:custGeom>
            <a:avLst/>
            <a:gdLst/>
            <a:ahLst/>
            <a:cxnLst/>
            <a:rect l="l" t="t" r="r" b="b"/>
            <a:pathLst>
              <a:path w="27305"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sz="1200"/>
          </a:p>
        </p:txBody>
      </p:sp>
      <p:sp>
        <p:nvSpPr>
          <p:cNvPr id="93" name="object 93"/>
          <p:cNvSpPr/>
          <p:nvPr/>
        </p:nvSpPr>
        <p:spPr>
          <a:xfrm>
            <a:off x="1177721"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94" name="object 94"/>
          <p:cNvSpPr/>
          <p:nvPr/>
        </p:nvSpPr>
        <p:spPr>
          <a:xfrm>
            <a:off x="1208303" y="4986718"/>
            <a:ext cx="14604" cy="50800"/>
          </a:xfrm>
          <a:custGeom>
            <a:avLst/>
            <a:gdLst/>
            <a:ahLst/>
            <a:cxnLst/>
            <a:rect l="l" t="t" r="r" b="b"/>
            <a:pathLst>
              <a:path w="14605"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95" name="object 95"/>
          <p:cNvSpPr/>
          <p:nvPr/>
        </p:nvSpPr>
        <p:spPr>
          <a:xfrm>
            <a:off x="1238021" y="4986718"/>
            <a:ext cx="27305" cy="50800"/>
          </a:xfrm>
          <a:custGeom>
            <a:avLst/>
            <a:gdLst/>
            <a:ahLst/>
            <a:cxnLst/>
            <a:rect l="l" t="t" r="r" b="b"/>
            <a:pathLst>
              <a:path w="27305"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sz="1200"/>
          </a:p>
        </p:txBody>
      </p:sp>
      <p:sp>
        <p:nvSpPr>
          <p:cNvPr id="96" name="object 96"/>
          <p:cNvSpPr/>
          <p:nvPr/>
        </p:nvSpPr>
        <p:spPr>
          <a:xfrm>
            <a:off x="3444201"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sz="1200"/>
          </a:p>
        </p:txBody>
      </p:sp>
      <p:sp>
        <p:nvSpPr>
          <p:cNvPr id="97" name="object 97"/>
          <p:cNvSpPr/>
          <p:nvPr/>
        </p:nvSpPr>
        <p:spPr>
          <a:xfrm>
            <a:off x="2180920"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sz="1200"/>
          </a:p>
        </p:txBody>
      </p:sp>
      <p:sp>
        <p:nvSpPr>
          <p:cNvPr id="98" name="object 98"/>
          <p:cNvSpPr/>
          <p:nvPr/>
        </p:nvSpPr>
        <p:spPr>
          <a:xfrm>
            <a:off x="2180920"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sz="1200"/>
          </a:p>
        </p:txBody>
      </p:sp>
      <p:sp>
        <p:nvSpPr>
          <p:cNvPr id="99" name="object 99"/>
          <p:cNvSpPr/>
          <p:nvPr/>
        </p:nvSpPr>
        <p:spPr>
          <a:xfrm>
            <a:off x="2180920"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sz="1200"/>
          </a:p>
        </p:txBody>
      </p:sp>
      <p:sp>
        <p:nvSpPr>
          <p:cNvPr id="100" name="object 100"/>
          <p:cNvSpPr/>
          <p:nvPr/>
        </p:nvSpPr>
        <p:spPr>
          <a:xfrm>
            <a:off x="2180920"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sz="1200"/>
          </a:p>
        </p:txBody>
      </p:sp>
      <p:sp>
        <p:nvSpPr>
          <p:cNvPr id="101" name="object 101"/>
          <p:cNvSpPr/>
          <p:nvPr/>
        </p:nvSpPr>
        <p:spPr>
          <a:xfrm>
            <a:off x="2180920"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sz="1200"/>
          </a:p>
        </p:txBody>
      </p:sp>
      <p:sp>
        <p:nvSpPr>
          <p:cNvPr id="102" name="object 102"/>
          <p:cNvSpPr/>
          <p:nvPr/>
        </p:nvSpPr>
        <p:spPr>
          <a:xfrm>
            <a:off x="2228545"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3" name="object 103"/>
          <p:cNvSpPr/>
          <p:nvPr/>
        </p:nvSpPr>
        <p:spPr>
          <a:xfrm>
            <a:off x="2259317"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4" name="object 104"/>
          <p:cNvSpPr/>
          <p:nvPr/>
        </p:nvSpPr>
        <p:spPr>
          <a:xfrm>
            <a:off x="2228545"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5" name="object 105"/>
          <p:cNvSpPr/>
          <p:nvPr/>
        </p:nvSpPr>
        <p:spPr>
          <a:xfrm>
            <a:off x="2259317"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6" name="object 106"/>
          <p:cNvSpPr/>
          <p:nvPr/>
        </p:nvSpPr>
        <p:spPr>
          <a:xfrm>
            <a:off x="2623464"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sz="1200"/>
          </a:p>
        </p:txBody>
      </p:sp>
      <p:sp>
        <p:nvSpPr>
          <p:cNvPr id="107" name="object 107"/>
          <p:cNvSpPr/>
          <p:nvPr/>
        </p:nvSpPr>
        <p:spPr>
          <a:xfrm>
            <a:off x="2623464"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108" name="object 108"/>
          <p:cNvSpPr/>
          <p:nvPr/>
        </p:nvSpPr>
        <p:spPr>
          <a:xfrm>
            <a:off x="2623464"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sz="1200"/>
          </a:p>
        </p:txBody>
      </p:sp>
      <p:sp>
        <p:nvSpPr>
          <p:cNvPr id="109" name="object 109"/>
          <p:cNvSpPr/>
          <p:nvPr/>
        </p:nvSpPr>
        <p:spPr>
          <a:xfrm>
            <a:off x="2623464"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110" name="object 110"/>
          <p:cNvSpPr/>
          <p:nvPr/>
        </p:nvSpPr>
        <p:spPr>
          <a:xfrm>
            <a:off x="2623464"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sz="1200"/>
          </a:p>
        </p:txBody>
      </p:sp>
      <p:sp>
        <p:nvSpPr>
          <p:cNvPr id="111" name="object 111"/>
          <p:cNvSpPr/>
          <p:nvPr/>
        </p:nvSpPr>
        <p:spPr>
          <a:xfrm>
            <a:off x="2671089"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2" name="object 112"/>
          <p:cNvSpPr/>
          <p:nvPr/>
        </p:nvSpPr>
        <p:spPr>
          <a:xfrm>
            <a:off x="2701861"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3" name="object 113"/>
          <p:cNvSpPr/>
          <p:nvPr/>
        </p:nvSpPr>
        <p:spPr>
          <a:xfrm>
            <a:off x="2671089"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4" name="object 114"/>
          <p:cNvSpPr/>
          <p:nvPr/>
        </p:nvSpPr>
        <p:spPr>
          <a:xfrm>
            <a:off x="2701861"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5" name="object 115"/>
          <p:cNvSpPr/>
          <p:nvPr/>
        </p:nvSpPr>
        <p:spPr>
          <a:xfrm>
            <a:off x="1238110" y="5133644"/>
            <a:ext cx="140970" cy="0"/>
          </a:xfrm>
          <a:custGeom>
            <a:avLst/>
            <a:gdLst/>
            <a:ahLst/>
            <a:cxnLst/>
            <a:rect l="l" t="t" r="r" b="b"/>
            <a:pathLst>
              <a:path w="140969">
                <a:moveTo>
                  <a:pt x="0" y="0"/>
                </a:moveTo>
                <a:lnTo>
                  <a:pt x="140627" y="0"/>
                </a:lnTo>
              </a:path>
            </a:pathLst>
          </a:custGeom>
          <a:ln w="54610">
            <a:solidFill>
              <a:srgbClr val="77B743"/>
            </a:solidFill>
          </a:ln>
        </p:spPr>
        <p:txBody>
          <a:bodyPr wrap="square" lIns="0" tIns="0" rIns="0" bIns="0" rtlCol="0"/>
          <a:lstStyle/>
          <a:p>
            <a:endParaRPr sz="1200"/>
          </a:p>
        </p:txBody>
      </p:sp>
      <p:sp>
        <p:nvSpPr>
          <p:cNvPr id="116" name="object 116"/>
          <p:cNvSpPr/>
          <p:nvPr/>
        </p:nvSpPr>
        <p:spPr>
          <a:xfrm>
            <a:off x="1254086"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sz="1200"/>
          </a:p>
        </p:txBody>
      </p:sp>
      <p:sp>
        <p:nvSpPr>
          <p:cNvPr id="117" name="object 117"/>
          <p:cNvSpPr/>
          <p:nvPr/>
        </p:nvSpPr>
        <p:spPr>
          <a:xfrm>
            <a:off x="1238110" y="4925999"/>
            <a:ext cx="140970" cy="0"/>
          </a:xfrm>
          <a:custGeom>
            <a:avLst/>
            <a:gdLst/>
            <a:ahLst/>
            <a:cxnLst/>
            <a:rect l="l" t="t" r="r" b="b"/>
            <a:pathLst>
              <a:path w="140969">
                <a:moveTo>
                  <a:pt x="0" y="0"/>
                </a:moveTo>
                <a:lnTo>
                  <a:pt x="140627" y="0"/>
                </a:lnTo>
              </a:path>
            </a:pathLst>
          </a:custGeom>
          <a:ln w="35560">
            <a:solidFill>
              <a:srgbClr val="77B743"/>
            </a:solidFill>
          </a:ln>
        </p:spPr>
        <p:txBody>
          <a:bodyPr wrap="square" lIns="0" tIns="0" rIns="0" bIns="0" rtlCol="0"/>
          <a:lstStyle/>
          <a:p>
            <a:endParaRPr sz="1200"/>
          </a:p>
        </p:txBody>
      </p:sp>
      <p:sp>
        <p:nvSpPr>
          <p:cNvPr id="118" name="object 118"/>
          <p:cNvSpPr/>
          <p:nvPr/>
        </p:nvSpPr>
        <p:spPr>
          <a:xfrm>
            <a:off x="1286636"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119" name="object 119"/>
          <p:cNvSpPr/>
          <p:nvPr/>
        </p:nvSpPr>
        <p:spPr>
          <a:xfrm>
            <a:off x="1308417"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120" name="object 120"/>
          <p:cNvSpPr/>
          <p:nvPr/>
        </p:nvSpPr>
        <p:spPr>
          <a:xfrm>
            <a:off x="1330204" y="4943220"/>
            <a:ext cx="0" cy="163195"/>
          </a:xfrm>
          <a:custGeom>
            <a:avLst/>
            <a:gdLst/>
            <a:ahLst/>
            <a:cxnLst/>
            <a:rect l="l" t="t" r="r" b="b"/>
            <a:pathLst>
              <a:path h="163195">
                <a:moveTo>
                  <a:pt x="0" y="0"/>
                </a:moveTo>
                <a:lnTo>
                  <a:pt x="0" y="162623"/>
                </a:lnTo>
              </a:path>
            </a:pathLst>
          </a:custGeom>
          <a:ln w="10426">
            <a:solidFill>
              <a:srgbClr val="77B743"/>
            </a:solidFill>
          </a:ln>
        </p:spPr>
        <p:txBody>
          <a:bodyPr wrap="square" lIns="0" tIns="0" rIns="0" bIns="0" rtlCol="0"/>
          <a:lstStyle/>
          <a:p>
            <a:endParaRPr sz="1200"/>
          </a:p>
        </p:txBody>
      </p:sp>
      <p:sp>
        <p:nvSpPr>
          <p:cNvPr id="121" name="object 121"/>
          <p:cNvSpPr/>
          <p:nvPr/>
        </p:nvSpPr>
        <p:spPr>
          <a:xfrm>
            <a:off x="1362760"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122" name="object 122"/>
          <p:cNvSpPr/>
          <p:nvPr/>
        </p:nvSpPr>
        <p:spPr>
          <a:xfrm>
            <a:off x="3541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123" name="object 123"/>
          <p:cNvSpPr/>
          <p:nvPr/>
        </p:nvSpPr>
        <p:spPr>
          <a:xfrm>
            <a:off x="2045576"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sz="1200"/>
          </a:p>
        </p:txBody>
      </p:sp>
      <p:sp>
        <p:nvSpPr>
          <p:cNvPr id="124" name="object 124"/>
          <p:cNvSpPr/>
          <p:nvPr/>
        </p:nvSpPr>
        <p:spPr>
          <a:xfrm>
            <a:off x="2045576"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125" name="object 125"/>
          <p:cNvSpPr/>
          <p:nvPr/>
        </p:nvSpPr>
        <p:spPr>
          <a:xfrm>
            <a:off x="2045576"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sz="1200"/>
          </a:p>
        </p:txBody>
      </p:sp>
      <p:sp>
        <p:nvSpPr>
          <p:cNvPr id="126" name="object 126"/>
          <p:cNvSpPr/>
          <p:nvPr/>
        </p:nvSpPr>
        <p:spPr>
          <a:xfrm>
            <a:off x="2045576"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127" name="object 127"/>
          <p:cNvSpPr/>
          <p:nvPr/>
        </p:nvSpPr>
        <p:spPr>
          <a:xfrm>
            <a:off x="2045576"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sz="1200"/>
          </a:p>
        </p:txBody>
      </p:sp>
      <p:sp>
        <p:nvSpPr>
          <p:cNvPr id="128" name="object 128"/>
          <p:cNvSpPr/>
          <p:nvPr/>
        </p:nvSpPr>
        <p:spPr>
          <a:xfrm>
            <a:off x="2099525"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29" name="object 129"/>
          <p:cNvSpPr/>
          <p:nvPr/>
        </p:nvSpPr>
        <p:spPr>
          <a:xfrm>
            <a:off x="2419350" y="1320800"/>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0" name="object 130"/>
          <p:cNvSpPr/>
          <p:nvPr/>
        </p:nvSpPr>
        <p:spPr>
          <a:xfrm>
            <a:off x="2099525"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31" name="object 131"/>
          <p:cNvSpPr/>
          <p:nvPr/>
        </p:nvSpPr>
        <p:spPr>
          <a:xfrm>
            <a:off x="2157996"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2" name="object 132"/>
          <p:cNvSpPr/>
          <p:nvPr/>
        </p:nvSpPr>
        <p:spPr>
          <a:xfrm>
            <a:off x="1581429" y="5139359"/>
            <a:ext cx="140970" cy="0"/>
          </a:xfrm>
          <a:custGeom>
            <a:avLst/>
            <a:gdLst/>
            <a:ahLst/>
            <a:cxnLst/>
            <a:rect l="l" t="t" r="r" b="b"/>
            <a:pathLst>
              <a:path w="140969">
                <a:moveTo>
                  <a:pt x="0" y="0"/>
                </a:moveTo>
                <a:lnTo>
                  <a:pt x="140627" y="0"/>
                </a:lnTo>
              </a:path>
            </a:pathLst>
          </a:custGeom>
          <a:ln w="43180">
            <a:solidFill>
              <a:srgbClr val="095F56"/>
            </a:solidFill>
          </a:ln>
        </p:spPr>
        <p:txBody>
          <a:bodyPr wrap="square" lIns="0" tIns="0" rIns="0" bIns="0" rtlCol="0"/>
          <a:lstStyle/>
          <a:p>
            <a:endParaRPr sz="1200"/>
          </a:p>
        </p:txBody>
      </p:sp>
      <p:sp>
        <p:nvSpPr>
          <p:cNvPr id="133" name="object 133"/>
          <p:cNvSpPr/>
          <p:nvPr/>
        </p:nvSpPr>
        <p:spPr>
          <a:xfrm>
            <a:off x="1581429"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sz="1200"/>
          </a:p>
        </p:txBody>
      </p:sp>
      <p:sp>
        <p:nvSpPr>
          <p:cNvPr id="134" name="object 134"/>
          <p:cNvSpPr/>
          <p:nvPr/>
        </p:nvSpPr>
        <p:spPr>
          <a:xfrm>
            <a:off x="1581429" y="5081574"/>
            <a:ext cx="140970" cy="0"/>
          </a:xfrm>
          <a:custGeom>
            <a:avLst/>
            <a:gdLst/>
            <a:ahLst/>
            <a:cxnLst/>
            <a:rect l="l" t="t" r="r" b="b"/>
            <a:pathLst>
              <a:path w="140969">
                <a:moveTo>
                  <a:pt x="0" y="0"/>
                </a:moveTo>
                <a:lnTo>
                  <a:pt x="140627" y="0"/>
                </a:lnTo>
              </a:path>
            </a:pathLst>
          </a:custGeom>
          <a:ln w="31750">
            <a:solidFill>
              <a:srgbClr val="095F56"/>
            </a:solidFill>
          </a:ln>
        </p:spPr>
        <p:txBody>
          <a:bodyPr wrap="square" lIns="0" tIns="0" rIns="0" bIns="0" rtlCol="0"/>
          <a:lstStyle/>
          <a:p>
            <a:endParaRPr sz="1200"/>
          </a:p>
        </p:txBody>
      </p:sp>
      <p:sp>
        <p:nvSpPr>
          <p:cNvPr id="135" name="object 135"/>
          <p:cNvSpPr/>
          <p:nvPr/>
        </p:nvSpPr>
        <p:spPr>
          <a:xfrm>
            <a:off x="1631264"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136" name="object 136"/>
          <p:cNvSpPr/>
          <p:nvPr/>
        </p:nvSpPr>
        <p:spPr>
          <a:xfrm>
            <a:off x="1659102"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137" name="object 137"/>
          <p:cNvSpPr/>
          <p:nvPr/>
        </p:nvSpPr>
        <p:spPr>
          <a:xfrm>
            <a:off x="1686928" y="5097195"/>
            <a:ext cx="35560" cy="20320"/>
          </a:xfrm>
          <a:custGeom>
            <a:avLst/>
            <a:gdLst/>
            <a:ahLst/>
            <a:cxnLst/>
            <a:rect l="l" t="t" r="r" b="b"/>
            <a:pathLst>
              <a:path w="35560"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sz="1200"/>
          </a:p>
        </p:txBody>
      </p:sp>
      <p:sp>
        <p:nvSpPr>
          <p:cNvPr id="138" name="object 138"/>
          <p:cNvSpPr/>
          <p:nvPr/>
        </p:nvSpPr>
        <p:spPr>
          <a:xfrm>
            <a:off x="3889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139" name="object 139"/>
          <p:cNvSpPr/>
          <p:nvPr/>
        </p:nvSpPr>
        <p:spPr>
          <a:xfrm>
            <a:off x="3889883"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140" name="object 140"/>
          <p:cNvSpPr/>
          <p:nvPr/>
        </p:nvSpPr>
        <p:spPr>
          <a:xfrm>
            <a:off x="3889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141" name="object 141"/>
          <p:cNvSpPr/>
          <p:nvPr/>
        </p:nvSpPr>
        <p:spPr>
          <a:xfrm>
            <a:off x="3948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142" name="object 142"/>
          <p:cNvSpPr/>
          <p:nvPr/>
        </p:nvSpPr>
        <p:spPr>
          <a:xfrm>
            <a:off x="3992371"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143" name="object 143"/>
          <p:cNvSpPr/>
          <p:nvPr/>
        </p:nvSpPr>
        <p:spPr>
          <a:xfrm>
            <a:off x="936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7" y="62801"/>
                </a:lnTo>
                <a:lnTo>
                  <a:pt x="175666" y="40982"/>
                </a:lnTo>
                <a:lnTo>
                  <a:pt x="175666" y="40462"/>
                </a:lnTo>
                <a:close/>
              </a:path>
              <a:path w="212725" h="127635">
                <a:moveTo>
                  <a:pt x="106298" y="0"/>
                </a:moveTo>
                <a:lnTo>
                  <a:pt x="37807" y="40462"/>
                </a:lnTo>
                <a:lnTo>
                  <a:pt x="174790" y="40462"/>
                </a:lnTo>
                <a:lnTo>
                  <a:pt x="106298" y="0"/>
                </a:lnTo>
                <a:close/>
              </a:path>
            </a:pathLst>
          </a:custGeom>
          <a:solidFill>
            <a:srgbClr val="F04C23"/>
          </a:solidFill>
        </p:spPr>
        <p:txBody>
          <a:bodyPr wrap="square" lIns="0" tIns="0" rIns="0" bIns="0" rtlCol="0"/>
          <a:lstStyle/>
          <a:p>
            <a:endParaRPr sz="1200"/>
          </a:p>
        </p:txBody>
      </p:sp>
      <p:sp>
        <p:nvSpPr>
          <p:cNvPr id="144" name="object 144"/>
          <p:cNvSpPr/>
          <p:nvPr/>
        </p:nvSpPr>
        <p:spPr>
          <a:xfrm>
            <a:off x="2771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145" name="object 145"/>
          <p:cNvSpPr/>
          <p:nvPr/>
        </p:nvSpPr>
        <p:spPr>
          <a:xfrm>
            <a:off x="1834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6" name="object 146"/>
          <p:cNvSpPr/>
          <p:nvPr/>
        </p:nvSpPr>
        <p:spPr>
          <a:xfrm>
            <a:off x="4143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7" name="object 147"/>
          <p:cNvSpPr/>
          <p:nvPr/>
        </p:nvSpPr>
        <p:spPr>
          <a:xfrm>
            <a:off x="3219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8" name="object 148"/>
          <p:cNvSpPr/>
          <p:nvPr/>
        </p:nvSpPr>
        <p:spPr>
          <a:xfrm>
            <a:off x="1707493"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149" name="object 149"/>
          <p:cNvSpPr/>
          <p:nvPr/>
        </p:nvSpPr>
        <p:spPr>
          <a:xfrm>
            <a:off x="4015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150" name="object 150"/>
          <p:cNvSpPr/>
          <p:nvPr/>
        </p:nvSpPr>
        <p:spPr>
          <a:xfrm>
            <a:off x="2984320"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151" name="object 151"/>
          <p:cNvSpPr/>
          <p:nvPr/>
        </p:nvSpPr>
        <p:spPr>
          <a:xfrm>
            <a:off x="3116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2" y="67170"/>
                </a:lnTo>
                <a:lnTo>
                  <a:pt x="103632" y="78943"/>
                </a:lnTo>
                <a:lnTo>
                  <a:pt x="140627" y="78943"/>
                </a:lnTo>
                <a:lnTo>
                  <a:pt x="140627" y="67170"/>
                </a:lnTo>
                <a:close/>
              </a:path>
              <a:path w="140970"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152" name="object 152"/>
          <p:cNvSpPr/>
          <p:nvPr/>
        </p:nvSpPr>
        <p:spPr>
          <a:xfrm>
            <a:off x="1409766" y="4959546"/>
            <a:ext cx="140627" cy="201942"/>
          </a:xfrm>
          <a:prstGeom prst="rect">
            <a:avLst/>
          </a:prstGeom>
          <a:blipFill>
            <a:blip r:embed="rId5" cstate="print"/>
            <a:stretch>
              <a:fillRect/>
            </a:stretch>
          </a:blipFill>
        </p:spPr>
        <p:txBody>
          <a:bodyPr wrap="square" lIns="0" tIns="0" rIns="0" bIns="0" rtlCol="0"/>
          <a:lstStyle/>
          <a:p>
            <a:endParaRPr sz="1200"/>
          </a:p>
        </p:txBody>
      </p:sp>
      <p:sp>
        <p:nvSpPr>
          <p:cNvPr id="153" name="object 153"/>
          <p:cNvSpPr/>
          <p:nvPr/>
        </p:nvSpPr>
        <p:spPr>
          <a:xfrm>
            <a:off x="2332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154" name="object 154"/>
          <p:cNvSpPr/>
          <p:nvPr/>
        </p:nvSpPr>
        <p:spPr>
          <a:xfrm>
            <a:off x="2488313"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155" name="object 155"/>
          <p:cNvSpPr/>
          <p:nvPr/>
        </p:nvSpPr>
        <p:spPr>
          <a:xfrm>
            <a:off x="3718223" y="4950885"/>
            <a:ext cx="140627" cy="210604"/>
          </a:xfrm>
          <a:prstGeom prst="rect">
            <a:avLst/>
          </a:prstGeom>
          <a:blipFill>
            <a:blip r:embed="rId6" cstate="print"/>
            <a:stretch>
              <a:fillRect/>
            </a:stretch>
          </a:blipFill>
        </p:spPr>
        <p:txBody>
          <a:bodyPr wrap="square" lIns="0" tIns="0" rIns="0" bIns="0" rtlCol="0"/>
          <a:lstStyle/>
          <a:p>
            <a:endParaRPr sz="1200"/>
          </a:p>
        </p:txBody>
      </p:sp>
      <p:sp>
        <p:nvSpPr>
          <p:cNvPr id="156" name="object 156"/>
          <p:cNvSpPr/>
          <p:nvPr/>
        </p:nvSpPr>
        <p:spPr>
          <a:xfrm>
            <a:off x="0" y="5161915"/>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r>
              <a:rPr lang="uk-UA" sz="1200" dirty="0" smtClean="0">
                <a:solidFill>
                  <a:schemeClr val="bg1"/>
                </a:solidFill>
                <a:latin typeface="Times New Roman" pitchFamily="18" charset="0"/>
                <a:cs typeface="Times New Roman" pitchFamily="18" charset="0"/>
              </a:rPr>
              <a:t>Експерти Інституту муніципального менеджменту (ІММ) надали юридичні роз’яснення та практичні поради, як управляти багатоквартирними будинками в умовах воєнного стану</a:t>
            </a:r>
          </a:p>
        </p:txBody>
      </p:sp>
      <p:sp>
        <p:nvSpPr>
          <p:cNvPr id="181" name="object 181"/>
          <p:cNvSpPr txBox="1"/>
          <p:nvPr/>
        </p:nvSpPr>
        <p:spPr>
          <a:xfrm>
            <a:off x="133350" y="406400"/>
            <a:ext cx="7410450" cy="384721"/>
          </a:xfrm>
          <a:prstGeom prst="rect">
            <a:avLst/>
          </a:prstGeom>
        </p:spPr>
        <p:txBody>
          <a:bodyPr vert="horz" wrap="square" lIns="0" tIns="15240" rIns="0" bIns="0" rtlCol="0">
            <a:spAutoFit/>
          </a:bodyPr>
          <a:lstStyle/>
          <a:p>
            <a:pPr marL="12700">
              <a:spcBef>
                <a:spcPts val="120"/>
              </a:spcBef>
              <a:tabLst>
                <a:tab pos="340360" algn="l"/>
              </a:tabLst>
            </a:pPr>
            <a:r>
              <a:rPr lang="uk-UA" sz="1200" b="1" dirty="0" smtClean="0">
                <a:latin typeface="Times New Roman" pitchFamily="18" charset="0"/>
                <a:cs typeface="Times New Roman" pitchFamily="18" charset="0"/>
              </a:rPr>
              <a:t/>
            </a:r>
            <a:br>
              <a:rPr lang="uk-UA" sz="1200" b="1" dirty="0" smtClean="0">
                <a:latin typeface="Times New Roman" pitchFamily="18" charset="0"/>
                <a:cs typeface="Times New Roman" pitchFamily="18" charset="0"/>
              </a:rPr>
            </a:br>
            <a:endParaRPr lang="uk-UA" sz="1200" b="1" dirty="0" smtClean="0">
              <a:latin typeface="Times New Roman" pitchFamily="18" charset="0"/>
              <a:cs typeface="Times New Roman" pitchFamily="18" charset="0"/>
            </a:endParaRPr>
          </a:p>
        </p:txBody>
      </p:sp>
      <p:sp>
        <p:nvSpPr>
          <p:cNvPr id="204" name="object 204"/>
          <p:cNvSpPr txBox="1">
            <a:spLocks noGrp="1"/>
          </p:cNvSpPr>
          <p:nvPr>
            <p:ph type="title"/>
          </p:nvPr>
        </p:nvSpPr>
        <p:spPr>
          <a:xfrm>
            <a:off x="0" y="101601"/>
            <a:ext cx="7734300" cy="566822"/>
          </a:xfrm>
          <a:prstGeom prst="rect">
            <a:avLst/>
          </a:prstGeom>
        </p:spPr>
        <p:txBody>
          <a:bodyPr vert="horz" wrap="square" lIns="0" tIns="12700" rIns="0" bIns="0" rtlCol="0">
            <a:spAutoFit/>
          </a:bodyPr>
          <a:lstStyle/>
          <a:p>
            <a:r>
              <a:rPr lang="uk-UA" sz="1600" b="0" cap="all" dirty="0" smtClean="0">
                <a:solidFill>
                  <a:schemeClr val="tx1"/>
                </a:solidFill>
                <a:latin typeface="Times New Roman" pitchFamily="18" charset="0"/>
                <a:cs typeface="Times New Roman" pitchFamily="18" charset="0"/>
              </a:rPr>
              <a:t> Навчальний семінар для ОСББ </a:t>
            </a:r>
            <a:r>
              <a:rPr lang="uk-UA" sz="1800" b="0" cap="all" dirty="0" smtClean="0">
                <a:solidFill>
                  <a:schemeClr val="tx1"/>
                </a:solidFill>
                <a:latin typeface="Times New Roman" pitchFamily="18" charset="0"/>
                <a:cs typeface="Times New Roman" pitchFamily="18" charset="0"/>
              </a:rPr>
              <a:t>“ </a:t>
            </a:r>
            <a:r>
              <a:rPr lang="uk-UA" sz="1600" cap="all" dirty="0" smtClean="0">
                <a:solidFill>
                  <a:schemeClr val="tx1"/>
                </a:solidFill>
                <a:latin typeface="Times New Roman" pitchFamily="18" charset="0"/>
                <a:cs typeface="Times New Roman" pitchFamily="18" charset="0"/>
              </a:rPr>
              <a:t>Управління багатоквартирними будинками в умовах воєнного стану </a:t>
            </a:r>
            <a:r>
              <a:rPr lang="uk-UA" sz="1800" b="0" cap="all" dirty="0" smtClean="0">
                <a:solidFill>
                  <a:schemeClr val="tx1"/>
                </a:solidFill>
                <a:latin typeface="Times New Roman" pitchFamily="18" charset="0"/>
                <a:cs typeface="Times New Roman" pitchFamily="18" charset="0"/>
              </a:rPr>
              <a:t>”</a:t>
            </a:r>
            <a:endParaRPr lang="ru-RU" sz="1800" b="0" cap="all" dirty="0">
              <a:solidFill>
                <a:schemeClr val="tx1"/>
              </a:solidFill>
              <a:latin typeface="Times New Roman" pitchFamily="18" charset="0"/>
              <a:cs typeface="Times New Roman" pitchFamily="18" charset="0"/>
            </a:endParaRPr>
          </a:p>
        </p:txBody>
      </p:sp>
      <p:sp>
        <p:nvSpPr>
          <p:cNvPr id="159"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pic>
        <p:nvPicPr>
          <p:cNvPr id="55300" name="Picture 4" descr="Головам  новостворених ОСББ роз’яснили, як долати виклики, спричинені війною"/>
          <p:cNvPicPr>
            <a:picLocks noChangeAspect="1" noChangeArrowheads="1"/>
          </p:cNvPicPr>
          <p:nvPr/>
        </p:nvPicPr>
        <p:blipFill>
          <a:blip r:embed="rId7" cstate="print"/>
          <a:srcRect/>
          <a:stretch>
            <a:fillRect/>
          </a:stretch>
        </p:blipFill>
        <p:spPr bwMode="auto">
          <a:xfrm>
            <a:off x="4648200" y="3149600"/>
            <a:ext cx="3086100" cy="2057400"/>
          </a:xfrm>
          <a:prstGeom prst="rect">
            <a:avLst/>
          </a:prstGeom>
          <a:noFill/>
        </p:spPr>
      </p:pic>
      <p:pic>
        <p:nvPicPr>
          <p:cNvPr id="55302" name="Picture 6" descr="undefined"/>
          <p:cNvPicPr>
            <a:picLocks noChangeAspect="1" noChangeArrowheads="1"/>
          </p:cNvPicPr>
          <p:nvPr/>
        </p:nvPicPr>
        <p:blipFill>
          <a:blip r:embed="rId8" cstate="print"/>
          <a:srcRect/>
          <a:stretch>
            <a:fillRect/>
          </a:stretch>
        </p:blipFill>
        <p:spPr bwMode="auto">
          <a:xfrm>
            <a:off x="0" y="3530600"/>
            <a:ext cx="2495550" cy="1663700"/>
          </a:xfrm>
          <a:prstGeom prst="rect">
            <a:avLst/>
          </a:prstGeom>
          <a:noFill/>
        </p:spPr>
      </p:pic>
      <p:pic>
        <p:nvPicPr>
          <p:cNvPr id="36868" name="Picture 4" descr="Нет описания фото."/>
          <p:cNvPicPr>
            <a:picLocks noChangeAspect="1" noChangeArrowheads="1"/>
          </p:cNvPicPr>
          <p:nvPr/>
        </p:nvPicPr>
        <p:blipFill>
          <a:blip r:embed="rId9" cstate="print"/>
          <a:srcRect/>
          <a:stretch>
            <a:fillRect/>
          </a:stretch>
        </p:blipFill>
        <p:spPr bwMode="auto">
          <a:xfrm>
            <a:off x="2495550" y="711200"/>
            <a:ext cx="2057400" cy="2743200"/>
          </a:xfrm>
          <a:prstGeom prst="rect">
            <a:avLst/>
          </a:prstGeom>
          <a:noFill/>
        </p:spPr>
      </p:pic>
      <p:pic>
        <p:nvPicPr>
          <p:cNvPr id="36870" name="Picture 6" descr="Нет описания фото."/>
          <p:cNvPicPr>
            <a:picLocks noChangeAspect="1" noChangeArrowheads="1"/>
          </p:cNvPicPr>
          <p:nvPr/>
        </p:nvPicPr>
        <p:blipFill>
          <a:blip r:embed="rId10" cstate="print"/>
          <a:srcRect/>
          <a:stretch>
            <a:fillRect/>
          </a:stretch>
        </p:blipFill>
        <p:spPr bwMode="auto">
          <a:xfrm>
            <a:off x="209550" y="711200"/>
            <a:ext cx="2076450" cy="2768600"/>
          </a:xfrm>
          <a:prstGeom prst="rect">
            <a:avLst/>
          </a:prstGeom>
          <a:noFill/>
        </p:spPr>
      </p:pic>
      <p:pic>
        <p:nvPicPr>
          <p:cNvPr id="36872" name="Picture 8" descr="Нет описания фото."/>
          <p:cNvPicPr>
            <a:picLocks noChangeAspect="1" noChangeArrowheads="1"/>
          </p:cNvPicPr>
          <p:nvPr/>
        </p:nvPicPr>
        <p:blipFill>
          <a:blip r:embed="rId11" cstate="print"/>
          <a:srcRect/>
          <a:stretch>
            <a:fillRect/>
          </a:stretch>
        </p:blipFill>
        <p:spPr bwMode="auto">
          <a:xfrm>
            <a:off x="5238750" y="635000"/>
            <a:ext cx="1866900" cy="2489200"/>
          </a:xfrm>
          <a:prstGeom prst="rect">
            <a:avLst/>
          </a:prstGeom>
          <a:noFill/>
        </p:spPr>
      </p:pic>
      <p:sp>
        <p:nvSpPr>
          <p:cNvPr id="36874" name="AutoShape 10" descr="Інститут муніципального менеджменту | Kyiv"/>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6876" name="Picture 12" descr="Сертифікація | Iнститут Муніципального менеджменту ІММ"/>
          <p:cNvPicPr>
            <a:picLocks noChangeAspect="1" noChangeArrowheads="1"/>
          </p:cNvPicPr>
          <p:nvPr/>
        </p:nvPicPr>
        <p:blipFill>
          <a:blip r:embed="rId12" cstate="print"/>
          <a:srcRect/>
          <a:stretch>
            <a:fillRect/>
          </a:stretch>
        </p:blipFill>
        <p:spPr bwMode="auto">
          <a:xfrm>
            <a:off x="2571750" y="4216400"/>
            <a:ext cx="2023496" cy="6096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694998" y="5070172"/>
            <a:ext cx="45085" cy="91440"/>
          </a:xfrm>
          <a:custGeom>
            <a:avLst/>
            <a:gdLst/>
            <a:ahLst/>
            <a:cxnLst/>
            <a:rect l="l" t="t" r="r" b="b"/>
            <a:pathLst>
              <a:path w="45084" h="91439">
                <a:moveTo>
                  <a:pt x="44996" y="0"/>
                </a:moveTo>
                <a:lnTo>
                  <a:pt x="37807" y="4241"/>
                </a:lnTo>
                <a:lnTo>
                  <a:pt x="35966" y="4241"/>
                </a:lnTo>
                <a:lnTo>
                  <a:pt x="35966" y="5321"/>
                </a:lnTo>
                <a:lnTo>
                  <a:pt x="0" y="26581"/>
                </a:lnTo>
                <a:lnTo>
                  <a:pt x="35966" y="26581"/>
                </a:lnTo>
                <a:lnTo>
                  <a:pt x="35966" y="91313"/>
                </a:lnTo>
                <a:lnTo>
                  <a:pt x="44996" y="91313"/>
                </a:lnTo>
                <a:lnTo>
                  <a:pt x="44996" y="0"/>
                </a:lnTo>
                <a:close/>
              </a:path>
            </a:pathLst>
          </a:custGeom>
          <a:solidFill>
            <a:srgbClr val="F04C23"/>
          </a:solidFill>
        </p:spPr>
        <p:txBody>
          <a:bodyPr wrap="square" lIns="0" tIns="0" rIns="0" bIns="0" rtlCol="0"/>
          <a:lstStyle/>
          <a:p>
            <a:endParaRPr/>
          </a:p>
        </p:txBody>
      </p:sp>
      <p:sp>
        <p:nvSpPr>
          <p:cNvPr id="3" name="object 3"/>
          <p:cNvSpPr/>
          <p:nvPr/>
        </p:nvSpPr>
        <p:spPr>
          <a:xfrm>
            <a:off x="451975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sz="1200"/>
          </a:p>
        </p:txBody>
      </p:sp>
      <p:sp>
        <p:nvSpPr>
          <p:cNvPr id="4" name="object 4"/>
          <p:cNvSpPr/>
          <p:nvPr/>
        </p:nvSpPr>
        <p:spPr>
          <a:xfrm>
            <a:off x="4519752"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5" name="object 5"/>
          <p:cNvSpPr/>
          <p:nvPr/>
        </p:nvSpPr>
        <p:spPr>
          <a:xfrm>
            <a:off x="451975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sz="1200"/>
          </a:p>
        </p:txBody>
      </p:sp>
      <p:sp>
        <p:nvSpPr>
          <p:cNvPr id="6" name="object 6"/>
          <p:cNvSpPr/>
          <p:nvPr/>
        </p:nvSpPr>
        <p:spPr>
          <a:xfrm>
            <a:off x="4519752"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sz="1200"/>
          </a:p>
        </p:txBody>
      </p:sp>
      <p:sp>
        <p:nvSpPr>
          <p:cNvPr id="7" name="object 7"/>
          <p:cNvSpPr/>
          <p:nvPr/>
        </p:nvSpPr>
        <p:spPr>
          <a:xfrm>
            <a:off x="451975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sz="1200"/>
          </a:p>
        </p:txBody>
      </p:sp>
      <p:sp>
        <p:nvSpPr>
          <p:cNvPr id="8" name="object 8"/>
          <p:cNvSpPr/>
          <p:nvPr/>
        </p:nvSpPr>
        <p:spPr>
          <a:xfrm>
            <a:off x="4561725"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 name="object 9"/>
          <p:cNvSpPr/>
          <p:nvPr/>
        </p:nvSpPr>
        <p:spPr>
          <a:xfrm>
            <a:off x="4592307"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10" name="object 10"/>
          <p:cNvSpPr/>
          <p:nvPr/>
        </p:nvSpPr>
        <p:spPr>
          <a:xfrm>
            <a:off x="4622025"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sz="1200"/>
          </a:p>
        </p:txBody>
      </p:sp>
      <p:sp>
        <p:nvSpPr>
          <p:cNvPr id="11" name="object 11"/>
          <p:cNvSpPr/>
          <p:nvPr/>
        </p:nvSpPr>
        <p:spPr>
          <a:xfrm>
            <a:off x="4561725"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12" name="object 12"/>
          <p:cNvSpPr/>
          <p:nvPr/>
        </p:nvSpPr>
        <p:spPr>
          <a:xfrm>
            <a:off x="4592307"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13" name="object 13"/>
          <p:cNvSpPr/>
          <p:nvPr/>
        </p:nvSpPr>
        <p:spPr>
          <a:xfrm>
            <a:off x="4622025"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sz="1200"/>
          </a:p>
        </p:txBody>
      </p:sp>
      <p:sp>
        <p:nvSpPr>
          <p:cNvPr id="14" name="object 14"/>
          <p:cNvSpPr/>
          <p:nvPr/>
        </p:nvSpPr>
        <p:spPr>
          <a:xfrm>
            <a:off x="6828205" y="4969929"/>
            <a:ext cx="102870" cy="191770"/>
          </a:xfrm>
          <a:custGeom>
            <a:avLst/>
            <a:gdLst/>
            <a:ahLst/>
            <a:cxnLst/>
            <a:rect l="l" t="t" r="r" b="b"/>
            <a:pathLst>
              <a:path w="102870" h="191770">
                <a:moveTo>
                  <a:pt x="102361" y="0"/>
                </a:moveTo>
                <a:lnTo>
                  <a:pt x="0" y="0"/>
                </a:lnTo>
                <a:lnTo>
                  <a:pt x="0" y="191566"/>
                </a:lnTo>
                <a:lnTo>
                  <a:pt x="102361" y="191566"/>
                </a:lnTo>
                <a:lnTo>
                  <a:pt x="102361" y="131394"/>
                </a:lnTo>
                <a:lnTo>
                  <a:pt x="24841" y="131394"/>
                </a:lnTo>
                <a:lnTo>
                  <a:pt x="19075" y="125361"/>
                </a:lnTo>
                <a:lnTo>
                  <a:pt x="19075" y="110464"/>
                </a:lnTo>
                <a:lnTo>
                  <a:pt x="24841" y="104432"/>
                </a:lnTo>
                <a:lnTo>
                  <a:pt x="102361" y="104432"/>
                </a:lnTo>
                <a:lnTo>
                  <a:pt x="102361" y="91579"/>
                </a:lnTo>
                <a:lnTo>
                  <a:pt x="24841" y="91579"/>
                </a:lnTo>
                <a:lnTo>
                  <a:pt x="19075" y="85547"/>
                </a:lnTo>
                <a:lnTo>
                  <a:pt x="19075" y="70650"/>
                </a:lnTo>
                <a:lnTo>
                  <a:pt x="24841" y="64617"/>
                </a:lnTo>
                <a:lnTo>
                  <a:pt x="102361" y="64617"/>
                </a:lnTo>
                <a:lnTo>
                  <a:pt x="102361" y="54508"/>
                </a:lnTo>
                <a:lnTo>
                  <a:pt x="24841" y="54508"/>
                </a:lnTo>
                <a:lnTo>
                  <a:pt x="19075" y="48463"/>
                </a:lnTo>
                <a:lnTo>
                  <a:pt x="19075" y="33578"/>
                </a:lnTo>
                <a:lnTo>
                  <a:pt x="24841" y="27546"/>
                </a:lnTo>
                <a:lnTo>
                  <a:pt x="102361" y="27546"/>
                </a:lnTo>
                <a:lnTo>
                  <a:pt x="102361"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1" y="104432"/>
                </a:moveTo>
                <a:lnTo>
                  <a:pt x="77533" y="104432"/>
                </a:lnTo>
                <a:lnTo>
                  <a:pt x="83299" y="110464"/>
                </a:lnTo>
                <a:lnTo>
                  <a:pt x="83299" y="125361"/>
                </a:lnTo>
                <a:lnTo>
                  <a:pt x="77533" y="131394"/>
                </a:lnTo>
                <a:lnTo>
                  <a:pt x="102361" y="131394"/>
                </a:lnTo>
                <a:lnTo>
                  <a:pt x="102361"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1" y="64617"/>
                </a:moveTo>
                <a:lnTo>
                  <a:pt x="77533" y="64617"/>
                </a:lnTo>
                <a:lnTo>
                  <a:pt x="83299" y="70650"/>
                </a:lnTo>
                <a:lnTo>
                  <a:pt x="83299" y="85547"/>
                </a:lnTo>
                <a:lnTo>
                  <a:pt x="77533" y="91579"/>
                </a:lnTo>
                <a:lnTo>
                  <a:pt x="102361" y="91579"/>
                </a:lnTo>
                <a:lnTo>
                  <a:pt x="102361"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1" y="27546"/>
                </a:moveTo>
                <a:lnTo>
                  <a:pt x="77533" y="27546"/>
                </a:lnTo>
                <a:lnTo>
                  <a:pt x="83299" y="33578"/>
                </a:lnTo>
                <a:lnTo>
                  <a:pt x="83299" y="48463"/>
                </a:lnTo>
                <a:lnTo>
                  <a:pt x="77533" y="54508"/>
                </a:lnTo>
                <a:lnTo>
                  <a:pt x="102361" y="54508"/>
                </a:lnTo>
                <a:lnTo>
                  <a:pt x="102361" y="27546"/>
                </a:lnTo>
                <a:close/>
              </a:path>
            </a:pathLst>
          </a:custGeom>
          <a:solidFill>
            <a:srgbClr val="F04C23"/>
          </a:solidFill>
        </p:spPr>
        <p:txBody>
          <a:bodyPr wrap="square" lIns="0" tIns="0" rIns="0" bIns="0" rtlCol="0"/>
          <a:lstStyle/>
          <a:p>
            <a:endParaRPr/>
          </a:p>
        </p:txBody>
      </p:sp>
      <p:sp>
        <p:nvSpPr>
          <p:cNvPr id="15" name="object 15"/>
          <p:cNvSpPr/>
          <p:nvPr/>
        </p:nvSpPr>
        <p:spPr>
          <a:xfrm>
            <a:off x="5564911"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sz="1200"/>
          </a:p>
        </p:txBody>
      </p:sp>
      <p:sp>
        <p:nvSpPr>
          <p:cNvPr id="16" name="object 16"/>
          <p:cNvSpPr/>
          <p:nvPr/>
        </p:nvSpPr>
        <p:spPr>
          <a:xfrm>
            <a:off x="5564911"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sz="1200"/>
          </a:p>
        </p:txBody>
      </p:sp>
      <p:sp>
        <p:nvSpPr>
          <p:cNvPr id="17" name="object 17"/>
          <p:cNvSpPr/>
          <p:nvPr/>
        </p:nvSpPr>
        <p:spPr>
          <a:xfrm>
            <a:off x="5564911"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sz="1200"/>
          </a:p>
        </p:txBody>
      </p:sp>
      <p:sp>
        <p:nvSpPr>
          <p:cNvPr id="18" name="object 18"/>
          <p:cNvSpPr/>
          <p:nvPr/>
        </p:nvSpPr>
        <p:spPr>
          <a:xfrm>
            <a:off x="5564911"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sz="1200"/>
          </a:p>
        </p:txBody>
      </p:sp>
      <p:sp>
        <p:nvSpPr>
          <p:cNvPr id="19" name="object 19"/>
          <p:cNvSpPr/>
          <p:nvPr/>
        </p:nvSpPr>
        <p:spPr>
          <a:xfrm>
            <a:off x="5564911"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sz="1200"/>
          </a:p>
        </p:txBody>
      </p:sp>
      <p:sp>
        <p:nvSpPr>
          <p:cNvPr id="20" name="object 20"/>
          <p:cNvSpPr/>
          <p:nvPr/>
        </p:nvSpPr>
        <p:spPr>
          <a:xfrm>
            <a:off x="5612549"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1" name="object 21"/>
          <p:cNvSpPr/>
          <p:nvPr/>
        </p:nvSpPr>
        <p:spPr>
          <a:xfrm>
            <a:off x="5643321"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2" name="object 22"/>
          <p:cNvSpPr/>
          <p:nvPr/>
        </p:nvSpPr>
        <p:spPr>
          <a:xfrm>
            <a:off x="5612549"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23" name="object 23"/>
          <p:cNvSpPr/>
          <p:nvPr/>
        </p:nvSpPr>
        <p:spPr>
          <a:xfrm>
            <a:off x="5643321"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sz="1200"/>
          </a:p>
        </p:txBody>
      </p:sp>
      <p:sp>
        <p:nvSpPr>
          <p:cNvPr id="24" name="object 24"/>
          <p:cNvSpPr/>
          <p:nvPr/>
        </p:nvSpPr>
        <p:spPr>
          <a:xfrm>
            <a:off x="6007468"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sz="1200"/>
          </a:p>
        </p:txBody>
      </p:sp>
      <p:sp>
        <p:nvSpPr>
          <p:cNvPr id="25" name="object 25"/>
          <p:cNvSpPr/>
          <p:nvPr/>
        </p:nvSpPr>
        <p:spPr>
          <a:xfrm>
            <a:off x="6007468"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26" name="object 26"/>
          <p:cNvSpPr/>
          <p:nvPr/>
        </p:nvSpPr>
        <p:spPr>
          <a:xfrm>
            <a:off x="6007468"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sz="1200"/>
          </a:p>
        </p:txBody>
      </p:sp>
      <p:sp>
        <p:nvSpPr>
          <p:cNvPr id="27" name="object 27"/>
          <p:cNvSpPr/>
          <p:nvPr/>
        </p:nvSpPr>
        <p:spPr>
          <a:xfrm>
            <a:off x="6007468"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28" name="object 28"/>
          <p:cNvSpPr/>
          <p:nvPr/>
        </p:nvSpPr>
        <p:spPr>
          <a:xfrm>
            <a:off x="6007468"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sz="1200"/>
          </a:p>
        </p:txBody>
      </p:sp>
      <p:sp>
        <p:nvSpPr>
          <p:cNvPr id="29" name="object 29"/>
          <p:cNvSpPr/>
          <p:nvPr/>
        </p:nvSpPr>
        <p:spPr>
          <a:xfrm>
            <a:off x="6055093"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0" name="object 30"/>
          <p:cNvSpPr/>
          <p:nvPr/>
        </p:nvSpPr>
        <p:spPr>
          <a:xfrm>
            <a:off x="6085865"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1" name="object 31"/>
          <p:cNvSpPr/>
          <p:nvPr/>
        </p:nvSpPr>
        <p:spPr>
          <a:xfrm>
            <a:off x="6055093"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32" name="object 32"/>
          <p:cNvSpPr/>
          <p:nvPr/>
        </p:nvSpPr>
        <p:spPr>
          <a:xfrm>
            <a:off x="6085865"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33" name="object 33"/>
          <p:cNvSpPr/>
          <p:nvPr/>
        </p:nvSpPr>
        <p:spPr>
          <a:xfrm>
            <a:off x="4622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sz="1200"/>
          </a:p>
        </p:txBody>
      </p:sp>
      <p:sp>
        <p:nvSpPr>
          <p:cNvPr id="34" name="object 34"/>
          <p:cNvSpPr/>
          <p:nvPr/>
        </p:nvSpPr>
        <p:spPr>
          <a:xfrm>
            <a:off x="4638084"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sz="1200"/>
          </a:p>
        </p:txBody>
      </p:sp>
      <p:sp>
        <p:nvSpPr>
          <p:cNvPr id="35" name="object 35"/>
          <p:cNvSpPr/>
          <p:nvPr/>
        </p:nvSpPr>
        <p:spPr>
          <a:xfrm>
            <a:off x="4622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sz="1200"/>
          </a:p>
        </p:txBody>
      </p:sp>
      <p:sp>
        <p:nvSpPr>
          <p:cNvPr id="36" name="object 36"/>
          <p:cNvSpPr/>
          <p:nvPr/>
        </p:nvSpPr>
        <p:spPr>
          <a:xfrm>
            <a:off x="4670640"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7" name="object 37"/>
          <p:cNvSpPr/>
          <p:nvPr/>
        </p:nvSpPr>
        <p:spPr>
          <a:xfrm>
            <a:off x="4692421"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38" name="object 38"/>
          <p:cNvSpPr/>
          <p:nvPr/>
        </p:nvSpPr>
        <p:spPr>
          <a:xfrm>
            <a:off x="471420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39" name="object 39"/>
          <p:cNvSpPr/>
          <p:nvPr/>
        </p:nvSpPr>
        <p:spPr>
          <a:xfrm>
            <a:off x="4746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40" name="object 40"/>
          <p:cNvSpPr/>
          <p:nvPr/>
        </p:nvSpPr>
        <p:spPr>
          <a:xfrm>
            <a:off x="6925081"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37" y="198069"/>
                </a:moveTo>
                <a:lnTo>
                  <a:pt x="66001" y="198069"/>
                </a:lnTo>
                <a:lnTo>
                  <a:pt x="66001" y="218058"/>
                </a:lnTo>
                <a:lnTo>
                  <a:pt x="74637" y="218058"/>
                </a:lnTo>
                <a:lnTo>
                  <a:pt x="74637" y="198069"/>
                </a:lnTo>
                <a:close/>
              </a:path>
              <a:path w="140970" h="254000">
                <a:moveTo>
                  <a:pt x="101993" y="198069"/>
                </a:moveTo>
                <a:lnTo>
                  <a:pt x="93370" y="198069"/>
                </a:lnTo>
                <a:lnTo>
                  <a:pt x="93370"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37" y="172859"/>
                </a:moveTo>
                <a:lnTo>
                  <a:pt x="66001" y="172859"/>
                </a:lnTo>
                <a:lnTo>
                  <a:pt x="66001" y="192849"/>
                </a:lnTo>
                <a:lnTo>
                  <a:pt x="74637" y="192849"/>
                </a:lnTo>
                <a:lnTo>
                  <a:pt x="74637" y="172859"/>
                </a:lnTo>
                <a:close/>
              </a:path>
              <a:path w="140970" h="254000">
                <a:moveTo>
                  <a:pt x="101993" y="172859"/>
                </a:moveTo>
                <a:lnTo>
                  <a:pt x="93370" y="172859"/>
                </a:lnTo>
                <a:lnTo>
                  <a:pt x="93370"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37" y="148577"/>
                </a:moveTo>
                <a:lnTo>
                  <a:pt x="66001" y="148577"/>
                </a:lnTo>
                <a:lnTo>
                  <a:pt x="66001" y="168567"/>
                </a:lnTo>
                <a:lnTo>
                  <a:pt x="74637" y="168567"/>
                </a:lnTo>
                <a:lnTo>
                  <a:pt x="74637" y="148577"/>
                </a:lnTo>
                <a:close/>
              </a:path>
              <a:path w="140970" h="254000">
                <a:moveTo>
                  <a:pt x="101993" y="148577"/>
                </a:moveTo>
                <a:lnTo>
                  <a:pt x="93370" y="148577"/>
                </a:lnTo>
                <a:lnTo>
                  <a:pt x="93370"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37" y="123913"/>
                </a:moveTo>
                <a:lnTo>
                  <a:pt x="66001" y="123913"/>
                </a:lnTo>
                <a:lnTo>
                  <a:pt x="66001" y="143903"/>
                </a:lnTo>
                <a:lnTo>
                  <a:pt x="74637" y="143903"/>
                </a:lnTo>
                <a:lnTo>
                  <a:pt x="74637" y="123913"/>
                </a:lnTo>
                <a:close/>
              </a:path>
              <a:path w="140970" h="254000">
                <a:moveTo>
                  <a:pt x="101993" y="123913"/>
                </a:moveTo>
                <a:lnTo>
                  <a:pt x="93370" y="123913"/>
                </a:lnTo>
                <a:lnTo>
                  <a:pt x="93370"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37" y="97294"/>
                </a:moveTo>
                <a:lnTo>
                  <a:pt x="66001" y="97294"/>
                </a:lnTo>
                <a:lnTo>
                  <a:pt x="66001" y="117284"/>
                </a:lnTo>
                <a:lnTo>
                  <a:pt x="74637" y="117284"/>
                </a:lnTo>
                <a:lnTo>
                  <a:pt x="74637" y="97294"/>
                </a:lnTo>
                <a:close/>
              </a:path>
              <a:path w="140970" h="254000">
                <a:moveTo>
                  <a:pt x="101993" y="97294"/>
                </a:moveTo>
                <a:lnTo>
                  <a:pt x="93370" y="97294"/>
                </a:lnTo>
                <a:lnTo>
                  <a:pt x="93370"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37" y="71627"/>
                </a:moveTo>
                <a:lnTo>
                  <a:pt x="66001" y="71627"/>
                </a:lnTo>
                <a:lnTo>
                  <a:pt x="66001" y="91617"/>
                </a:lnTo>
                <a:lnTo>
                  <a:pt x="74637" y="91617"/>
                </a:lnTo>
                <a:lnTo>
                  <a:pt x="74637" y="71627"/>
                </a:lnTo>
                <a:close/>
              </a:path>
              <a:path w="140970" h="254000">
                <a:moveTo>
                  <a:pt x="101993" y="71627"/>
                </a:moveTo>
                <a:lnTo>
                  <a:pt x="93370" y="71627"/>
                </a:lnTo>
                <a:lnTo>
                  <a:pt x="93370"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37" y="45948"/>
                </a:moveTo>
                <a:lnTo>
                  <a:pt x="66001" y="45948"/>
                </a:lnTo>
                <a:lnTo>
                  <a:pt x="66001" y="65938"/>
                </a:lnTo>
                <a:lnTo>
                  <a:pt x="74637" y="65938"/>
                </a:lnTo>
                <a:lnTo>
                  <a:pt x="74637" y="45948"/>
                </a:lnTo>
                <a:close/>
              </a:path>
              <a:path w="140970" h="254000">
                <a:moveTo>
                  <a:pt x="101993" y="45948"/>
                </a:moveTo>
                <a:lnTo>
                  <a:pt x="93370" y="45948"/>
                </a:lnTo>
                <a:lnTo>
                  <a:pt x="93370"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37" y="18630"/>
                </a:moveTo>
                <a:lnTo>
                  <a:pt x="66001" y="18630"/>
                </a:lnTo>
                <a:lnTo>
                  <a:pt x="66001" y="38620"/>
                </a:lnTo>
                <a:lnTo>
                  <a:pt x="74637" y="38620"/>
                </a:lnTo>
                <a:lnTo>
                  <a:pt x="74637" y="18630"/>
                </a:lnTo>
                <a:close/>
              </a:path>
              <a:path w="140970" h="254000">
                <a:moveTo>
                  <a:pt x="101993" y="18630"/>
                </a:moveTo>
                <a:lnTo>
                  <a:pt x="93370" y="18630"/>
                </a:lnTo>
                <a:lnTo>
                  <a:pt x="93370"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1" name="object 41"/>
          <p:cNvSpPr/>
          <p:nvPr/>
        </p:nvSpPr>
        <p:spPr>
          <a:xfrm>
            <a:off x="5429567"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sz="1200"/>
          </a:p>
        </p:txBody>
      </p:sp>
      <p:sp>
        <p:nvSpPr>
          <p:cNvPr id="42" name="object 42"/>
          <p:cNvSpPr/>
          <p:nvPr/>
        </p:nvSpPr>
        <p:spPr>
          <a:xfrm>
            <a:off x="542956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43" name="object 43"/>
          <p:cNvSpPr/>
          <p:nvPr/>
        </p:nvSpPr>
        <p:spPr>
          <a:xfrm>
            <a:off x="5429567"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sz="1200"/>
          </a:p>
        </p:txBody>
      </p:sp>
      <p:sp>
        <p:nvSpPr>
          <p:cNvPr id="44" name="object 44"/>
          <p:cNvSpPr/>
          <p:nvPr/>
        </p:nvSpPr>
        <p:spPr>
          <a:xfrm>
            <a:off x="542956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45" name="object 45"/>
          <p:cNvSpPr/>
          <p:nvPr/>
        </p:nvSpPr>
        <p:spPr>
          <a:xfrm>
            <a:off x="5429567"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sz="1200"/>
          </a:p>
        </p:txBody>
      </p:sp>
      <p:sp>
        <p:nvSpPr>
          <p:cNvPr id="46" name="object 46"/>
          <p:cNvSpPr/>
          <p:nvPr/>
        </p:nvSpPr>
        <p:spPr>
          <a:xfrm>
            <a:off x="5483517"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7" name="object 47"/>
          <p:cNvSpPr/>
          <p:nvPr/>
        </p:nvSpPr>
        <p:spPr>
          <a:xfrm>
            <a:off x="5542000" y="5089969"/>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48" name="object 48"/>
          <p:cNvSpPr/>
          <p:nvPr/>
        </p:nvSpPr>
        <p:spPr>
          <a:xfrm>
            <a:off x="5483517"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sz="1200"/>
          </a:p>
        </p:txBody>
      </p:sp>
      <p:sp>
        <p:nvSpPr>
          <p:cNvPr id="49" name="object 49"/>
          <p:cNvSpPr/>
          <p:nvPr/>
        </p:nvSpPr>
        <p:spPr>
          <a:xfrm>
            <a:off x="5542000" y="5044731"/>
            <a:ext cx="28575" cy="20320"/>
          </a:xfrm>
          <a:custGeom>
            <a:avLst/>
            <a:gdLst/>
            <a:ahLst/>
            <a:cxnLst/>
            <a:rect l="l" t="t" r="r" b="b"/>
            <a:pathLst>
              <a:path w="28575" h="20320">
                <a:moveTo>
                  <a:pt x="28194" y="0"/>
                </a:moveTo>
                <a:lnTo>
                  <a:pt x="0" y="0"/>
                </a:lnTo>
                <a:lnTo>
                  <a:pt x="0" y="19989"/>
                </a:lnTo>
                <a:lnTo>
                  <a:pt x="28194" y="19989"/>
                </a:lnTo>
                <a:lnTo>
                  <a:pt x="28194" y="0"/>
                </a:lnTo>
                <a:close/>
              </a:path>
            </a:pathLst>
          </a:custGeom>
          <a:solidFill>
            <a:srgbClr val="77B743"/>
          </a:solidFill>
        </p:spPr>
        <p:txBody>
          <a:bodyPr wrap="square" lIns="0" tIns="0" rIns="0" bIns="0" rtlCol="0"/>
          <a:lstStyle/>
          <a:p>
            <a:endParaRPr sz="1200"/>
          </a:p>
        </p:txBody>
      </p:sp>
      <p:sp>
        <p:nvSpPr>
          <p:cNvPr id="50" name="object 50"/>
          <p:cNvSpPr/>
          <p:nvPr/>
        </p:nvSpPr>
        <p:spPr>
          <a:xfrm>
            <a:off x="496542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sz="1200"/>
          </a:p>
        </p:txBody>
      </p:sp>
      <p:sp>
        <p:nvSpPr>
          <p:cNvPr id="51" name="object 51"/>
          <p:cNvSpPr/>
          <p:nvPr/>
        </p:nvSpPr>
        <p:spPr>
          <a:xfrm>
            <a:off x="4965420"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sz="1200"/>
          </a:p>
        </p:txBody>
      </p:sp>
      <p:sp>
        <p:nvSpPr>
          <p:cNvPr id="52" name="object 52"/>
          <p:cNvSpPr/>
          <p:nvPr/>
        </p:nvSpPr>
        <p:spPr>
          <a:xfrm>
            <a:off x="496542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sz="1200"/>
          </a:p>
        </p:txBody>
      </p:sp>
      <p:sp>
        <p:nvSpPr>
          <p:cNvPr id="53" name="object 53"/>
          <p:cNvSpPr/>
          <p:nvPr/>
        </p:nvSpPr>
        <p:spPr>
          <a:xfrm>
            <a:off x="5015268"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54" name="object 54"/>
          <p:cNvSpPr/>
          <p:nvPr/>
        </p:nvSpPr>
        <p:spPr>
          <a:xfrm>
            <a:off x="5043093"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55" name="object 55"/>
          <p:cNvSpPr/>
          <p:nvPr/>
        </p:nvSpPr>
        <p:spPr>
          <a:xfrm>
            <a:off x="5070932"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sz="1200"/>
          </a:p>
        </p:txBody>
      </p:sp>
      <p:sp>
        <p:nvSpPr>
          <p:cNvPr id="56" name="object 56"/>
          <p:cNvSpPr/>
          <p:nvPr/>
        </p:nvSpPr>
        <p:spPr>
          <a:xfrm>
            <a:off x="7273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7" name="object 57"/>
          <p:cNvSpPr/>
          <p:nvPr/>
        </p:nvSpPr>
        <p:spPr>
          <a:xfrm>
            <a:off x="7273887"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8" name="object 58"/>
          <p:cNvSpPr/>
          <p:nvPr/>
        </p:nvSpPr>
        <p:spPr>
          <a:xfrm>
            <a:off x="7273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59" name="object 59"/>
          <p:cNvSpPr/>
          <p:nvPr/>
        </p:nvSpPr>
        <p:spPr>
          <a:xfrm>
            <a:off x="7332688"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0" name="object 60"/>
          <p:cNvSpPr/>
          <p:nvPr/>
        </p:nvSpPr>
        <p:spPr>
          <a:xfrm>
            <a:off x="7376376"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1" name="object 61"/>
          <p:cNvSpPr/>
          <p:nvPr/>
        </p:nvSpPr>
        <p:spPr>
          <a:xfrm>
            <a:off x="4320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sp>
        <p:nvSpPr>
          <p:cNvPr id="62" name="object 62"/>
          <p:cNvSpPr/>
          <p:nvPr/>
        </p:nvSpPr>
        <p:spPr>
          <a:xfrm>
            <a:off x="6155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63" name="object 63"/>
          <p:cNvSpPr/>
          <p:nvPr/>
        </p:nvSpPr>
        <p:spPr>
          <a:xfrm>
            <a:off x="5218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64" name="object 64"/>
          <p:cNvSpPr/>
          <p:nvPr/>
        </p:nvSpPr>
        <p:spPr>
          <a:xfrm>
            <a:off x="7527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603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091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67" name="object 67"/>
          <p:cNvSpPr/>
          <p:nvPr/>
        </p:nvSpPr>
        <p:spPr>
          <a:xfrm>
            <a:off x="7399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8" name="object 68"/>
          <p:cNvSpPr/>
          <p:nvPr/>
        </p:nvSpPr>
        <p:spPr>
          <a:xfrm>
            <a:off x="6368320"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69" name="object 69"/>
          <p:cNvSpPr/>
          <p:nvPr/>
        </p:nvSpPr>
        <p:spPr>
          <a:xfrm>
            <a:off x="6500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70" name="object 70"/>
          <p:cNvSpPr/>
          <p:nvPr/>
        </p:nvSpPr>
        <p:spPr>
          <a:xfrm>
            <a:off x="4793766" y="4959546"/>
            <a:ext cx="140627" cy="201942"/>
          </a:xfrm>
          <a:prstGeom prst="rect">
            <a:avLst/>
          </a:prstGeom>
          <a:blipFill>
            <a:blip r:embed="rId2" cstate="print"/>
            <a:stretch>
              <a:fillRect/>
            </a:stretch>
          </a:blipFill>
        </p:spPr>
        <p:txBody>
          <a:bodyPr wrap="square" lIns="0" tIns="0" rIns="0" bIns="0" rtlCol="0"/>
          <a:lstStyle/>
          <a:p>
            <a:endParaRPr sz="1200"/>
          </a:p>
        </p:txBody>
      </p:sp>
      <p:sp>
        <p:nvSpPr>
          <p:cNvPr id="71" name="object 71"/>
          <p:cNvSpPr/>
          <p:nvPr/>
        </p:nvSpPr>
        <p:spPr>
          <a:xfrm>
            <a:off x="5716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72" name="object 72"/>
          <p:cNvSpPr/>
          <p:nvPr/>
        </p:nvSpPr>
        <p:spPr>
          <a:xfrm>
            <a:off x="5872313"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73" name="object 73"/>
          <p:cNvSpPr/>
          <p:nvPr/>
        </p:nvSpPr>
        <p:spPr>
          <a:xfrm>
            <a:off x="7102223" y="4950885"/>
            <a:ext cx="140627" cy="210604"/>
          </a:xfrm>
          <a:prstGeom prst="rect">
            <a:avLst/>
          </a:prstGeom>
          <a:blipFill>
            <a:blip r:embed="rId3" cstate="print"/>
            <a:stretch>
              <a:fillRect/>
            </a:stretch>
          </a:blipFill>
        </p:spPr>
        <p:txBody>
          <a:bodyPr wrap="square" lIns="0" tIns="0" rIns="0" bIns="0" rtlCol="0"/>
          <a:lstStyle/>
          <a:p>
            <a:endParaRPr/>
          </a:p>
        </p:txBody>
      </p:sp>
      <p:sp>
        <p:nvSpPr>
          <p:cNvPr id="74" name="object 74"/>
          <p:cNvSpPr/>
          <p:nvPr/>
        </p:nvSpPr>
        <p:spPr>
          <a:xfrm>
            <a:off x="69202"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65" y="104432"/>
                </a:lnTo>
                <a:lnTo>
                  <a:pt x="44818" y="110464"/>
                </a:lnTo>
                <a:lnTo>
                  <a:pt x="44818" y="125361"/>
                </a:lnTo>
                <a:lnTo>
                  <a:pt x="39065"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65" y="64617"/>
                </a:lnTo>
                <a:lnTo>
                  <a:pt x="44818" y="70650"/>
                </a:lnTo>
                <a:lnTo>
                  <a:pt x="44818" y="85547"/>
                </a:lnTo>
                <a:lnTo>
                  <a:pt x="39065"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65" y="27546"/>
                </a:lnTo>
                <a:lnTo>
                  <a:pt x="44818" y="33578"/>
                </a:lnTo>
                <a:lnTo>
                  <a:pt x="44818" y="48463"/>
                </a:lnTo>
                <a:lnTo>
                  <a:pt x="39065"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75" name="object 75"/>
          <p:cNvSpPr/>
          <p:nvPr/>
        </p:nvSpPr>
        <p:spPr>
          <a:xfrm>
            <a:off x="166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76" name="object 76"/>
          <p:cNvSpPr/>
          <p:nvPr/>
        </p:nvSpPr>
        <p:spPr>
          <a:xfrm>
            <a:off x="514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77" name="object 77"/>
          <p:cNvSpPr/>
          <p:nvPr/>
        </p:nvSpPr>
        <p:spPr>
          <a:xfrm>
            <a:off x="514883" y="5098719"/>
            <a:ext cx="31115" cy="21590"/>
          </a:xfrm>
          <a:custGeom>
            <a:avLst/>
            <a:gdLst/>
            <a:ahLst/>
            <a:cxnLst/>
            <a:rect l="l" t="t" r="r" b="b"/>
            <a:pathLst>
              <a:path w="31115"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78" name="object 78"/>
          <p:cNvSpPr/>
          <p:nvPr/>
        </p:nvSpPr>
        <p:spPr>
          <a:xfrm>
            <a:off x="514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79" name="object 79"/>
          <p:cNvSpPr/>
          <p:nvPr/>
        </p:nvSpPr>
        <p:spPr>
          <a:xfrm>
            <a:off x="573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80" name="object 80"/>
          <p:cNvSpPr/>
          <p:nvPr/>
        </p:nvSpPr>
        <p:spPr>
          <a:xfrm>
            <a:off x="617372" y="5098338"/>
            <a:ext cx="38735" cy="22225"/>
          </a:xfrm>
          <a:custGeom>
            <a:avLst/>
            <a:gdLst/>
            <a:ahLst/>
            <a:cxnLst/>
            <a:rect l="l" t="t" r="r" b="b"/>
            <a:pathLst>
              <a:path w="38734"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81" name="object 81"/>
          <p:cNvSpPr/>
          <p:nvPr/>
        </p:nvSpPr>
        <p:spPr>
          <a:xfrm>
            <a:off x="768402"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sz="1200"/>
          </a:p>
        </p:txBody>
      </p:sp>
      <p:sp>
        <p:nvSpPr>
          <p:cNvPr id="82" name="object 82"/>
          <p:cNvSpPr/>
          <p:nvPr/>
        </p:nvSpPr>
        <p:spPr>
          <a:xfrm>
            <a:off x="0" y="4959596"/>
            <a:ext cx="57785" cy="201930"/>
          </a:xfrm>
          <a:custGeom>
            <a:avLst/>
            <a:gdLst/>
            <a:ahLst/>
            <a:cxnLst/>
            <a:rect l="l" t="t" r="r" b="b"/>
            <a:pathLst>
              <a:path w="57785" h="201929">
                <a:moveTo>
                  <a:pt x="0" y="0"/>
                </a:moveTo>
                <a:lnTo>
                  <a:pt x="0" y="201891"/>
                </a:lnTo>
                <a:lnTo>
                  <a:pt x="21132" y="201891"/>
                </a:lnTo>
                <a:lnTo>
                  <a:pt x="21132" y="20624"/>
                </a:lnTo>
                <a:lnTo>
                  <a:pt x="57581" y="20624"/>
                </a:lnTo>
                <a:lnTo>
                  <a:pt x="0" y="0"/>
                </a:lnTo>
                <a:close/>
              </a:path>
            </a:pathLst>
          </a:custGeom>
          <a:solidFill>
            <a:srgbClr val="095F56"/>
          </a:solidFill>
        </p:spPr>
        <p:txBody>
          <a:bodyPr wrap="square" lIns="0" tIns="0" rIns="0" bIns="0" rtlCol="0"/>
          <a:lstStyle/>
          <a:p>
            <a:endParaRPr/>
          </a:p>
        </p:txBody>
      </p:sp>
      <p:sp>
        <p:nvSpPr>
          <p:cNvPr id="83" name="object 83"/>
          <p:cNvSpPr/>
          <p:nvPr/>
        </p:nvSpPr>
        <p:spPr>
          <a:xfrm>
            <a:off x="640951"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84" name="object 84"/>
          <p:cNvSpPr/>
          <p:nvPr/>
        </p:nvSpPr>
        <p:spPr>
          <a:xfrm>
            <a:off x="343223" y="4950885"/>
            <a:ext cx="140627" cy="210604"/>
          </a:xfrm>
          <a:prstGeom prst="rect">
            <a:avLst/>
          </a:prstGeom>
          <a:blipFill>
            <a:blip r:embed="rId4" cstate="print"/>
            <a:stretch>
              <a:fillRect/>
            </a:stretch>
          </a:blipFill>
        </p:spPr>
        <p:txBody>
          <a:bodyPr wrap="square" lIns="0" tIns="0" rIns="0" bIns="0" rtlCol="0"/>
          <a:lstStyle/>
          <a:p>
            <a:endParaRPr sz="1200"/>
          </a:p>
        </p:txBody>
      </p:sp>
      <p:sp>
        <p:nvSpPr>
          <p:cNvPr id="85" name="object 85"/>
          <p:cNvSpPr/>
          <p:nvPr/>
        </p:nvSpPr>
        <p:spPr>
          <a:xfrm>
            <a:off x="1135761" y="5137454"/>
            <a:ext cx="102870" cy="0"/>
          </a:xfrm>
          <a:custGeom>
            <a:avLst/>
            <a:gdLst/>
            <a:ahLst/>
            <a:cxnLst/>
            <a:rect l="l" t="t" r="r" b="b"/>
            <a:pathLst>
              <a:path w="102869">
                <a:moveTo>
                  <a:pt x="0" y="0"/>
                </a:moveTo>
                <a:lnTo>
                  <a:pt x="102349" y="0"/>
                </a:lnTo>
              </a:path>
            </a:pathLst>
          </a:custGeom>
          <a:ln w="46990">
            <a:solidFill>
              <a:srgbClr val="095F56"/>
            </a:solidFill>
          </a:ln>
        </p:spPr>
        <p:txBody>
          <a:bodyPr wrap="square" lIns="0" tIns="0" rIns="0" bIns="0" rtlCol="0"/>
          <a:lstStyle/>
          <a:p>
            <a:endParaRPr sz="1200"/>
          </a:p>
        </p:txBody>
      </p:sp>
      <p:sp>
        <p:nvSpPr>
          <p:cNvPr id="86" name="object 86"/>
          <p:cNvSpPr/>
          <p:nvPr/>
        </p:nvSpPr>
        <p:spPr>
          <a:xfrm>
            <a:off x="1135761"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7" name="object 87"/>
          <p:cNvSpPr/>
          <p:nvPr/>
        </p:nvSpPr>
        <p:spPr>
          <a:xfrm>
            <a:off x="1135761"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sz="1200"/>
          </a:p>
        </p:txBody>
      </p:sp>
      <p:sp>
        <p:nvSpPr>
          <p:cNvPr id="88" name="object 88"/>
          <p:cNvSpPr/>
          <p:nvPr/>
        </p:nvSpPr>
        <p:spPr>
          <a:xfrm>
            <a:off x="1135761"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sz="1200"/>
          </a:p>
        </p:txBody>
      </p:sp>
      <p:sp>
        <p:nvSpPr>
          <p:cNvPr id="89" name="object 89"/>
          <p:cNvSpPr/>
          <p:nvPr/>
        </p:nvSpPr>
        <p:spPr>
          <a:xfrm>
            <a:off x="1135761"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sz="1200"/>
          </a:p>
        </p:txBody>
      </p:sp>
      <p:sp>
        <p:nvSpPr>
          <p:cNvPr id="90" name="object 90"/>
          <p:cNvSpPr/>
          <p:nvPr/>
        </p:nvSpPr>
        <p:spPr>
          <a:xfrm>
            <a:off x="1177721"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sz="1200"/>
          </a:p>
        </p:txBody>
      </p:sp>
      <p:sp>
        <p:nvSpPr>
          <p:cNvPr id="91" name="object 91"/>
          <p:cNvSpPr/>
          <p:nvPr/>
        </p:nvSpPr>
        <p:spPr>
          <a:xfrm>
            <a:off x="1208303" y="5062931"/>
            <a:ext cx="14604" cy="50800"/>
          </a:xfrm>
          <a:custGeom>
            <a:avLst/>
            <a:gdLst/>
            <a:ahLst/>
            <a:cxnLst/>
            <a:rect l="l" t="t" r="r" b="b"/>
            <a:pathLst>
              <a:path w="14605"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sz="1200"/>
          </a:p>
        </p:txBody>
      </p:sp>
      <p:sp>
        <p:nvSpPr>
          <p:cNvPr id="92" name="object 92"/>
          <p:cNvSpPr/>
          <p:nvPr/>
        </p:nvSpPr>
        <p:spPr>
          <a:xfrm>
            <a:off x="1238021" y="5062931"/>
            <a:ext cx="27305" cy="43815"/>
          </a:xfrm>
          <a:custGeom>
            <a:avLst/>
            <a:gdLst/>
            <a:ahLst/>
            <a:cxnLst/>
            <a:rect l="l" t="t" r="r" b="b"/>
            <a:pathLst>
              <a:path w="27305"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sz="1200"/>
          </a:p>
        </p:txBody>
      </p:sp>
      <p:sp>
        <p:nvSpPr>
          <p:cNvPr id="93" name="object 93"/>
          <p:cNvSpPr/>
          <p:nvPr/>
        </p:nvSpPr>
        <p:spPr>
          <a:xfrm>
            <a:off x="1177721"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sz="1200"/>
          </a:p>
        </p:txBody>
      </p:sp>
      <p:sp>
        <p:nvSpPr>
          <p:cNvPr id="94" name="object 94"/>
          <p:cNvSpPr/>
          <p:nvPr/>
        </p:nvSpPr>
        <p:spPr>
          <a:xfrm>
            <a:off x="1208303" y="4986718"/>
            <a:ext cx="14604" cy="50800"/>
          </a:xfrm>
          <a:custGeom>
            <a:avLst/>
            <a:gdLst/>
            <a:ahLst/>
            <a:cxnLst/>
            <a:rect l="l" t="t" r="r" b="b"/>
            <a:pathLst>
              <a:path w="14605"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sz="1200"/>
          </a:p>
        </p:txBody>
      </p:sp>
      <p:sp>
        <p:nvSpPr>
          <p:cNvPr id="95" name="object 95"/>
          <p:cNvSpPr/>
          <p:nvPr/>
        </p:nvSpPr>
        <p:spPr>
          <a:xfrm>
            <a:off x="1238021" y="4986718"/>
            <a:ext cx="27305" cy="50800"/>
          </a:xfrm>
          <a:custGeom>
            <a:avLst/>
            <a:gdLst/>
            <a:ahLst/>
            <a:cxnLst/>
            <a:rect l="l" t="t" r="r" b="b"/>
            <a:pathLst>
              <a:path w="27305"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sz="1200"/>
          </a:p>
        </p:txBody>
      </p:sp>
      <p:sp>
        <p:nvSpPr>
          <p:cNvPr id="96" name="object 96"/>
          <p:cNvSpPr/>
          <p:nvPr/>
        </p:nvSpPr>
        <p:spPr>
          <a:xfrm>
            <a:off x="3444201"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sz="1200"/>
          </a:p>
        </p:txBody>
      </p:sp>
      <p:sp>
        <p:nvSpPr>
          <p:cNvPr id="97" name="object 97"/>
          <p:cNvSpPr/>
          <p:nvPr/>
        </p:nvSpPr>
        <p:spPr>
          <a:xfrm>
            <a:off x="2180920"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sz="1200"/>
          </a:p>
        </p:txBody>
      </p:sp>
      <p:sp>
        <p:nvSpPr>
          <p:cNvPr id="98" name="object 98"/>
          <p:cNvSpPr/>
          <p:nvPr/>
        </p:nvSpPr>
        <p:spPr>
          <a:xfrm>
            <a:off x="2180920"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sz="1200"/>
          </a:p>
        </p:txBody>
      </p:sp>
      <p:sp>
        <p:nvSpPr>
          <p:cNvPr id="99" name="object 99"/>
          <p:cNvSpPr/>
          <p:nvPr/>
        </p:nvSpPr>
        <p:spPr>
          <a:xfrm>
            <a:off x="2180920"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sz="1200"/>
          </a:p>
        </p:txBody>
      </p:sp>
      <p:sp>
        <p:nvSpPr>
          <p:cNvPr id="100" name="object 100"/>
          <p:cNvSpPr/>
          <p:nvPr/>
        </p:nvSpPr>
        <p:spPr>
          <a:xfrm>
            <a:off x="2180920"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sz="1200"/>
          </a:p>
        </p:txBody>
      </p:sp>
      <p:sp>
        <p:nvSpPr>
          <p:cNvPr id="101" name="object 101"/>
          <p:cNvSpPr/>
          <p:nvPr/>
        </p:nvSpPr>
        <p:spPr>
          <a:xfrm>
            <a:off x="2180920"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sz="1200"/>
          </a:p>
        </p:txBody>
      </p:sp>
      <p:sp>
        <p:nvSpPr>
          <p:cNvPr id="102" name="object 102"/>
          <p:cNvSpPr/>
          <p:nvPr/>
        </p:nvSpPr>
        <p:spPr>
          <a:xfrm>
            <a:off x="2228545"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3" name="object 103"/>
          <p:cNvSpPr/>
          <p:nvPr/>
        </p:nvSpPr>
        <p:spPr>
          <a:xfrm>
            <a:off x="2259317"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4" name="object 104"/>
          <p:cNvSpPr/>
          <p:nvPr/>
        </p:nvSpPr>
        <p:spPr>
          <a:xfrm>
            <a:off x="2228545"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sz="1200"/>
          </a:p>
        </p:txBody>
      </p:sp>
      <p:sp>
        <p:nvSpPr>
          <p:cNvPr id="105" name="object 105"/>
          <p:cNvSpPr/>
          <p:nvPr/>
        </p:nvSpPr>
        <p:spPr>
          <a:xfrm>
            <a:off x="2259317"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sz="1200"/>
          </a:p>
        </p:txBody>
      </p:sp>
      <p:sp>
        <p:nvSpPr>
          <p:cNvPr id="106" name="object 106"/>
          <p:cNvSpPr/>
          <p:nvPr/>
        </p:nvSpPr>
        <p:spPr>
          <a:xfrm>
            <a:off x="2623464"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sz="1200"/>
          </a:p>
        </p:txBody>
      </p:sp>
      <p:sp>
        <p:nvSpPr>
          <p:cNvPr id="107" name="object 107"/>
          <p:cNvSpPr/>
          <p:nvPr/>
        </p:nvSpPr>
        <p:spPr>
          <a:xfrm>
            <a:off x="2623464"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sz="1200"/>
          </a:p>
        </p:txBody>
      </p:sp>
      <p:sp>
        <p:nvSpPr>
          <p:cNvPr id="108" name="object 108"/>
          <p:cNvSpPr/>
          <p:nvPr/>
        </p:nvSpPr>
        <p:spPr>
          <a:xfrm>
            <a:off x="2623464"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sz="1200"/>
          </a:p>
        </p:txBody>
      </p:sp>
      <p:sp>
        <p:nvSpPr>
          <p:cNvPr id="109" name="object 109"/>
          <p:cNvSpPr/>
          <p:nvPr/>
        </p:nvSpPr>
        <p:spPr>
          <a:xfrm>
            <a:off x="2623464"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sz="1200"/>
          </a:p>
        </p:txBody>
      </p:sp>
      <p:sp>
        <p:nvSpPr>
          <p:cNvPr id="110" name="object 110"/>
          <p:cNvSpPr/>
          <p:nvPr/>
        </p:nvSpPr>
        <p:spPr>
          <a:xfrm>
            <a:off x="2623464"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sz="1200"/>
          </a:p>
        </p:txBody>
      </p:sp>
      <p:sp>
        <p:nvSpPr>
          <p:cNvPr id="111" name="object 111"/>
          <p:cNvSpPr/>
          <p:nvPr/>
        </p:nvSpPr>
        <p:spPr>
          <a:xfrm>
            <a:off x="2671089"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2" name="object 112"/>
          <p:cNvSpPr/>
          <p:nvPr/>
        </p:nvSpPr>
        <p:spPr>
          <a:xfrm>
            <a:off x="2701861"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3" name="object 113"/>
          <p:cNvSpPr/>
          <p:nvPr/>
        </p:nvSpPr>
        <p:spPr>
          <a:xfrm>
            <a:off x="2671089"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sz="1200"/>
          </a:p>
        </p:txBody>
      </p:sp>
      <p:sp>
        <p:nvSpPr>
          <p:cNvPr id="114" name="object 114"/>
          <p:cNvSpPr/>
          <p:nvPr/>
        </p:nvSpPr>
        <p:spPr>
          <a:xfrm>
            <a:off x="2701861"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sz="1200"/>
          </a:p>
        </p:txBody>
      </p:sp>
      <p:sp>
        <p:nvSpPr>
          <p:cNvPr id="115" name="object 115"/>
          <p:cNvSpPr/>
          <p:nvPr/>
        </p:nvSpPr>
        <p:spPr>
          <a:xfrm>
            <a:off x="1238110" y="5133644"/>
            <a:ext cx="140970" cy="0"/>
          </a:xfrm>
          <a:custGeom>
            <a:avLst/>
            <a:gdLst/>
            <a:ahLst/>
            <a:cxnLst/>
            <a:rect l="l" t="t" r="r" b="b"/>
            <a:pathLst>
              <a:path w="140969">
                <a:moveTo>
                  <a:pt x="0" y="0"/>
                </a:moveTo>
                <a:lnTo>
                  <a:pt x="140627" y="0"/>
                </a:lnTo>
              </a:path>
            </a:pathLst>
          </a:custGeom>
          <a:ln w="54610">
            <a:solidFill>
              <a:srgbClr val="77B743"/>
            </a:solidFill>
          </a:ln>
        </p:spPr>
        <p:txBody>
          <a:bodyPr wrap="square" lIns="0" tIns="0" rIns="0" bIns="0" rtlCol="0"/>
          <a:lstStyle/>
          <a:p>
            <a:endParaRPr sz="1200"/>
          </a:p>
        </p:txBody>
      </p:sp>
      <p:sp>
        <p:nvSpPr>
          <p:cNvPr id="116" name="object 116"/>
          <p:cNvSpPr/>
          <p:nvPr/>
        </p:nvSpPr>
        <p:spPr>
          <a:xfrm>
            <a:off x="1254086"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sz="1200"/>
          </a:p>
        </p:txBody>
      </p:sp>
      <p:sp>
        <p:nvSpPr>
          <p:cNvPr id="117" name="object 117"/>
          <p:cNvSpPr/>
          <p:nvPr/>
        </p:nvSpPr>
        <p:spPr>
          <a:xfrm>
            <a:off x="1238110" y="4925999"/>
            <a:ext cx="140970" cy="0"/>
          </a:xfrm>
          <a:custGeom>
            <a:avLst/>
            <a:gdLst/>
            <a:ahLst/>
            <a:cxnLst/>
            <a:rect l="l" t="t" r="r" b="b"/>
            <a:pathLst>
              <a:path w="140969">
                <a:moveTo>
                  <a:pt x="0" y="0"/>
                </a:moveTo>
                <a:lnTo>
                  <a:pt x="140627" y="0"/>
                </a:lnTo>
              </a:path>
            </a:pathLst>
          </a:custGeom>
          <a:ln w="35560">
            <a:solidFill>
              <a:srgbClr val="77B743"/>
            </a:solidFill>
          </a:ln>
        </p:spPr>
        <p:txBody>
          <a:bodyPr wrap="square" lIns="0" tIns="0" rIns="0" bIns="0" rtlCol="0"/>
          <a:lstStyle/>
          <a:p>
            <a:endParaRPr sz="1200"/>
          </a:p>
        </p:txBody>
      </p:sp>
      <p:sp>
        <p:nvSpPr>
          <p:cNvPr id="118" name="object 118"/>
          <p:cNvSpPr/>
          <p:nvPr/>
        </p:nvSpPr>
        <p:spPr>
          <a:xfrm>
            <a:off x="1286636"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sz="1200"/>
          </a:p>
        </p:txBody>
      </p:sp>
      <p:sp>
        <p:nvSpPr>
          <p:cNvPr id="119" name="object 119"/>
          <p:cNvSpPr/>
          <p:nvPr/>
        </p:nvSpPr>
        <p:spPr>
          <a:xfrm>
            <a:off x="1308417"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sz="1200"/>
          </a:p>
        </p:txBody>
      </p:sp>
      <p:sp>
        <p:nvSpPr>
          <p:cNvPr id="120" name="object 120"/>
          <p:cNvSpPr/>
          <p:nvPr/>
        </p:nvSpPr>
        <p:spPr>
          <a:xfrm>
            <a:off x="1330204" y="4943220"/>
            <a:ext cx="0" cy="163195"/>
          </a:xfrm>
          <a:custGeom>
            <a:avLst/>
            <a:gdLst/>
            <a:ahLst/>
            <a:cxnLst/>
            <a:rect l="l" t="t" r="r" b="b"/>
            <a:pathLst>
              <a:path h="163195">
                <a:moveTo>
                  <a:pt x="0" y="0"/>
                </a:moveTo>
                <a:lnTo>
                  <a:pt x="0" y="162623"/>
                </a:lnTo>
              </a:path>
            </a:pathLst>
          </a:custGeom>
          <a:ln w="10426">
            <a:solidFill>
              <a:srgbClr val="77B743"/>
            </a:solidFill>
          </a:ln>
        </p:spPr>
        <p:txBody>
          <a:bodyPr wrap="square" lIns="0" tIns="0" rIns="0" bIns="0" rtlCol="0"/>
          <a:lstStyle/>
          <a:p>
            <a:endParaRPr sz="1200"/>
          </a:p>
        </p:txBody>
      </p:sp>
      <p:sp>
        <p:nvSpPr>
          <p:cNvPr id="121" name="object 121"/>
          <p:cNvSpPr/>
          <p:nvPr/>
        </p:nvSpPr>
        <p:spPr>
          <a:xfrm>
            <a:off x="1362760"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sz="1200"/>
          </a:p>
        </p:txBody>
      </p:sp>
      <p:sp>
        <p:nvSpPr>
          <p:cNvPr id="122" name="object 122"/>
          <p:cNvSpPr/>
          <p:nvPr/>
        </p:nvSpPr>
        <p:spPr>
          <a:xfrm>
            <a:off x="3541090"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70" h="254000">
                <a:moveTo>
                  <a:pt x="47256" y="198069"/>
                </a:moveTo>
                <a:lnTo>
                  <a:pt x="38620" y="198069"/>
                </a:lnTo>
                <a:lnTo>
                  <a:pt x="38620" y="218058"/>
                </a:lnTo>
                <a:lnTo>
                  <a:pt x="47256" y="218058"/>
                </a:lnTo>
                <a:lnTo>
                  <a:pt x="47256" y="198069"/>
                </a:lnTo>
                <a:close/>
              </a:path>
              <a:path w="140970" h="254000">
                <a:moveTo>
                  <a:pt x="74625" y="198069"/>
                </a:moveTo>
                <a:lnTo>
                  <a:pt x="65989" y="198069"/>
                </a:lnTo>
                <a:lnTo>
                  <a:pt x="65989"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56" y="172859"/>
                </a:moveTo>
                <a:lnTo>
                  <a:pt x="38620" y="172859"/>
                </a:lnTo>
                <a:lnTo>
                  <a:pt x="38620" y="192849"/>
                </a:lnTo>
                <a:lnTo>
                  <a:pt x="47256" y="192849"/>
                </a:lnTo>
                <a:lnTo>
                  <a:pt x="47256" y="172859"/>
                </a:lnTo>
                <a:close/>
              </a:path>
              <a:path w="140970" h="254000">
                <a:moveTo>
                  <a:pt x="74625" y="172859"/>
                </a:moveTo>
                <a:lnTo>
                  <a:pt x="65989" y="172859"/>
                </a:lnTo>
                <a:lnTo>
                  <a:pt x="65989"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56" y="148577"/>
                </a:moveTo>
                <a:lnTo>
                  <a:pt x="38620" y="148577"/>
                </a:lnTo>
                <a:lnTo>
                  <a:pt x="38620" y="168567"/>
                </a:lnTo>
                <a:lnTo>
                  <a:pt x="47256" y="168567"/>
                </a:lnTo>
                <a:lnTo>
                  <a:pt x="47256" y="148577"/>
                </a:lnTo>
                <a:close/>
              </a:path>
              <a:path w="140970" h="254000">
                <a:moveTo>
                  <a:pt x="74625" y="148577"/>
                </a:moveTo>
                <a:lnTo>
                  <a:pt x="65989" y="148577"/>
                </a:lnTo>
                <a:lnTo>
                  <a:pt x="65989"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56" y="123913"/>
                </a:moveTo>
                <a:lnTo>
                  <a:pt x="38620" y="123913"/>
                </a:lnTo>
                <a:lnTo>
                  <a:pt x="38620" y="143903"/>
                </a:lnTo>
                <a:lnTo>
                  <a:pt x="47256" y="143903"/>
                </a:lnTo>
                <a:lnTo>
                  <a:pt x="47256" y="123913"/>
                </a:lnTo>
                <a:close/>
              </a:path>
              <a:path w="140970" h="254000">
                <a:moveTo>
                  <a:pt x="74625" y="123913"/>
                </a:moveTo>
                <a:lnTo>
                  <a:pt x="65989" y="123913"/>
                </a:lnTo>
                <a:lnTo>
                  <a:pt x="65989"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56" y="97294"/>
                </a:moveTo>
                <a:lnTo>
                  <a:pt x="38620" y="97294"/>
                </a:lnTo>
                <a:lnTo>
                  <a:pt x="38620" y="117284"/>
                </a:lnTo>
                <a:lnTo>
                  <a:pt x="47256" y="117284"/>
                </a:lnTo>
                <a:lnTo>
                  <a:pt x="47256" y="97294"/>
                </a:lnTo>
                <a:close/>
              </a:path>
              <a:path w="140970" h="254000">
                <a:moveTo>
                  <a:pt x="74625" y="97294"/>
                </a:moveTo>
                <a:lnTo>
                  <a:pt x="65989" y="97294"/>
                </a:lnTo>
                <a:lnTo>
                  <a:pt x="65989"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56" y="71627"/>
                </a:moveTo>
                <a:lnTo>
                  <a:pt x="38620" y="71627"/>
                </a:lnTo>
                <a:lnTo>
                  <a:pt x="38620" y="91617"/>
                </a:lnTo>
                <a:lnTo>
                  <a:pt x="47256" y="91617"/>
                </a:lnTo>
                <a:lnTo>
                  <a:pt x="47256" y="71627"/>
                </a:lnTo>
                <a:close/>
              </a:path>
              <a:path w="140970" h="254000">
                <a:moveTo>
                  <a:pt x="74625" y="71627"/>
                </a:moveTo>
                <a:lnTo>
                  <a:pt x="65989" y="71627"/>
                </a:lnTo>
                <a:lnTo>
                  <a:pt x="65989"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56" y="45948"/>
                </a:moveTo>
                <a:lnTo>
                  <a:pt x="38620" y="45948"/>
                </a:lnTo>
                <a:lnTo>
                  <a:pt x="38620" y="65938"/>
                </a:lnTo>
                <a:lnTo>
                  <a:pt x="47256" y="65938"/>
                </a:lnTo>
                <a:lnTo>
                  <a:pt x="47256" y="45948"/>
                </a:lnTo>
                <a:close/>
              </a:path>
              <a:path w="140970" h="254000">
                <a:moveTo>
                  <a:pt x="74625" y="45948"/>
                </a:moveTo>
                <a:lnTo>
                  <a:pt x="65989" y="45948"/>
                </a:lnTo>
                <a:lnTo>
                  <a:pt x="65989"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56" y="18630"/>
                </a:moveTo>
                <a:lnTo>
                  <a:pt x="38620" y="18630"/>
                </a:lnTo>
                <a:lnTo>
                  <a:pt x="38620" y="38620"/>
                </a:lnTo>
                <a:lnTo>
                  <a:pt x="47256" y="38620"/>
                </a:lnTo>
                <a:lnTo>
                  <a:pt x="47256" y="18630"/>
                </a:lnTo>
                <a:close/>
              </a:path>
              <a:path w="140970" h="254000">
                <a:moveTo>
                  <a:pt x="74625" y="18630"/>
                </a:moveTo>
                <a:lnTo>
                  <a:pt x="65989" y="18630"/>
                </a:lnTo>
                <a:lnTo>
                  <a:pt x="65989"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sz="1200"/>
          </a:p>
        </p:txBody>
      </p:sp>
      <p:sp>
        <p:nvSpPr>
          <p:cNvPr id="123" name="object 123"/>
          <p:cNvSpPr/>
          <p:nvPr/>
        </p:nvSpPr>
        <p:spPr>
          <a:xfrm>
            <a:off x="2045576"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sz="1200"/>
          </a:p>
        </p:txBody>
      </p:sp>
      <p:sp>
        <p:nvSpPr>
          <p:cNvPr id="124" name="object 124"/>
          <p:cNvSpPr/>
          <p:nvPr/>
        </p:nvSpPr>
        <p:spPr>
          <a:xfrm>
            <a:off x="2045576"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sz="1200"/>
          </a:p>
        </p:txBody>
      </p:sp>
      <p:sp>
        <p:nvSpPr>
          <p:cNvPr id="125" name="object 125"/>
          <p:cNvSpPr/>
          <p:nvPr/>
        </p:nvSpPr>
        <p:spPr>
          <a:xfrm>
            <a:off x="2045576"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sz="1200"/>
          </a:p>
        </p:txBody>
      </p:sp>
      <p:sp>
        <p:nvSpPr>
          <p:cNvPr id="126" name="object 126"/>
          <p:cNvSpPr/>
          <p:nvPr/>
        </p:nvSpPr>
        <p:spPr>
          <a:xfrm>
            <a:off x="2045576"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sz="1200"/>
          </a:p>
        </p:txBody>
      </p:sp>
      <p:sp>
        <p:nvSpPr>
          <p:cNvPr id="127" name="object 127"/>
          <p:cNvSpPr/>
          <p:nvPr/>
        </p:nvSpPr>
        <p:spPr>
          <a:xfrm>
            <a:off x="2045576"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sz="1200"/>
          </a:p>
        </p:txBody>
      </p:sp>
      <p:sp>
        <p:nvSpPr>
          <p:cNvPr id="128" name="object 128"/>
          <p:cNvSpPr/>
          <p:nvPr/>
        </p:nvSpPr>
        <p:spPr>
          <a:xfrm>
            <a:off x="2099525"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29" name="object 129"/>
          <p:cNvSpPr/>
          <p:nvPr/>
        </p:nvSpPr>
        <p:spPr>
          <a:xfrm>
            <a:off x="2419350" y="1320800"/>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0" name="object 130"/>
          <p:cNvSpPr/>
          <p:nvPr/>
        </p:nvSpPr>
        <p:spPr>
          <a:xfrm>
            <a:off x="2099525"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sz="1200"/>
          </a:p>
        </p:txBody>
      </p:sp>
      <p:sp>
        <p:nvSpPr>
          <p:cNvPr id="131" name="object 131"/>
          <p:cNvSpPr/>
          <p:nvPr/>
        </p:nvSpPr>
        <p:spPr>
          <a:xfrm>
            <a:off x="2157996"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sz="1200"/>
          </a:p>
        </p:txBody>
      </p:sp>
      <p:sp>
        <p:nvSpPr>
          <p:cNvPr id="132" name="object 132"/>
          <p:cNvSpPr/>
          <p:nvPr/>
        </p:nvSpPr>
        <p:spPr>
          <a:xfrm>
            <a:off x="1581429" y="5139359"/>
            <a:ext cx="140970" cy="0"/>
          </a:xfrm>
          <a:custGeom>
            <a:avLst/>
            <a:gdLst/>
            <a:ahLst/>
            <a:cxnLst/>
            <a:rect l="l" t="t" r="r" b="b"/>
            <a:pathLst>
              <a:path w="140969">
                <a:moveTo>
                  <a:pt x="0" y="0"/>
                </a:moveTo>
                <a:lnTo>
                  <a:pt x="140627" y="0"/>
                </a:lnTo>
              </a:path>
            </a:pathLst>
          </a:custGeom>
          <a:ln w="43180">
            <a:solidFill>
              <a:srgbClr val="095F56"/>
            </a:solidFill>
          </a:ln>
        </p:spPr>
        <p:txBody>
          <a:bodyPr wrap="square" lIns="0" tIns="0" rIns="0" bIns="0" rtlCol="0"/>
          <a:lstStyle/>
          <a:p>
            <a:endParaRPr sz="1200"/>
          </a:p>
        </p:txBody>
      </p:sp>
      <p:sp>
        <p:nvSpPr>
          <p:cNvPr id="133" name="object 133"/>
          <p:cNvSpPr/>
          <p:nvPr/>
        </p:nvSpPr>
        <p:spPr>
          <a:xfrm>
            <a:off x="1581429"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sz="1200"/>
          </a:p>
        </p:txBody>
      </p:sp>
      <p:sp>
        <p:nvSpPr>
          <p:cNvPr id="134" name="object 134"/>
          <p:cNvSpPr/>
          <p:nvPr/>
        </p:nvSpPr>
        <p:spPr>
          <a:xfrm>
            <a:off x="1581429" y="5081574"/>
            <a:ext cx="140970" cy="0"/>
          </a:xfrm>
          <a:custGeom>
            <a:avLst/>
            <a:gdLst/>
            <a:ahLst/>
            <a:cxnLst/>
            <a:rect l="l" t="t" r="r" b="b"/>
            <a:pathLst>
              <a:path w="140969">
                <a:moveTo>
                  <a:pt x="0" y="0"/>
                </a:moveTo>
                <a:lnTo>
                  <a:pt x="140627" y="0"/>
                </a:lnTo>
              </a:path>
            </a:pathLst>
          </a:custGeom>
          <a:ln w="31750">
            <a:solidFill>
              <a:srgbClr val="095F56"/>
            </a:solidFill>
          </a:ln>
        </p:spPr>
        <p:txBody>
          <a:bodyPr wrap="square" lIns="0" tIns="0" rIns="0" bIns="0" rtlCol="0"/>
          <a:lstStyle/>
          <a:p>
            <a:endParaRPr sz="1200"/>
          </a:p>
        </p:txBody>
      </p:sp>
      <p:sp>
        <p:nvSpPr>
          <p:cNvPr id="135" name="object 135"/>
          <p:cNvSpPr/>
          <p:nvPr/>
        </p:nvSpPr>
        <p:spPr>
          <a:xfrm>
            <a:off x="1631264"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sz="1200"/>
          </a:p>
        </p:txBody>
      </p:sp>
      <p:sp>
        <p:nvSpPr>
          <p:cNvPr id="136" name="object 136"/>
          <p:cNvSpPr/>
          <p:nvPr/>
        </p:nvSpPr>
        <p:spPr>
          <a:xfrm>
            <a:off x="1659102"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sz="1200"/>
          </a:p>
        </p:txBody>
      </p:sp>
      <p:sp>
        <p:nvSpPr>
          <p:cNvPr id="137" name="object 137"/>
          <p:cNvSpPr/>
          <p:nvPr/>
        </p:nvSpPr>
        <p:spPr>
          <a:xfrm>
            <a:off x="1686928" y="5097195"/>
            <a:ext cx="35560" cy="20320"/>
          </a:xfrm>
          <a:custGeom>
            <a:avLst/>
            <a:gdLst/>
            <a:ahLst/>
            <a:cxnLst/>
            <a:rect l="l" t="t" r="r" b="b"/>
            <a:pathLst>
              <a:path w="35560"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sz="1200"/>
          </a:p>
        </p:txBody>
      </p:sp>
      <p:sp>
        <p:nvSpPr>
          <p:cNvPr id="138" name="object 138"/>
          <p:cNvSpPr/>
          <p:nvPr/>
        </p:nvSpPr>
        <p:spPr>
          <a:xfrm>
            <a:off x="3889883"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sz="1200"/>
          </a:p>
        </p:txBody>
      </p:sp>
      <p:sp>
        <p:nvSpPr>
          <p:cNvPr id="139" name="object 139"/>
          <p:cNvSpPr/>
          <p:nvPr/>
        </p:nvSpPr>
        <p:spPr>
          <a:xfrm>
            <a:off x="3889883"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sz="1200"/>
          </a:p>
        </p:txBody>
      </p:sp>
      <p:sp>
        <p:nvSpPr>
          <p:cNvPr id="140" name="object 140"/>
          <p:cNvSpPr/>
          <p:nvPr/>
        </p:nvSpPr>
        <p:spPr>
          <a:xfrm>
            <a:off x="3889883"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sz="1200"/>
          </a:p>
        </p:txBody>
      </p:sp>
      <p:sp>
        <p:nvSpPr>
          <p:cNvPr id="141" name="object 141"/>
          <p:cNvSpPr/>
          <p:nvPr/>
        </p:nvSpPr>
        <p:spPr>
          <a:xfrm>
            <a:off x="3948684"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sz="1200"/>
          </a:p>
        </p:txBody>
      </p:sp>
      <p:sp>
        <p:nvSpPr>
          <p:cNvPr id="142" name="object 142"/>
          <p:cNvSpPr/>
          <p:nvPr/>
        </p:nvSpPr>
        <p:spPr>
          <a:xfrm>
            <a:off x="3992371"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sz="1200"/>
          </a:p>
        </p:txBody>
      </p:sp>
      <p:sp>
        <p:nvSpPr>
          <p:cNvPr id="143" name="object 143"/>
          <p:cNvSpPr/>
          <p:nvPr/>
        </p:nvSpPr>
        <p:spPr>
          <a:xfrm>
            <a:off x="936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7" y="62801"/>
                </a:lnTo>
                <a:lnTo>
                  <a:pt x="175666" y="40982"/>
                </a:lnTo>
                <a:lnTo>
                  <a:pt x="175666" y="40462"/>
                </a:lnTo>
                <a:close/>
              </a:path>
              <a:path w="212725" h="127635">
                <a:moveTo>
                  <a:pt x="106298" y="0"/>
                </a:moveTo>
                <a:lnTo>
                  <a:pt x="37807" y="40462"/>
                </a:lnTo>
                <a:lnTo>
                  <a:pt x="174790" y="40462"/>
                </a:lnTo>
                <a:lnTo>
                  <a:pt x="106298" y="0"/>
                </a:lnTo>
                <a:close/>
              </a:path>
            </a:pathLst>
          </a:custGeom>
          <a:solidFill>
            <a:srgbClr val="F04C23"/>
          </a:solidFill>
        </p:spPr>
        <p:txBody>
          <a:bodyPr wrap="square" lIns="0" tIns="0" rIns="0" bIns="0" rtlCol="0"/>
          <a:lstStyle/>
          <a:p>
            <a:endParaRPr sz="1200"/>
          </a:p>
        </p:txBody>
      </p:sp>
      <p:sp>
        <p:nvSpPr>
          <p:cNvPr id="144" name="object 144"/>
          <p:cNvSpPr/>
          <p:nvPr/>
        </p:nvSpPr>
        <p:spPr>
          <a:xfrm>
            <a:off x="2771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sz="1200"/>
          </a:p>
        </p:txBody>
      </p:sp>
      <p:sp>
        <p:nvSpPr>
          <p:cNvPr id="145" name="object 145"/>
          <p:cNvSpPr/>
          <p:nvPr/>
        </p:nvSpPr>
        <p:spPr>
          <a:xfrm>
            <a:off x="1834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6" name="object 146"/>
          <p:cNvSpPr/>
          <p:nvPr/>
        </p:nvSpPr>
        <p:spPr>
          <a:xfrm>
            <a:off x="4143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7" name="object 147"/>
          <p:cNvSpPr/>
          <p:nvPr/>
        </p:nvSpPr>
        <p:spPr>
          <a:xfrm>
            <a:off x="3219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sz="1200"/>
          </a:p>
        </p:txBody>
      </p:sp>
      <p:sp>
        <p:nvSpPr>
          <p:cNvPr id="148" name="object 148"/>
          <p:cNvSpPr/>
          <p:nvPr/>
        </p:nvSpPr>
        <p:spPr>
          <a:xfrm>
            <a:off x="1707493"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sz="1200"/>
          </a:p>
        </p:txBody>
      </p:sp>
      <p:sp>
        <p:nvSpPr>
          <p:cNvPr id="149" name="object 149"/>
          <p:cNvSpPr/>
          <p:nvPr/>
        </p:nvSpPr>
        <p:spPr>
          <a:xfrm>
            <a:off x="4015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sz="1200"/>
          </a:p>
        </p:txBody>
      </p:sp>
      <p:sp>
        <p:nvSpPr>
          <p:cNvPr id="150" name="object 150"/>
          <p:cNvSpPr/>
          <p:nvPr/>
        </p:nvSpPr>
        <p:spPr>
          <a:xfrm>
            <a:off x="2984320"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sz="1200"/>
          </a:p>
        </p:txBody>
      </p:sp>
      <p:sp>
        <p:nvSpPr>
          <p:cNvPr id="151" name="object 151"/>
          <p:cNvSpPr/>
          <p:nvPr/>
        </p:nvSpPr>
        <p:spPr>
          <a:xfrm>
            <a:off x="3116145"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2" y="67170"/>
                </a:lnTo>
                <a:lnTo>
                  <a:pt x="103632" y="78943"/>
                </a:lnTo>
                <a:lnTo>
                  <a:pt x="140627" y="78943"/>
                </a:lnTo>
                <a:lnTo>
                  <a:pt x="140627" y="67170"/>
                </a:lnTo>
                <a:close/>
              </a:path>
              <a:path w="140970"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sz="1200"/>
          </a:p>
        </p:txBody>
      </p:sp>
      <p:sp>
        <p:nvSpPr>
          <p:cNvPr id="152" name="object 152"/>
          <p:cNvSpPr/>
          <p:nvPr/>
        </p:nvSpPr>
        <p:spPr>
          <a:xfrm>
            <a:off x="1409766" y="4959546"/>
            <a:ext cx="140627" cy="201942"/>
          </a:xfrm>
          <a:prstGeom prst="rect">
            <a:avLst/>
          </a:prstGeom>
          <a:blipFill>
            <a:blip r:embed="rId5" cstate="print"/>
            <a:stretch>
              <a:fillRect/>
            </a:stretch>
          </a:blipFill>
        </p:spPr>
        <p:txBody>
          <a:bodyPr wrap="square" lIns="0" tIns="0" rIns="0" bIns="0" rtlCol="0"/>
          <a:lstStyle/>
          <a:p>
            <a:endParaRPr sz="1200"/>
          </a:p>
        </p:txBody>
      </p:sp>
      <p:sp>
        <p:nvSpPr>
          <p:cNvPr id="153" name="object 153"/>
          <p:cNvSpPr/>
          <p:nvPr/>
        </p:nvSpPr>
        <p:spPr>
          <a:xfrm>
            <a:off x="2332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sz="1200"/>
          </a:p>
        </p:txBody>
      </p:sp>
      <p:sp>
        <p:nvSpPr>
          <p:cNvPr id="154" name="object 154"/>
          <p:cNvSpPr/>
          <p:nvPr/>
        </p:nvSpPr>
        <p:spPr>
          <a:xfrm>
            <a:off x="2488313"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sz="1200"/>
          </a:p>
        </p:txBody>
      </p:sp>
      <p:sp>
        <p:nvSpPr>
          <p:cNvPr id="155" name="object 155"/>
          <p:cNvSpPr/>
          <p:nvPr/>
        </p:nvSpPr>
        <p:spPr>
          <a:xfrm>
            <a:off x="3718223" y="4950885"/>
            <a:ext cx="140627" cy="210604"/>
          </a:xfrm>
          <a:prstGeom prst="rect">
            <a:avLst/>
          </a:prstGeom>
          <a:blipFill>
            <a:blip r:embed="rId6" cstate="print"/>
            <a:stretch>
              <a:fillRect/>
            </a:stretch>
          </a:blipFill>
        </p:spPr>
        <p:txBody>
          <a:bodyPr wrap="square" lIns="0" tIns="0" rIns="0" bIns="0" rtlCol="0"/>
          <a:lstStyle/>
          <a:p>
            <a:endParaRPr sz="1200"/>
          </a:p>
        </p:txBody>
      </p:sp>
      <p:sp>
        <p:nvSpPr>
          <p:cNvPr id="156" name="object 156"/>
          <p:cNvSpPr/>
          <p:nvPr/>
        </p:nvSpPr>
        <p:spPr>
          <a:xfrm>
            <a:off x="0" y="5161915"/>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r>
              <a:rPr lang="uk-UA" sz="1200" dirty="0" smtClean="0">
                <a:solidFill>
                  <a:schemeClr val="bg1"/>
                </a:solidFill>
                <a:latin typeface="Times New Roman" pitchFamily="18" charset="0"/>
                <a:cs typeface="Times New Roman" pitchFamily="18" charset="0"/>
              </a:rPr>
              <a:t>З міського бюджету було виділено 5 млн. грн. на першочерговий ремонт (заміну) вхідних дверей в підвальне приміщення із встановленням обладнання та комплектуючих автоматизованої системи доступу до найпростішого укриття</a:t>
            </a:r>
          </a:p>
        </p:txBody>
      </p:sp>
      <p:sp>
        <p:nvSpPr>
          <p:cNvPr id="181" name="object 181"/>
          <p:cNvSpPr txBox="1"/>
          <p:nvPr/>
        </p:nvSpPr>
        <p:spPr>
          <a:xfrm>
            <a:off x="133350" y="406400"/>
            <a:ext cx="7410450" cy="384721"/>
          </a:xfrm>
          <a:prstGeom prst="rect">
            <a:avLst/>
          </a:prstGeom>
        </p:spPr>
        <p:txBody>
          <a:bodyPr vert="horz" wrap="square" lIns="0" tIns="15240" rIns="0" bIns="0" rtlCol="0">
            <a:spAutoFit/>
          </a:bodyPr>
          <a:lstStyle/>
          <a:p>
            <a:pPr marL="12700">
              <a:spcBef>
                <a:spcPts val="120"/>
              </a:spcBef>
              <a:tabLst>
                <a:tab pos="340360" algn="l"/>
              </a:tabLst>
            </a:pPr>
            <a:r>
              <a:rPr lang="uk-UA" sz="1200" b="1" dirty="0" smtClean="0">
                <a:latin typeface="Times New Roman" pitchFamily="18" charset="0"/>
                <a:cs typeface="Times New Roman" pitchFamily="18" charset="0"/>
              </a:rPr>
              <a:t/>
            </a:r>
            <a:br>
              <a:rPr lang="uk-UA" sz="1200" b="1" dirty="0" smtClean="0">
                <a:latin typeface="Times New Roman" pitchFamily="18" charset="0"/>
                <a:cs typeface="Times New Roman" pitchFamily="18" charset="0"/>
              </a:rPr>
            </a:br>
            <a:endParaRPr lang="uk-UA" sz="1200" b="1" dirty="0" smtClean="0">
              <a:latin typeface="Times New Roman" pitchFamily="18" charset="0"/>
              <a:cs typeface="Times New Roman" pitchFamily="18" charset="0"/>
            </a:endParaRPr>
          </a:p>
        </p:txBody>
      </p:sp>
      <p:sp>
        <p:nvSpPr>
          <p:cNvPr id="204" name="object 204"/>
          <p:cNvSpPr txBox="1">
            <a:spLocks noGrp="1"/>
          </p:cNvSpPr>
          <p:nvPr>
            <p:ph type="title"/>
          </p:nvPr>
        </p:nvSpPr>
        <p:spPr>
          <a:xfrm>
            <a:off x="0" y="101601"/>
            <a:ext cx="7734300" cy="505267"/>
          </a:xfrm>
          <a:prstGeom prst="rect">
            <a:avLst/>
          </a:prstGeom>
        </p:spPr>
        <p:txBody>
          <a:bodyPr vert="horz" wrap="square" lIns="0" tIns="12700" rIns="0" bIns="0" rtlCol="0">
            <a:spAutoFit/>
          </a:bodyPr>
          <a:lstStyle/>
          <a:p>
            <a:r>
              <a:rPr lang="uk-UA" sz="1600" b="0" cap="all" dirty="0" smtClean="0">
                <a:solidFill>
                  <a:schemeClr val="tx1"/>
                </a:solidFill>
                <a:latin typeface="Times New Roman" pitchFamily="18" charset="0"/>
                <a:cs typeface="Times New Roman" pitchFamily="18" charset="0"/>
              </a:rPr>
              <a:t> Нарада з ОСББ щодо облаштування автоматизованою системою  для оперативного та безперешкодного доступу до укриттів</a:t>
            </a:r>
            <a:endParaRPr lang="ru-RU" sz="1800" b="0" cap="all" dirty="0">
              <a:solidFill>
                <a:schemeClr val="tx1"/>
              </a:solidFill>
              <a:latin typeface="Times New Roman" pitchFamily="18" charset="0"/>
              <a:cs typeface="Times New Roman" pitchFamily="18" charset="0"/>
            </a:endParaRPr>
          </a:p>
        </p:txBody>
      </p:sp>
      <p:sp>
        <p:nvSpPr>
          <p:cNvPr id="159"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sz="1200"/>
          </a:p>
        </p:txBody>
      </p:sp>
      <p:pic>
        <p:nvPicPr>
          <p:cNvPr id="59394" name="Picture 2" descr="undefined"/>
          <p:cNvPicPr>
            <a:picLocks noChangeAspect="1" noChangeArrowheads="1"/>
          </p:cNvPicPr>
          <p:nvPr/>
        </p:nvPicPr>
        <p:blipFill>
          <a:blip r:embed="rId7" cstate="print"/>
          <a:srcRect/>
          <a:stretch>
            <a:fillRect/>
          </a:stretch>
        </p:blipFill>
        <p:spPr bwMode="auto">
          <a:xfrm>
            <a:off x="133350" y="635000"/>
            <a:ext cx="3505200" cy="2336800"/>
          </a:xfrm>
          <a:prstGeom prst="rect">
            <a:avLst/>
          </a:prstGeom>
          <a:noFill/>
        </p:spPr>
      </p:pic>
      <p:pic>
        <p:nvPicPr>
          <p:cNvPr id="59396" name="Picture 4" descr="undefined"/>
          <p:cNvPicPr>
            <a:picLocks noChangeAspect="1" noChangeArrowheads="1"/>
          </p:cNvPicPr>
          <p:nvPr/>
        </p:nvPicPr>
        <p:blipFill>
          <a:blip r:embed="rId8" cstate="print"/>
          <a:srcRect/>
          <a:stretch>
            <a:fillRect/>
          </a:stretch>
        </p:blipFill>
        <p:spPr bwMode="auto">
          <a:xfrm>
            <a:off x="3790950" y="635000"/>
            <a:ext cx="3505200" cy="2336800"/>
          </a:xfrm>
          <a:prstGeom prst="rect">
            <a:avLst/>
          </a:prstGeom>
          <a:noFill/>
        </p:spPr>
      </p:pic>
      <p:pic>
        <p:nvPicPr>
          <p:cNvPr id="59398" name="Picture 6" descr="undefined"/>
          <p:cNvPicPr>
            <a:picLocks noChangeAspect="1" noChangeArrowheads="1"/>
          </p:cNvPicPr>
          <p:nvPr/>
        </p:nvPicPr>
        <p:blipFill>
          <a:blip r:embed="rId9" cstate="print"/>
          <a:srcRect/>
          <a:stretch>
            <a:fillRect/>
          </a:stretch>
        </p:blipFill>
        <p:spPr bwMode="auto">
          <a:xfrm>
            <a:off x="133350" y="2997200"/>
            <a:ext cx="3276600" cy="2184400"/>
          </a:xfrm>
          <a:prstGeom prst="rect">
            <a:avLst/>
          </a:prstGeom>
          <a:noFill/>
        </p:spPr>
      </p:pic>
      <p:pic>
        <p:nvPicPr>
          <p:cNvPr id="59400" name="Picture 8" descr="https://www.zhitomir.info/f/images/2023/09/06/216259/56a5aeb2c016e4d5028aa3206493beb8_preview_w440_h290.jpg"/>
          <p:cNvPicPr>
            <a:picLocks noChangeAspect="1" noChangeArrowheads="1"/>
          </p:cNvPicPr>
          <p:nvPr/>
        </p:nvPicPr>
        <p:blipFill>
          <a:blip r:embed="rId10" cstate="print"/>
          <a:srcRect/>
          <a:stretch>
            <a:fillRect/>
          </a:stretch>
        </p:blipFill>
        <p:spPr bwMode="auto">
          <a:xfrm>
            <a:off x="3714750" y="2997200"/>
            <a:ext cx="3237185" cy="21336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177800"/>
            <a:ext cx="7129780" cy="2339102"/>
          </a:xfrm>
        </p:spPr>
        <p:txBody>
          <a:bodyPr/>
          <a:lstStyle/>
          <a:p>
            <a:pPr algn="ctr"/>
            <a:r>
              <a:rPr lang="uk-UA" sz="1900" dirty="0" smtClean="0">
                <a:solidFill>
                  <a:schemeClr val="tx1"/>
                </a:solidFill>
                <a:latin typeface="Times New Roman" pitchFamily="18" charset="0"/>
                <a:cs typeface="Times New Roman" pitchFamily="18" charset="0"/>
              </a:rPr>
              <a:t>Участь в державній програмі </a:t>
            </a:r>
            <a:r>
              <a:rPr lang="uk-UA" sz="1900" dirty="0" err="1" smtClean="0">
                <a:solidFill>
                  <a:schemeClr val="tx1"/>
                </a:solidFill>
                <a:latin typeface="Times New Roman" pitchFamily="18" charset="0"/>
                <a:cs typeface="Times New Roman" pitchFamily="18" charset="0"/>
              </a:rPr>
              <a:t>“ВідновиДім”постраждалих</a:t>
            </a:r>
            <a:r>
              <a:rPr lang="uk-UA" sz="1900" dirty="0" smtClean="0">
                <a:solidFill>
                  <a:schemeClr val="tx1"/>
                </a:solidFill>
                <a:latin typeface="Times New Roman" pitchFamily="18" charset="0"/>
                <a:cs typeface="Times New Roman" pitchFamily="18" charset="0"/>
              </a:rPr>
              <a:t> ОСББ внаслідок ракетних ударів</a:t>
            </a: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r>
            <a:br>
              <a:rPr lang="uk-UA" sz="1900" b="0" dirty="0" smtClean="0">
                <a:solidFill>
                  <a:schemeClr val="tx1"/>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t>
            </a:r>
            <a:br>
              <a:rPr lang="uk-UA" sz="1900" b="0" dirty="0" smtClean="0">
                <a:solidFill>
                  <a:schemeClr val="tx1"/>
                </a:solidFill>
                <a:latin typeface="Times New Roman" pitchFamily="18" charset="0"/>
                <a:cs typeface="Times New Roman" pitchFamily="18" charset="0"/>
              </a:rPr>
            </a:b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 </a:t>
            </a:r>
            <a:endParaRPr lang="ru-RU" sz="1700" dirty="0">
              <a:solidFill>
                <a:schemeClr val="tx1"/>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6" name="Прямоугольник 5"/>
          <p:cNvSpPr/>
          <p:nvPr/>
        </p:nvSpPr>
        <p:spPr>
          <a:xfrm>
            <a:off x="133350" y="4368800"/>
            <a:ext cx="7315200" cy="1261884"/>
          </a:xfrm>
          <a:prstGeom prst="rect">
            <a:avLst/>
          </a:prstGeom>
        </p:spPr>
        <p:txBody>
          <a:bodyPr wrap="square">
            <a:spAutoFit/>
          </a:bodyPr>
          <a:lstStyle/>
          <a:p>
            <a:r>
              <a:rPr lang="uk-UA" sz="1200" dirty="0" smtClean="0">
                <a:latin typeface="Times New Roman" pitchFamily="18" charset="0"/>
                <a:cs typeface="Times New Roman" pitchFamily="18" charset="0"/>
              </a:rPr>
              <a:t>Згідно рішення виконкому «Про затвердження Порядку відшкодування фактичних витрат на обстеження технічного стану конструкцій існуючих житлових будинків ОСББ, пошкоджених внаслідок збройної російської агресії», ОСББ мають можливість отримати відшкодування витрат на обстеження технічного стану будинку, пошкодженого внаслідок збройної агресії</a:t>
            </a:r>
          </a:p>
          <a:p>
            <a:pPr>
              <a:buFont typeface="Wingdings" pitchFamily="2" charset="2"/>
              <a:buChar char="ü"/>
            </a:pPr>
            <a:endParaRPr lang="ru-RU" sz="1400" dirty="0" smtClean="0">
              <a:latin typeface="Times New Roman" pitchFamily="18" charset="0"/>
              <a:cs typeface="Times New Roman" pitchFamily="18" charset="0"/>
            </a:endParaRPr>
          </a:p>
          <a:p>
            <a:pPr>
              <a:buFont typeface="Wingdings" pitchFamily="2" charset="2"/>
              <a:buChar char="ü"/>
            </a:pPr>
            <a:endParaRPr lang="ru-RU" sz="1400" dirty="0">
              <a:latin typeface="Times New Roman" pitchFamily="18" charset="0"/>
              <a:cs typeface="Times New Roman" pitchFamily="18" charset="0"/>
            </a:endParaRPr>
          </a:p>
        </p:txBody>
      </p:sp>
      <p:sp>
        <p:nvSpPr>
          <p:cNvPr id="53250" name="AutoShape 2"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3252" name="AutoShape 4"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53253" name="Picture 5"/>
          <p:cNvPicPr>
            <a:picLocks noChangeAspect="1" noChangeArrowheads="1"/>
          </p:cNvPicPr>
          <p:nvPr/>
        </p:nvPicPr>
        <p:blipFill>
          <a:blip r:embed="rId3" cstate="print"/>
          <a:srcRect/>
          <a:stretch>
            <a:fillRect/>
          </a:stretch>
        </p:blipFill>
        <p:spPr bwMode="auto">
          <a:xfrm>
            <a:off x="590550" y="863600"/>
            <a:ext cx="6553200" cy="344043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8150" y="101600"/>
            <a:ext cx="6997064" cy="2246769"/>
          </a:xfrm>
        </p:spPr>
        <p:txBody>
          <a:bodyPr/>
          <a:lstStyle/>
          <a:p>
            <a:pPr algn="ctr"/>
            <a:r>
              <a:rPr lang="uk-UA" sz="1600" dirty="0" smtClean="0">
                <a:solidFill>
                  <a:schemeClr val="tx1"/>
                </a:solidFill>
                <a:latin typeface="Times New Roman" pitchFamily="18" charset="0"/>
                <a:cs typeface="Times New Roman" pitchFamily="18" charset="0"/>
              </a:rPr>
              <a:t>Участь в державній програмі </a:t>
            </a:r>
            <a:r>
              <a:rPr lang="uk-UA" sz="1600" dirty="0" err="1" smtClean="0">
                <a:solidFill>
                  <a:schemeClr val="tx1"/>
                </a:solidFill>
                <a:latin typeface="Times New Roman" pitchFamily="18" charset="0"/>
                <a:cs typeface="Times New Roman" pitchFamily="18" charset="0"/>
              </a:rPr>
              <a:t>“ВідновиДім”постраждалих</a:t>
            </a:r>
            <a:r>
              <a:rPr lang="uk-UA" sz="1600" dirty="0" smtClean="0">
                <a:solidFill>
                  <a:schemeClr val="tx1"/>
                </a:solidFill>
                <a:latin typeface="Times New Roman" pitchFamily="18" charset="0"/>
                <a:cs typeface="Times New Roman" pitchFamily="18" charset="0"/>
              </a:rPr>
              <a:t> ОСББ внаслідок ракетних ударів</a:t>
            </a: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r>
            <a:br>
              <a:rPr lang="uk-UA" sz="1900" b="0" dirty="0" smtClean="0">
                <a:solidFill>
                  <a:schemeClr val="tx1"/>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t>
            </a:r>
            <a:br>
              <a:rPr lang="uk-UA" sz="1900" b="0" dirty="0" smtClean="0">
                <a:solidFill>
                  <a:schemeClr val="tx1"/>
                </a:solidFill>
                <a:latin typeface="Times New Roman" pitchFamily="18" charset="0"/>
                <a:cs typeface="Times New Roman" pitchFamily="18" charset="0"/>
              </a:rPr>
            </a:b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 </a:t>
            </a:r>
            <a:endParaRPr lang="ru-RU" sz="1700" dirty="0">
              <a:solidFill>
                <a:schemeClr val="tx1"/>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6" name="Прямоугольник 5"/>
          <p:cNvSpPr/>
          <p:nvPr/>
        </p:nvSpPr>
        <p:spPr>
          <a:xfrm>
            <a:off x="133350" y="4368800"/>
            <a:ext cx="7315200" cy="523220"/>
          </a:xfrm>
          <a:prstGeom prst="rect">
            <a:avLst/>
          </a:prstGeom>
        </p:spPr>
        <p:txBody>
          <a:bodyPr wrap="square">
            <a:spAutoFit/>
          </a:bodyPr>
          <a:lstStyle/>
          <a:p>
            <a:pPr>
              <a:buFont typeface="Wingdings" pitchFamily="2" charset="2"/>
              <a:buChar char="ü"/>
            </a:pPr>
            <a:endParaRPr lang="ru-RU" sz="1400" dirty="0" smtClean="0">
              <a:latin typeface="Times New Roman" pitchFamily="18" charset="0"/>
              <a:cs typeface="Times New Roman" pitchFamily="18" charset="0"/>
            </a:endParaRPr>
          </a:p>
          <a:p>
            <a:pPr>
              <a:buFont typeface="Wingdings" pitchFamily="2" charset="2"/>
              <a:buChar char="ü"/>
            </a:pPr>
            <a:endParaRPr lang="ru-RU" sz="1400" dirty="0">
              <a:latin typeface="Times New Roman" pitchFamily="18" charset="0"/>
              <a:cs typeface="Times New Roman" pitchFamily="18" charset="0"/>
            </a:endParaRPr>
          </a:p>
        </p:txBody>
      </p:sp>
      <p:sp>
        <p:nvSpPr>
          <p:cNvPr id="53250" name="AutoShape 2"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3252" name="AutoShape 4"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8" name="Рисунок 7" descr="Завершився ремонт пошкодженого внаслідок обстрілів будинку в Житомирі — ОСББ «Чумацький шлях 4» "/>
          <p:cNvPicPr/>
          <p:nvPr/>
        </p:nvPicPr>
        <p:blipFill>
          <a:blip r:embed="rId3" cstate="print"/>
          <a:srcRect/>
          <a:stretch>
            <a:fillRect/>
          </a:stretch>
        </p:blipFill>
        <p:spPr bwMode="auto">
          <a:xfrm>
            <a:off x="285750" y="635000"/>
            <a:ext cx="7315200" cy="3886200"/>
          </a:xfrm>
          <a:prstGeom prst="rect">
            <a:avLst/>
          </a:prstGeom>
          <a:noFill/>
          <a:ln w="9525">
            <a:noFill/>
            <a:miter lim="800000"/>
            <a:headEnd/>
            <a:tailEnd/>
          </a:ln>
        </p:spPr>
      </p:pic>
      <p:sp>
        <p:nvSpPr>
          <p:cNvPr id="33793" name="Rectangle 1"/>
          <p:cNvSpPr>
            <a:spLocks noChangeArrowheads="1"/>
          </p:cNvSpPr>
          <p:nvPr/>
        </p:nvSpPr>
        <p:spPr bwMode="auto">
          <a:xfrm>
            <a:off x="147298" y="4521200"/>
            <a:ext cx="758700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uk-UA" sz="12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ОСББ «Чумацький шлях 4» отримали грант — понад 2,6 </a:t>
            </a:r>
            <a:r>
              <a:rPr kumimoji="0" lang="uk-UA" sz="1200" b="1"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млн</a:t>
            </a:r>
            <a:r>
              <a:rPr lang="en-US" sz="1200" b="1" dirty="0" smtClean="0">
                <a:solidFill>
                  <a:srgbClr val="000000"/>
                </a:solidFill>
                <a:latin typeface="Times New Roman" pitchFamily="18" charset="0"/>
                <a:ea typeface="Times New Roman" pitchFamily="18" charset="0"/>
                <a:cs typeface="Times New Roman" pitchFamily="18" charset="0"/>
              </a:rPr>
              <a:t>.</a:t>
            </a:r>
            <a:r>
              <a:rPr kumimoji="0" lang="uk-UA" sz="12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грн</a:t>
            </a:r>
            <a:r>
              <a:rPr kumimoji="0" lang="uk-UA" sz="1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p>
          <a:p>
            <a:pPr marL="0" marR="0" lvl="0" indent="449263" algn="just" defTabSz="914400" rtl="0" eaLnBrk="1" fontAlgn="base" latinLnBrk="0" hangingPunct="1">
              <a:lnSpc>
                <a:spcPct val="100000"/>
              </a:lnSpc>
              <a:spcBef>
                <a:spcPct val="0"/>
              </a:spcBef>
              <a:spcAft>
                <a:spcPct val="0"/>
              </a:spcAft>
              <a:buClrTx/>
              <a:buSzTx/>
              <a:buFontTx/>
              <a:buNone/>
              <a:tabLst/>
            </a:pPr>
            <a:r>
              <a:rPr lang="uk-UA" sz="1200" dirty="0" smtClean="0">
                <a:solidFill>
                  <a:srgbClr val="000000"/>
                </a:solidFill>
                <a:latin typeface="Times New Roman" pitchFamily="18" charset="0"/>
                <a:ea typeface="Times New Roman" pitchFamily="18" charset="0"/>
                <a:cs typeface="Times New Roman" pitchFamily="18" charset="0"/>
              </a:rPr>
              <a:t>З</a:t>
            </a:r>
            <a:r>
              <a:rPr kumimoji="0" lang="uk-UA" sz="120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амінили: пошкоджені віконні та балконні дверні блоки, зовнішні та внутрішні тамбурні двері, відремонтували фасади і конструкцію даху, відновили зруйновані інженерні системи.</a:t>
            </a:r>
            <a:endParaRPr kumimoji="0" lang="ru-RU" sz="120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8150" y="101601"/>
            <a:ext cx="6997064" cy="2000548"/>
          </a:xfrm>
        </p:spPr>
        <p:txBody>
          <a:bodyPr/>
          <a:lstStyle/>
          <a:p>
            <a:pPr algn="ctr"/>
            <a:r>
              <a:rPr lang="uk-UA" sz="1600" dirty="0" smtClean="0">
                <a:solidFill>
                  <a:schemeClr val="tx1"/>
                </a:solidFill>
                <a:latin typeface="Times New Roman" pitchFamily="18" charset="0"/>
                <a:cs typeface="Times New Roman" pitchFamily="18" charset="0"/>
              </a:rPr>
              <a:t>Заміна вікон та дверей ОСББ, </a:t>
            </a:r>
            <a:r>
              <a:rPr lang="uk-UA" sz="1600" dirty="0" smtClean="0">
                <a:solidFill>
                  <a:schemeClr val="tx1"/>
                </a:solidFill>
                <a:latin typeface="Times New Roman" pitchFamily="18" charset="0"/>
                <a:cs typeface="Times New Roman" pitchFamily="18" charset="0"/>
              </a:rPr>
              <a:t>пошкоджених </a:t>
            </a:r>
            <a:r>
              <a:rPr lang="uk-UA" sz="1600" dirty="0" smtClean="0">
                <a:solidFill>
                  <a:schemeClr val="tx1"/>
                </a:solidFill>
                <a:latin typeface="Times New Roman" pitchFamily="18" charset="0"/>
                <a:cs typeface="Times New Roman" pitchFamily="18" charset="0"/>
              </a:rPr>
              <a:t>внаслідок вибухової хвилі</a:t>
            </a: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r>
            <a:br>
              <a:rPr lang="uk-UA" sz="1900" b="0" dirty="0" smtClean="0">
                <a:solidFill>
                  <a:schemeClr val="tx1"/>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t>
            </a:r>
            <a:br>
              <a:rPr lang="uk-UA" sz="1900" b="0" dirty="0" smtClean="0">
                <a:solidFill>
                  <a:schemeClr val="tx1"/>
                </a:solidFill>
                <a:latin typeface="Times New Roman" pitchFamily="18" charset="0"/>
                <a:cs typeface="Times New Roman" pitchFamily="18" charset="0"/>
              </a:rPr>
            </a:b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 </a:t>
            </a:r>
            <a:endParaRPr lang="ru-RU" sz="1700" dirty="0">
              <a:solidFill>
                <a:schemeClr val="tx1"/>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6" name="Прямоугольник 5"/>
          <p:cNvSpPr/>
          <p:nvPr/>
        </p:nvSpPr>
        <p:spPr>
          <a:xfrm>
            <a:off x="133350" y="4368800"/>
            <a:ext cx="7315200" cy="523220"/>
          </a:xfrm>
          <a:prstGeom prst="rect">
            <a:avLst/>
          </a:prstGeom>
        </p:spPr>
        <p:txBody>
          <a:bodyPr wrap="square">
            <a:spAutoFit/>
          </a:bodyPr>
          <a:lstStyle/>
          <a:p>
            <a:pPr>
              <a:buFont typeface="Wingdings" pitchFamily="2" charset="2"/>
              <a:buChar char="ü"/>
            </a:pPr>
            <a:endParaRPr lang="ru-RU" sz="1400" dirty="0" smtClean="0">
              <a:latin typeface="Times New Roman" pitchFamily="18" charset="0"/>
              <a:cs typeface="Times New Roman" pitchFamily="18" charset="0"/>
            </a:endParaRPr>
          </a:p>
          <a:p>
            <a:pPr>
              <a:buFont typeface="Wingdings" pitchFamily="2" charset="2"/>
              <a:buChar char="ü"/>
            </a:pPr>
            <a:endParaRPr lang="ru-RU" sz="1400" dirty="0">
              <a:latin typeface="Times New Roman" pitchFamily="18" charset="0"/>
              <a:cs typeface="Times New Roman" pitchFamily="18" charset="0"/>
            </a:endParaRPr>
          </a:p>
        </p:txBody>
      </p:sp>
      <p:sp>
        <p:nvSpPr>
          <p:cNvPr id="53250" name="AutoShape 2"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3252" name="AutoShape 4"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3793" name="Rectangle 1"/>
          <p:cNvSpPr>
            <a:spLocks noChangeArrowheads="1"/>
          </p:cNvSpPr>
          <p:nvPr/>
        </p:nvSpPr>
        <p:spPr bwMode="auto">
          <a:xfrm>
            <a:off x="209550" y="5320268"/>
            <a:ext cx="758700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uk-UA" sz="1200" b="1"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З міського бюджету було виділено 5 млн. грн. на заміну</a:t>
            </a:r>
            <a:r>
              <a:rPr kumimoji="0" lang="uk-UA" sz="1200" b="1" i="0" u="none" strike="noStrike" cap="none" normalizeH="0" dirty="0" smtClean="0">
                <a:ln>
                  <a:noFill/>
                </a:ln>
                <a:solidFill>
                  <a:schemeClr val="bg1"/>
                </a:solidFill>
                <a:effectLst/>
                <a:latin typeface="Times New Roman" pitchFamily="18" charset="0"/>
                <a:ea typeface="Times New Roman" pitchFamily="18" charset="0"/>
                <a:cs typeface="Times New Roman" pitchFamily="18" charset="0"/>
              </a:rPr>
              <a:t> пошкоджених вікон та дверей в МЗК внаслідок збройної агресії російської федерації</a:t>
            </a:r>
            <a:endParaRPr kumimoji="0" lang="ru-RU" sz="1200" i="0" u="none" strike="noStrike" cap="none" normalizeH="0" baseline="0" dirty="0" smtClean="0">
              <a:ln>
                <a:noFill/>
              </a:ln>
              <a:solidFill>
                <a:schemeClr val="bg1"/>
              </a:solidFill>
              <a:effectLst/>
              <a:latin typeface="Times New Roman" pitchFamily="18" charset="0"/>
              <a:cs typeface="Times New Roman" pitchFamily="18" charset="0"/>
            </a:endParaRPr>
          </a:p>
        </p:txBody>
      </p:sp>
      <p:sp>
        <p:nvSpPr>
          <p:cNvPr id="10" name="Заголовок 1"/>
          <p:cNvSpPr txBox="1">
            <a:spLocks/>
          </p:cNvSpPr>
          <p:nvPr/>
        </p:nvSpPr>
        <p:spPr>
          <a:xfrm>
            <a:off x="209550" y="406400"/>
            <a:ext cx="7086600" cy="233910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ОСББ </a:t>
            </a:r>
            <a:r>
              <a:rPr kumimoji="0" lang="uk-UA" sz="1900" b="1" i="0" u="none" strike="noStrike" kern="0" cap="none" spc="0" normalizeH="0" baseline="0" noProof="0" dirty="0" err="1" smtClean="0">
                <a:ln>
                  <a:noFill/>
                </a:ln>
                <a:solidFill>
                  <a:srgbClr val="FF0000"/>
                </a:solidFill>
                <a:effectLst/>
                <a:uLnTx/>
                <a:uFillTx/>
                <a:latin typeface="Times New Roman" pitchFamily="18" charset="0"/>
                <a:ea typeface="+mj-ea"/>
                <a:cs typeface="Times New Roman" pitchFamily="18" charset="0"/>
              </a:rPr>
              <a:t>“Польовий</a:t>
            </a: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 13”, площа Польова, 13</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
            </a:r>
            <a:b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b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
            </a:r>
            <a:b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b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
            </a:r>
            <a:b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br>
            <a: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b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2000" b="0" i="0" u="none" strike="noStrike" kern="0" cap="none" spc="0" normalizeH="0" baseline="0" noProof="0" dirty="0" smtClean="0">
                <a:ln>
                  <a:noFill/>
                </a:ln>
                <a:solidFill>
                  <a:srgbClr val="F04C23"/>
                </a:solidFill>
                <a:effectLst/>
                <a:uLnTx/>
                <a:uFillTx/>
                <a:latin typeface="Calibri"/>
                <a:ea typeface="+mj-ea"/>
                <a:cs typeface="Calibri"/>
              </a:rPr>
              <a:t/>
            </a:r>
            <a:br>
              <a:rPr kumimoji="0" lang="ru-RU" sz="2000" b="0" i="0" u="none" strike="noStrike" kern="0" cap="none" spc="0" normalizeH="0" baseline="0" noProof="0" dirty="0" smtClean="0">
                <a:ln>
                  <a:noFill/>
                </a:ln>
                <a:solidFill>
                  <a:srgbClr val="F04C23"/>
                </a:solidFill>
                <a:effectLst/>
                <a:uLnTx/>
                <a:uFillTx/>
                <a:latin typeface="Calibri"/>
                <a:ea typeface="+mj-ea"/>
                <a:cs typeface="Calibri"/>
              </a:rPr>
            </a:br>
            <a:r>
              <a:rPr kumimoji="0" lang="ru-RU" sz="1800" b="1" i="0" u="none" strike="noStrike" kern="0" cap="none" spc="0" normalizeH="0" baseline="0" noProof="0" dirty="0" smtClean="0">
                <a:ln>
                  <a:noFill/>
                </a:ln>
                <a:solidFill>
                  <a:schemeClr val="accent3">
                    <a:lumMod val="50000"/>
                  </a:schemeClr>
                </a:solidFill>
                <a:effectLst/>
                <a:uLnTx/>
                <a:uFillTx/>
                <a:latin typeface="Times New Roman" pitchFamily="18" charset="0"/>
                <a:ea typeface="+mj-ea"/>
                <a:cs typeface="Times New Roman" pitchFamily="18" charset="0"/>
              </a:rPr>
              <a:t> </a:t>
            </a:r>
            <a:r>
              <a:rPr kumimoji="0" lang="ru-RU" sz="18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endParaRPr kumimoji="0" lang="ru-RU" sz="1700" b="1" i="0" u="none" strike="noStrike" kern="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56324" name="Picture 4" descr="C:\Users\User\Downloads\зображення_viber_2023-10-10_12-14-24-965 (1).jpg"/>
          <p:cNvPicPr>
            <a:picLocks noChangeAspect="1" noChangeArrowheads="1"/>
          </p:cNvPicPr>
          <p:nvPr/>
        </p:nvPicPr>
        <p:blipFill>
          <a:blip r:embed="rId3" cstate="print"/>
          <a:srcRect/>
          <a:stretch>
            <a:fillRect/>
          </a:stretch>
        </p:blipFill>
        <p:spPr bwMode="auto">
          <a:xfrm>
            <a:off x="209550" y="762000"/>
            <a:ext cx="3333750" cy="4445000"/>
          </a:xfrm>
          <a:prstGeom prst="rect">
            <a:avLst/>
          </a:prstGeom>
          <a:noFill/>
        </p:spPr>
      </p:pic>
      <p:pic>
        <p:nvPicPr>
          <p:cNvPr id="56326" name="Picture 6" descr="C:\Users\User\Downloads\зображення_viber_2023-10-10_12-14-32-848.jpg"/>
          <p:cNvPicPr>
            <a:picLocks noChangeAspect="1" noChangeArrowheads="1"/>
          </p:cNvPicPr>
          <p:nvPr/>
        </p:nvPicPr>
        <p:blipFill>
          <a:blip r:embed="rId4" cstate="print"/>
          <a:srcRect/>
          <a:stretch>
            <a:fillRect/>
          </a:stretch>
        </p:blipFill>
        <p:spPr bwMode="auto">
          <a:xfrm flipH="1">
            <a:off x="3867150" y="711200"/>
            <a:ext cx="3333750" cy="44450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8150" y="101601"/>
            <a:ext cx="6997064" cy="2000548"/>
          </a:xfrm>
        </p:spPr>
        <p:txBody>
          <a:bodyPr/>
          <a:lstStyle/>
          <a:p>
            <a:pPr algn="ctr"/>
            <a:r>
              <a:rPr lang="uk-UA" sz="1600" dirty="0" smtClean="0">
                <a:solidFill>
                  <a:schemeClr val="tx1"/>
                </a:solidFill>
                <a:latin typeface="Times New Roman" pitchFamily="18" charset="0"/>
                <a:cs typeface="Times New Roman" pitchFamily="18" charset="0"/>
              </a:rPr>
              <a:t>Заміна вікон та дверей ОСББ, </a:t>
            </a:r>
            <a:r>
              <a:rPr lang="uk-UA" sz="1600" dirty="0" smtClean="0">
                <a:solidFill>
                  <a:schemeClr val="tx1"/>
                </a:solidFill>
                <a:latin typeface="Times New Roman" pitchFamily="18" charset="0"/>
                <a:cs typeface="Times New Roman" pitchFamily="18" charset="0"/>
              </a:rPr>
              <a:t>пошкоджених </a:t>
            </a:r>
            <a:r>
              <a:rPr lang="uk-UA" sz="1600" dirty="0" smtClean="0">
                <a:solidFill>
                  <a:schemeClr val="tx1"/>
                </a:solidFill>
                <a:latin typeface="Times New Roman" pitchFamily="18" charset="0"/>
                <a:cs typeface="Times New Roman" pitchFamily="18" charset="0"/>
              </a:rPr>
              <a:t>внаслідок вибухової хвилі</a:t>
            </a: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r>
            <a:br>
              <a:rPr lang="uk-UA" sz="1900" b="0" dirty="0" smtClean="0">
                <a:solidFill>
                  <a:schemeClr val="tx1"/>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t>
            </a:r>
            <a:br>
              <a:rPr lang="uk-UA" sz="1900" b="0" dirty="0" smtClean="0">
                <a:solidFill>
                  <a:schemeClr val="tx1"/>
                </a:solidFill>
                <a:latin typeface="Times New Roman" pitchFamily="18" charset="0"/>
                <a:cs typeface="Times New Roman" pitchFamily="18" charset="0"/>
              </a:rPr>
            </a:b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 </a:t>
            </a:r>
            <a:endParaRPr lang="ru-RU" sz="1700" dirty="0">
              <a:solidFill>
                <a:schemeClr val="tx1"/>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6" name="Прямоугольник 5"/>
          <p:cNvSpPr/>
          <p:nvPr/>
        </p:nvSpPr>
        <p:spPr>
          <a:xfrm>
            <a:off x="133350" y="4368800"/>
            <a:ext cx="7315200" cy="523220"/>
          </a:xfrm>
          <a:prstGeom prst="rect">
            <a:avLst/>
          </a:prstGeom>
        </p:spPr>
        <p:txBody>
          <a:bodyPr wrap="square">
            <a:spAutoFit/>
          </a:bodyPr>
          <a:lstStyle/>
          <a:p>
            <a:pPr>
              <a:buFont typeface="Wingdings" pitchFamily="2" charset="2"/>
              <a:buChar char="ü"/>
            </a:pPr>
            <a:endParaRPr lang="ru-RU" sz="1400" dirty="0" smtClean="0">
              <a:latin typeface="Times New Roman" pitchFamily="18" charset="0"/>
              <a:cs typeface="Times New Roman" pitchFamily="18" charset="0"/>
            </a:endParaRPr>
          </a:p>
          <a:p>
            <a:pPr>
              <a:buFont typeface="Wingdings" pitchFamily="2" charset="2"/>
              <a:buChar char="ü"/>
            </a:pPr>
            <a:endParaRPr lang="ru-RU" sz="1400" dirty="0">
              <a:latin typeface="Times New Roman" pitchFamily="18" charset="0"/>
              <a:cs typeface="Times New Roman" pitchFamily="18" charset="0"/>
            </a:endParaRPr>
          </a:p>
        </p:txBody>
      </p:sp>
      <p:sp>
        <p:nvSpPr>
          <p:cNvPr id="53250" name="AutoShape 2"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3252" name="AutoShape 4"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3793" name="Rectangle 1"/>
          <p:cNvSpPr>
            <a:spLocks noChangeArrowheads="1"/>
          </p:cNvSpPr>
          <p:nvPr/>
        </p:nvSpPr>
        <p:spPr bwMode="auto">
          <a:xfrm>
            <a:off x="209550" y="5320268"/>
            <a:ext cx="758700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uk-UA" sz="1200" b="1"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З міського бюджету було виділено 5 млн. грн. на заміну</a:t>
            </a:r>
            <a:r>
              <a:rPr kumimoji="0" lang="uk-UA" sz="1200" b="1" i="0" u="none" strike="noStrike" cap="none" normalizeH="0" dirty="0" smtClean="0">
                <a:ln>
                  <a:noFill/>
                </a:ln>
                <a:solidFill>
                  <a:schemeClr val="bg1"/>
                </a:solidFill>
                <a:effectLst/>
                <a:latin typeface="Times New Roman" pitchFamily="18" charset="0"/>
                <a:ea typeface="Times New Roman" pitchFamily="18" charset="0"/>
                <a:cs typeface="Times New Roman" pitchFamily="18" charset="0"/>
              </a:rPr>
              <a:t> пошкоджених вікон та дверей в МЗК внаслідок збройної агресії російської федерації</a:t>
            </a:r>
            <a:endParaRPr kumimoji="0" lang="ru-RU" sz="1200" i="0" u="none" strike="noStrike" cap="none" normalizeH="0" baseline="0" dirty="0" smtClean="0">
              <a:ln>
                <a:noFill/>
              </a:ln>
              <a:solidFill>
                <a:schemeClr val="bg1"/>
              </a:solidFill>
              <a:effectLst/>
              <a:latin typeface="Times New Roman" pitchFamily="18" charset="0"/>
              <a:cs typeface="Times New Roman" pitchFamily="18" charset="0"/>
            </a:endParaRPr>
          </a:p>
        </p:txBody>
      </p:sp>
      <p:sp>
        <p:nvSpPr>
          <p:cNvPr id="10" name="Заголовок 1"/>
          <p:cNvSpPr txBox="1">
            <a:spLocks/>
          </p:cNvSpPr>
          <p:nvPr/>
        </p:nvSpPr>
        <p:spPr>
          <a:xfrm>
            <a:off x="209550" y="406400"/>
            <a:ext cx="7239000" cy="233910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ОСББ </a:t>
            </a:r>
            <a:r>
              <a:rPr kumimoji="0" lang="uk-UA" sz="1900" b="1" i="0" u="none" strike="noStrike" kern="0" cap="none" spc="0" normalizeH="0" baseline="0" noProof="0" dirty="0" err="1" smtClean="0">
                <a:ln>
                  <a:noFill/>
                </a:ln>
                <a:solidFill>
                  <a:srgbClr val="FF0000"/>
                </a:solidFill>
                <a:effectLst/>
                <a:uLnTx/>
                <a:uFillTx/>
                <a:latin typeface="Times New Roman" pitchFamily="18" charset="0"/>
                <a:ea typeface="+mj-ea"/>
                <a:cs typeface="Times New Roman" pitchFamily="18" charset="0"/>
              </a:rPr>
              <a:t>“Площа</a:t>
            </a: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 Польова 15”, площа Польова, 15</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
            </a:r>
            <a:b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b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
            </a:r>
            <a:b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b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
            </a:r>
            <a:b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br>
            <a: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b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2000" b="0" i="0" u="none" strike="noStrike" kern="0" cap="none" spc="0" normalizeH="0" baseline="0" noProof="0" dirty="0" smtClean="0">
                <a:ln>
                  <a:noFill/>
                </a:ln>
                <a:solidFill>
                  <a:srgbClr val="F04C23"/>
                </a:solidFill>
                <a:effectLst/>
                <a:uLnTx/>
                <a:uFillTx/>
                <a:latin typeface="Calibri"/>
                <a:ea typeface="+mj-ea"/>
                <a:cs typeface="Calibri"/>
              </a:rPr>
              <a:t/>
            </a:r>
            <a:br>
              <a:rPr kumimoji="0" lang="ru-RU" sz="2000" b="0" i="0" u="none" strike="noStrike" kern="0" cap="none" spc="0" normalizeH="0" baseline="0" noProof="0" dirty="0" smtClean="0">
                <a:ln>
                  <a:noFill/>
                </a:ln>
                <a:solidFill>
                  <a:srgbClr val="F04C23"/>
                </a:solidFill>
                <a:effectLst/>
                <a:uLnTx/>
                <a:uFillTx/>
                <a:latin typeface="Calibri"/>
                <a:ea typeface="+mj-ea"/>
                <a:cs typeface="Calibri"/>
              </a:rPr>
            </a:br>
            <a:r>
              <a:rPr kumimoji="0" lang="ru-RU" sz="1800" b="1" i="0" u="none" strike="noStrike" kern="0" cap="none" spc="0" normalizeH="0" baseline="0" noProof="0" dirty="0" smtClean="0">
                <a:ln>
                  <a:noFill/>
                </a:ln>
                <a:solidFill>
                  <a:schemeClr val="accent3">
                    <a:lumMod val="50000"/>
                  </a:schemeClr>
                </a:solidFill>
                <a:effectLst/>
                <a:uLnTx/>
                <a:uFillTx/>
                <a:latin typeface="Times New Roman" pitchFamily="18" charset="0"/>
                <a:ea typeface="+mj-ea"/>
                <a:cs typeface="Times New Roman" pitchFamily="18" charset="0"/>
              </a:rPr>
              <a:t> </a:t>
            </a:r>
            <a:r>
              <a:rPr kumimoji="0" lang="ru-RU" sz="18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endParaRPr kumimoji="0" lang="ru-RU" sz="1700" b="1" i="0" u="none" strike="noStrike" kern="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57346" name="Picture 2" descr="C:\Users\User\Downloads\зображення_viber_2023-10-12_16-45-48-176.jpg"/>
          <p:cNvPicPr>
            <a:picLocks noChangeAspect="1" noChangeArrowheads="1"/>
          </p:cNvPicPr>
          <p:nvPr/>
        </p:nvPicPr>
        <p:blipFill>
          <a:blip r:embed="rId3" cstate="print"/>
          <a:srcRect/>
          <a:stretch>
            <a:fillRect/>
          </a:stretch>
        </p:blipFill>
        <p:spPr bwMode="auto">
          <a:xfrm>
            <a:off x="209550" y="787400"/>
            <a:ext cx="3162300" cy="4216400"/>
          </a:xfrm>
          <a:prstGeom prst="rect">
            <a:avLst/>
          </a:prstGeom>
          <a:noFill/>
        </p:spPr>
      </p:pic>
      <p:pic>
        <p:nvPicPr>
          <p:cNvPr id="57348" name="Picture 4" descr="C:\Users\User\Downloads\зображення_viber_2023-10-12_16-46-02-295 (1).jpg"/>
          <p:cNvPicPr>
            <a:picLocks noChangeAspect="1" noChangeArrowheads="1"/>
          </p:cNvPicPr>
          <p:nvPr/>
        </p:nvPicPr>
        <p:blipFill>
          <a:blip r:embed="rId4" cstate="print"/>
          <a:srcRect/>
          <a:stretch>
            <a:fillRect/>
          </a:stretch>
        </p:blipFill>
        <p:spPr bwMode="auto">
          <a:xfrm>
            <a:off x="4019550" y="762000"/>
            <a:ext cx="3162300" cy="42164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8150" y="101601"/>
            <a:ext cx="6997064" cy="2000548"/>
          </a:xfrm>
        </p:spPr>
        <p:txBody>
          <a:bodyPr/>
          <a:lstStyle/>
          <a:p>
            <a:pPr algn="ctr"/>
            <a:r>
              <a:rPr lang="uk-UA" sz="1600" dirty="0" smtClean="0">
                <a:solidFill>
                  <a:schemeClr val="tx1"/>
                </a:solidFill>
                <a:latin typeface="Times New Roman" pitchFamily="18" charset="0"/>
                <a:cs typeface="Times New Roman" pitchFamily="18" charset="0"/>
              </a:rPr>
              <a:t>Заміна вікон та дверей ОСББ, пошкоджених внаслідок вибухової хвилі</a:t>
            </a: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dirty="0" smtClean="0">
                <a:solidFill>
                  <a:srgbClr val="FF0000"/>
                </a:solidFill>
                <a:latin typeface="Times New Roman" pitchFamily="18" charset="0"/>
                <a:cs typeface="Times New Roman" pitchFamily="18" charset="0"/>
              </a:rPr>
              <a:t/>
            </a:r>
            <a:br>
              <a:rPr lang="uk-UA" sz="1900" dirty="0" smtClean="0">
                <a:solidFill>
                  <a:srgbClr val="FF0000"/>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r>
            <a:br>
              <a:rPr lang="uk-UA" sz="1900" b="0" dirty="0" smtClean="0">
                <a:solidFill>
                  <a:schemeClr val="tx1"/>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t>
            </a:r>
            <a:br>
              <a:rPr lang="uk-UA" sz="1900" b="0" dirty="0" smtClean="0">
                <a:solidFill>
                  <a:schemeClr val="tx1"/>
                </a:solidFill>
                <a:latin typeface="Times New Roman" pitchFamily="18" charset="0"/>
                <a:cs typeface="Times New Roman" pitchFamily="18" charset="0"/>
              </a:rPr>
            </a:b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 </a:t>
            </a:r>
            <a:endParaRPr lang="ru-RU" sz="1700" dirty="0">
              <a:solidFill>
                <a:schemeClr val="tx1"/>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6" name="Прямоугольник 5"/>
          <p:cNvSpPr/>
          <p:nvPr/>
        </p:nvSpPr>
        <p:spPr>
          <a:xfrm>
            <a:off x="133350" y="4368800"/>
            <a:ext cx="7315200" cy="523220"/>
          </a:xfrm>
          <a:prstGeom prst="rect">
            <a:avLst/>
          </a:prstGeom>
        </p:spPr>
        <p:txBody>
          <a:bodyPr wrap="square">
            <a:spAutoFit/>
          </a:bodyPr>
          <a:lstStyle/>
          <a:p>
            <a:pPr>
              <a:buFont typeface="Wingdings" pitchFamily="2" charset="2"/>
              <a:buChar char="ü"/>
            </a:pPr>
            <a:endParaRPr lang="ru-RU" sz="1400" dirty="0" smtClean="0">
              <a:latin typeface="Times New Roman" pitchFamily="18" charset="0"/>
              <a:cs typeface="Times New Roman" pitchFamily="18" charset="0"/>
            </a:endParaRPr>
          </a:p>
          <a:p>
            <a:pPr>
              <a:buFont typeface="Wingdings" pitchFamily="2" charset="2"/>
              <a:buChar char="ü"/>
            </a:pPr>
            <a:endParaRPr lang="ru-RU" sz="1400" dirty="0">
              <a:latin typeface="Times New Roman" pitchFamily="18" charset="0"/>
              <a:cs typeface="Times New Roman" pitchFamily="18" charset="0"/>
            </a:endParaRPr>
          </a:p>
        </p:txBody>
      </p:sp>
      <p:sp>
        <p:nvSpPr>
          <p:cNvPr id="53250" name="AutoShape 2"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53252" name="AutoShape 4" descr="Програма «ВідновиДІМ» діє: допомога у відбудові пошкоджених будинків | Фонд  енергоефективності"/>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3793" name="Rectangle 1"/>
          <p:cNvSpPr>
            <a:spLocks noChangeArrowheads="1"/>
          </p:cNvSpPr>
          <p:nvPr/>
        </p:nvSpPr>
        <p:spPr bwMode="auto">
          <a:xfrm>
            <a:off x="5848350" y="1821815"/>
            <a:ext cx="1657350" cy="19697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49263" algn="just" fontAlgn="base">
              <a:spcBef>
                <a:spcPct val="0"/>
              </a:spcBef>
              <a:spcAft>
                <a:spcPct val="0"/>
              </a:spcAft>
            </a:pPr>
            <a:r>
              <a:rPr lang="uk-UA" sz="1400" b="1" kern="0" dirty="0" smtClean="0">
                <a:latin typeface="Times New Roman" pitchFamily="18" charset="0"/>
                <a:cs typeface="Times New Roman" pitchFamily="18" charset="0"/>
              </a:rPr>
              <a:t>38</a:t>
            </a:r>
            <a:r>
              <a:rPr lang="uk-UA" sz="1200" b="1" kern="0" dirty="0" smtClean="0">
                <a:latin typeface="Times New Roman" pitchFamily="18" charset="0"/>
                <a:cs typeface="Times New Roman" pitchFamily="18" charset="0"/>
              </a:rPr>
              <a:t> будинків ОСББ, яким надано фінансування на поточний ремонт (заміну) віконних та дверних блоків житлових будинків у місцях загального користування (під’їздах)</a:t>
            </a:r>
            <a:endParaRPr kumimoji="0" lang="uk-UA" sz="1200" i="0" u="none" strike="noStrike" cap="none" normalizeH="0" baseline="0" dirty="0" smtClean="0">
              <a:ln>
                <a:noFill/>
              </a:ln>
              <a:effectLst/>
              <a:latin typeface="Times New Roman" pitchFamily="18" charset="0"/>
              <a:cs typeface="Times New Roman" pitchFamily="18" charset="0"/>
            </a:endParaRPr>
          </a:p>
        </p:txBody>
      </p:sp>
      <p:sp>
        <p:nvSpPr>
          <p:cNvPr id="10" name="Заголовок 1"/>
          <p:cNvSpPr txBox="1">
            <a:spLocks/>
          </p:cNvSpPr>
          <p:nvPr/>
        </p:nvSpPr>
        <p:spPr>
          <a:xfrm>
            <a:off x="209550" y="406400"/>
            <a:ext cx="7239000" cy="233910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ОСББ “Корольова-46”, вул. Корольова, 46</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
            </a:r>
            <a:b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b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
            </a:r>
            <a:b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br>
            <a: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t/>
            </a:r>
            <a:br>
              <a:rPr kumimoji="0" lang="uk-UA" sz="1900" b="1" i="0" u="none" strike="noStrike" kern="0" cap="none" spc="0" normalizeH="0" baseline="0" noProof="0" dirty="0" smtClean="0">
                <a:ln>
                  <a:noFill/>
                </a:ln>
                <a:solidFill>
                  <a:srgbClr val="FF0000"/>
                </a:solidFill>
                <a:effectLst/>
                <a:uLnTx/>
                <a:uFillTx/>
                <a:latin typeface="Times New Roman" pitchFamily="18" charset="0"/>
                <a:ea typeface="+mj-ea"/>
                <a:cs typeface="Times New Roman" pitchFamily="18" charset="0"/>
              </a:rPr>
            </a:br>
            <a: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br>
              <a:rPr kumimoji="0" lang="uk-UA" sz="19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ru-RU" sz="2000" b="0" i="0" u="none" strike="noStrike" kern="0" cap="none" spc="0" normalizeH="0" baseline="0" noProof="0" dirty="0" smtClean="0">
                <a:ln>
                  <a:noFill/>
                </a:ln>
                <a:solidFill>
                  <a:srgbClr val="F04C23"/>
                </a:solidFill>
                <a:effectLst/>
                <a:uLnTx/>
                <a:uFillTx/>
                <a:latin typeface="Calibri"/>
                <a:ea typeface="+mj-ea"/>
                <a:cs typeface="Calibri"/>
              </a:rPr>
              <a:t/>
            </a:r>
            <a:br>
              <a:rPr kumimoji="0" lang="ru-RU" sz="2000" b="0" i="0" u="none" strike="noStrike" kern="0" cap="none" spc="0" normalizeH="0" baseline="0" noProof="0" dirty="0" smtClean="0">
                <a:ln>
                  <a:noFill/>
                </a:ln>
                <a:solidFill>
                  <a:srgbClr val="F04C23"/>
                </a:solidFill>
                <a:effectLst/>
                <a:uLnTx/>
                <a:uFillTx/>
                <a:latin typeface="Calibri"/>
                <a:ea typeface="+mj-ea"/>
                <a:cs typeface="Calibri"/>
              </a:rPr>
            </a:br>
            <a:r>
              <a:rPr kumimoji="0" lang="ru-RU" sz="1800" b="1" i="0" u="none" strike="noStrike" kern="0" cap="none" spc="0" normalizeH="0" baseline="0" noProof="0" dirty="0" smtClean="0">
                <a:ln>
                  <a:noFill/>
                </a:ln>
                <a:solidFill>
                  <a:schemeClr val="accent3">
                    <a:lumMod val="50000"/>
                  </a:schemeClr>
                </a:solidFill>
                <a:effectLst/>
                <a:uLnTx/>
                <a:uFillTx/>
                <a:latin typeface="Times New Roman" pitchFamily="18" charset="0"/>
                <a:ea typeface="+mj-ea"/>
                <a:cs typeface="Times New Roman" pitchFamily="18" charset="0"/>
              </a:rPr>
              <a:t> </a:t>
            </a:r>
            <a:r>
              <a:rPr kumimoji="0" lang="ru-RU" sz="1800" b="0" i="0" u="none" strike="noStrike" kern="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endParaRPr kumimoji="0" lang="ru-RU" sz="1700" b="1" i="0" u="none" strike="noStrike" kern="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58370" name="Picture 2" descr="C:\Users\User\Downloads\зображення_viber_2023-12-18_10-07-39-627.jpg"/>
          <p:cNvPicPr>
            <a:picLocks noChangeAspect="1" noChangeArrowheads="1"/>
          </p:cNvPicPr>
          <p:nvPr/>
        </p:nvPicPr>
        <p:blipFill>
          <a:blip r:embed="rId3" cstate="print"/>
          <a:srcRect/>
          <a:stretch>
            <a:fillRect/>
          </a:stretch>
        </p:blipFill>
        <p:spPr bwMode="auto">
          <a:xfrm>
            <a:off x="209550" y="787400"/>
            <a:ext cx="2743200" cy="3657600"/>
          </a:xfrm>
          <a:prstGeom prst="rect">
            <a:avLst/>
          </a:prstGeom>
          <a:noFill/>
        </p:spPr>
      </p:pic>
      <p:pic>
        <p:nvPicPr>
          <p:cNvPr id="58372" name="Picture 4" descr="C:\Users\User\Downloads\зображення_viber_2023-12-18_10-07-39-754.jpg"/>
          <p:cNvPicPr>
            <a:picLocks noChangeAspect="1" noChangeArrowheads="1"/>
          </p:cNvPicPr>
          <p:nvPr/>
        </p:nvPicPr>
        <p:blipFill>
          <a:blip r:embed="rId4" cstate="print"/>
          <a:srcRect/>
          <a:stretch>
            <a:fillRect/>
          </a:stretch>
        </p:blipFill>
        <p:spPr bwMode="auto">
          <a:xfrm>
            <a:off x="3105150" y="863600"/>
            <a:ext cx="2628900" cy="35052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5160593"/>
            <a:ext cx="7740015" cy="527685"/>
          </a:xfrm>
          <a:custGeom>
            <a:avLst/>
            <a:gdLst/>
            <a:ahLst/>
            <a:cxnLst/>
            <a:rect l="l" t="t" r="r" b="b"/>
            <a:pathLst>
              <a:path w="7740015" h="527685">
                <a:moveTo>
                  <a:pt x="0" y="527405"/>
                </a:moveTo>
                <a:lnTo>
                  <a:pt x="7740001" y="527405"/>
                </a:lnTo>
                <a:lnTo>
                  <a:pt x="7740001" y="0"/>
                </a:lnTo>
                <a:lnTo>
                  <a:pt x="0" y="0"/>
                </a:lnTo>
                <a:lnTo>
                  <a:pt x="0" y="527405"/>
                </a:lnTo>
                <a:close/>
              </a:path>
            </a:pathLst>
          </a:custGeom>
          <a:solidFill>
            <a:srgbClr val="095F56"/>
          </a:solidFill>
        </p:spPr>
        <p:txBody>
          <a:bodyPr wrap="square" lIns="0" tIns="0" rIns="0" bIns="0" rtlCol="0"/>
          <a:lstStyle/>
          <a:p>
            <a:endParaRPr/>
          </a:p>
        </p:txBody>
      </p:sp>
      <p:sp>
        <p:nvSpPr>
          <p:cNvPr id="3" name="object 3"/>
          <p:cNvSpPr txBox="1"/>
          <p:nvPr/>
        </p:nvSpPr>
        <p:spPr>
          <a:xfrm>
            <a:off x="7241133" y="5225524"/>
            <a:ext cx="83820" cy="162560"/>
          </a:xfrm>
          <a:prstGeom prst="rect">
            <a:avLst/>
          </a:prstGeom>
        </p:spPr>
        <p:txBody>
          <a:bodyPr vert="horz" wrap="square" lIns="0" tIns="12700" rIns="0" bIns="0" rtlCol="0">
            <a:spAutoFit/>
          </a:bodyPr>
          <a:lstStyle/>
          <a:p>
            <a:pPr marL="12700">
              <a:lnSpc>
                <a:spcPct val="100000"/>
              </a:lnSpc>
              <a:spcBef>
                <a:spcPts val="100"/>
              </a:spcBef>
            </a:pPr>
            <a:r>
              <a:rPr sz="900" b="1" dirty="0">
                <a:solidFill>
                  <a:srgbClr val="FFFFFF"/>
                </a:solidFill>
                <a:latin typeface="Calibri"/>
                <a:cs typeface="Calibri"/>
              </a:rPr>
              <a:t>1</a:t>
            </a:r>
            <a:endParaRPr sz="900">
              <a:latin typeface="Calibri"/>
              <a:cs typeface="Calibri"/>
            </a:endParaRPr>
          </a:p>
        </p:txBody>
      </p:sp>
      <p:sp>
        <p:nvSpPr>
          <p:cNvPr id="4" name="object 4"/>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5" name="object 5"/>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7" name="object 7"/>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8" name="object 8"/>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9" name="object 9"/>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 name="object 10"/>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1" name="object 11"/>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2" name="object 12"/>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3" name="object 13"/>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4" name="object 14"/>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5" name="object 15"/>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6" name="object 16"/>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17" name="object 17"/>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18" name="object 18"/>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19" name="object 19"/>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20" name="object 20"/>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21" name="object 21"/>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2" name="object 22"/>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3" name="object 23"/>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4" name="object 24"/>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5" name="object 25"/>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26" name="object 26"/>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27" name="object 27"/>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28" name="object 28"/>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29" name="object 29"/>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30" name="object 30"/>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1" name="object 31"/>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32" name="object 32"/>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3" name="object 33"/>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34" name="object 34"/>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35" name="object 35"/>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36" name="object 36"/>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37" name="object 37"/>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38" name="object 38"/>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9" name="object 39"/>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40" name="object 40"/>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41" name="object 41"/>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2" name="object 42"/>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43" name="object 43"/>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44" name="object 44"/>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45" name="object 45"/>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46" name="object 46"/>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47" name="object 47"/>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48" name="object 48"/>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49" name="object 49"/>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50" name="object 50"/>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51" name="object 51"/>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52" name="object 52"/>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53" name="object 53"/>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54" name="object 54"/>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55" name="object 55"/>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56" name="object 56"/>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57" name="object 57"/>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8" name="object 58"/>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9" name="object 59"/>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60" name="object 60"/>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1" name="object 61"/>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2"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63" name="object 63"/>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64" name="object 64"/>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7" name="object 67"/>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68" name="object 68"/>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9" name="object 69"/>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70" name="object 70"/>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71" name="object 71"/>
          <p:cNvSpPr/>
          <p:nvPr/>
        </p:nvSpPr>
        <p:spPr>
          <a:xfrm>
            <a:off x="3812766" y="4959546"/>
            <a:ext cx="140627" cy="201942"/>
          </a:xfrm>
          <a:prstGeom prst="rect">
            <a:avLst/>
          </a:prstGeom>
          <a:blipFill>
            <a:blip r:embed="rId2" cstate="print"/>
            <a:stretch>
              <a:fillRect/>
            </a:stretch>
          </a:blipFill>
        </p:spPr>
        <p:txBody>
          <a:bodyPr wrap="square" lIns="0" tIns="0" rIns="0" bIns="0" rtlCol="0"/>
          <a:lstStyle/>
          <a:p>
            <a:endParaRPr/>
          </a:p>
        </p:txBody>
      </p:sp>
      <p:sp>
        <p:nvSpPr>
          <p:cNvPr id="72" name="object 72"/>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73" name="object 73"/>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74" name="object 74"/>
          <p:cNvSpPr/>
          <p:nvPr/>
        </p:nvSpPr>
        <p:spPr>
          <a:xfrm>
            <a:off x="6121224" y="4950885"/>
            <a:ext cx="140627" cy="210604"/>
          </a:xfrm>
          <a:prstGeom prst="rect">
            <a:avLst/>
          </a:prstGeom>
          <a:blipFill>
            <a:blip r:embed="rId3" cstate="print"/>
            <a:stretch>
              <a:fillRect/>
            </a:stretch>
          </a:blipFill>
        </p:spPr>
        <p:txBody>
          <a:bodyPr wrap="square" lIns="0" tIns="0" rIns="0" bIns="0" rtlCol="0"/>
          <a:lstStyle/>
          <a:p>
            <a:endParaRPr/>
          </a:p>
        </p:txBody>
      </p:sp>
      <p:sp>
        <p:nvSpPr>
          <p:cNvPr id="75" name="object 75"/>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76" name="object 76"/>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77" name="object 77"/>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78" name="object 78"/>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79" name="object 79"/>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80" name="object 80"/>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1" name="object 81"/>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82" name="object 82"/>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83" name="object 83"/>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84" name="object 84"/>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85" name="object 85"/>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86" name="object 86"/>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87" name="object 87"/>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88" name="object 88"/>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89" name="object 89"/>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90" name="object 90"/>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91" name="object 91"/>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92" name="object 92"/>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3" name="object 93"/>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94" name="object 94"/>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5" name="object 95"/>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96" name="object 96"/>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97" name="object 97"/>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98" name="object 98"/>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99" name="object 99"/>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00" name="object 100"/>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01" name="object 101"/>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2" name="object 102"/>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03" name="object 103"/>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4" name="object 104"/>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05" name="object 105"/>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06" name="object 106"/>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07" name="object 107"/>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08" name="object 108"/>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09" name="object 109"/>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10" name="object 110"/>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11" name="object 111"/>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12" name="object 112"/>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13" name="object 113"/>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14" name="object 114"/>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15" name="object 115"/>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16" name="object 116"/>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17" name="object 117"/>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18" name="object 118"/>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19" name="object 119"/>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20" name="object 120"/>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21" name="object 121"/>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22" name="object 122"/>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23" name="object 123"/>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24" name="object 124"/>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25" name="object 125"/>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26" name="object 126"/>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27" name="object 127"/>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28" name="object 128"/>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29" name="object 129"/>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30" name="object 130"/>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31" name="object 131"/>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32" name="object 132"/>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33" name="object 133"/>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34" name="object 134"/>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35" name="object 135"/>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36" name="object 136"/>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7" name="object 137"/>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8" name="object 138"/>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39" name="object 139"/>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40" name="object 140"/>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41" name="object 141"/>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42" name="object 142"/>
          <p:cNvSpPr/>
          <p:nvPr/>
        </p:nvSpPr>
        <p:spPr>
          <a:xfrm>
            <a:off x="428765" y="4959546"/>
            <a:ext cx="140627" cy="201942"/>
          </a:xfrm>
          <a:prstGeom prst="rect">
            <a:avLst/>
          </a:prstGeom>
          <a:blipFill>
            <a:blip r:embed="rId4" cstate="print"/>
            <a:stretch>
              <a:fillRect/>
            </a:stretch>
          </a:blipFill>
        </p:spPr>
        <p:txBody>
          <a:bodyPr wrap="square" lIns="0" tIns="0" rIns="0" bIns="0" rtlCol="0"/>
          <a:lstStyle/>
          <a:p>
            <a:endParaRPr/>
          </a:p>
        </p:txBody>
      </p:sp>
      <p:sp>
        <p:nvSpPr>
          <p:cNvPr id="143" name="object 143"/>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44" name="object 144"/>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45" name="object 145"/>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46" name="object 146"/>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47" name="object 147"/>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48" name="object 148"/>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149" name="object 149"/>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50" name="object 150"/>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151" name="object 151"/>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52" name="object 152"/>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53" name="object 153"/>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54" name="object 154"/>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55" name="object 155"/>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56" name="object 156"/>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57" name="object 157"/>
          <p:cNvSpPr/>
          <p:nvPr/>
        </p:nvSpPr>
        <p:spPr>
          <a:xfrm>
            <a:off x="5355945" y="496357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495"/>
                </a:lnTo>
                <a:lnTo>
                  <a:pt x="24841" y="54495"/>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495"/>
                </a:lnTo>
                <a:lnTo>
                  <a:pt x="63309" y="54495"/>
                </a:lnTo>
                <a:lnTo>
                  <a:pt x="57543" y="48463"/>
                </a:lnTo>
                <a:lnTo>
                  <a:pt x="57543" y="33578"/>
                </a:lnTo>
                <a:lnTo>
                  <a:pt x="63309" y="27546"/>
                </a:lnTo>
                <a:close/>
              </a:path>
              <a:path w="102870" h="191770">
                <a:moveTo>
                  <a:pt x="102362" y="27546"/>
                </a:moveTo>
                <a:lnTo>
                  <a:pt x="77533" y="27546"/>
                </a:lnTo>
                <a:lnTo>
                  <a:pt x="83299" y="33578"/>
                </a:lnTo>
                <a:lnTo>
                  <a:pt x="83299" y="48463"/>
                </a:lnTo>
                <a:lnTo>
                  <a:pt x="77533" y="54495"/>
                </a:lnTo>
                <a:lnTo>
                  <a:pt x="102362" y="54495"/>
                </a:lnTo>
                <a:lnTo>
                  <a:pt x="102362" y="27546"/>
                </a:lnTo>
                <a:close/>
              </a:path>
            </a:pathLst>
          </a:custGeom>
          <a:solidFill>
            <a:srgbClr val="F04C23"/>
          </a:solidFill>
        </p:spPr>
        <p:txBody>
          <a:bodyPr wrap="square" lIns="0" tIns="0" rIns="0" bIns="0" rtlCol="0"/>
          <a:lstStyle/>
          <a:p>
            <a:endParaRPr/>
          </a:p>
        </p:txBody>
      </p:sp>
      <p:sp>
        <p:nvSpPr>
          <p:cNvPr id="158" name="object 158"/>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59" name="object 159"/>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60" name="object 160"/>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1" name="object 161"/>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62" name="object 162"/>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63" name="object 163"/>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64" name="object 164"/>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165" name="object 165"/>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66" name="object 166"/>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167" name="object 167"/>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68" name="object 168"/>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69" name="object 169"/>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70" name="object 170"/>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71" name="object 171"/>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172" name="object 172"/>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173" name="object 173"/>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74" name="object 174"/>
          <p:cNvSpPr/>
          <p:nvPr/>
        </p:nvSpPr>
        <p:spPr>
          <a:xfrm>
            <a:off x="7187765" y="4959546"/>
            <a:ext cx="140627" cy="201942"/>
          </a:xfrm>
          <a:prstGeom prst="rect">
            <a:avLst/>
          </a:prstGeom>
          <a:blipFill>
            <a:blip r:embed="rId4" cstate="print"/>
            <a:stretch>
              <a:fillRect/>
            </a:stretch>
          </a:blipFill>
        </p:spPr>
        <p:txBody>
          <a:bodyPr wrap="square" lIns="0" tIns="0" rIns="0" bIns="0" rtlCol="0"/>
          <a:lstStyle/>
          <a:p>
            <a:endParaRPr/>
          </a:p>
        </p:txBody>
      </p:sp>
      <p:sp>
        <p:nvSpPr>
          <p:cNvPr id="176" name="object 176"/>
          <p:cNvSpPr txBox="1">
            <a:spLocks noGrp="1"/>
          </p:cNvSpPr>
          <p:nvPr>
            <p:ph type="body" idx="1"/>
          </p:nvPr>
        </p:nvSpPr>
        <p:spPr>
          <a:xfrm>
            <a:off x="285750" y="482600"/>
            <a:ext cx="7162800" cy="4479688"/>
          </a:xfrm>
          <a:prstGeom prst="rect">
            <a:avLst/>
          </a:prstGeom>
        </p:spPr>
        <p:txBody>
          <a:bodyPr vert="horz" wrap="square" lIns="0" tIns="27940" rIns="0" bIns="0" rtlCol="0">
            <a:spAutoFit/>
          </a:bodyPr>
          <a:lstStyle/>
          <a:p>
            <a:pPr marL="342900" lvl="0" indent="-342900" algn="just" fontAlgn="auto">
              <a:spcBef>
                <a:spcPct val="20000"/>
              </a:spcBef>
              <a:spcAft>
                <a:spcPts val="0"/>
              </a:spcAft>
              <a:buFont typeface="Wingdings" pitchFamily="2" charset="2"/>
              <a:buChar char="ü"/>
              <a:defRPr/>
            </a:pPr>
            <a:r>
              <a:rPr lang="uk-UA" sz="1200" b="1" dirty="0" smtClean="0">
                <a:solidFill>
                  <a:schemeClr val="tx2">
                    <a:lumMod val="75000"/>
                  </a:schemeClr>
                </a:solidFill>
                <a:latin typeface="Times New Roman" pitchFamily="18" charset="0"/>
                <a:cs typeface="Times New Roman" pitchFamily="18" charset="0"/>
              </a:rPr>
              <a:t>За 20</a:t>
            </a:r>
            <a:r>
              <a:rPr lang="en-US" sz="1200" b="1" dirty="0" smtClean="0">
                <a:solidFill>
                  <a:schemeClr val="tx2">
                    <a:lumMod val="75000"/>
                  </a:schemeClr>
                </a:solidFill>
                <a:latin typeface="Times New Roman" pitchFamily="18" charset="0"/>
                <a:cs typeface="Times New Roman" pitchFamily="18" charset="0"/>
              </a:rPr>
              <a:t>2</a:t>
            </a:r>
            <a:r>
              <a:rPr lang="uk-UA" sz="1200" b="1" dirty="0" smtClean="0">
                <a:solidFill>
                  <a:schemeClr val="tx2">
                    <a:lumMod val="75000"/>
                  </a:schemeClr>
                </a:solidFill>
                <a:latin typeface="Times New Roman" pitchFamily="18" charset="0"/>
                <a:cs typeface="Times New Roman" pitchFamily="18" charset="0"/>
              </a:rPr>
              <a:t>3 рік </a:t>
            </a:r>
            <a:r>
              <a:rPr lang="uk-UA" sz="1200" dirty="0" smtClean="0">
                <a:solidFill>
                  <a:schemeClr val="tx2">
                    <a:lumMod val="75000"/>
                  </a:schemeClr>
                </a:solidFill>
                <a:latin typeface="Times New Roman" pitchFamily="18" charset="0"/>
                <a:cs typeface="Times New Roman" pitchFamily="18" charset="0"/>
              </a:rPr>
              <a:t>надано </a:t>
            </a:r>
            <a:r>
              <a:rPr lang="uk-UA" sz="1200" b="1" dirty="0" smtClean="0">
                <a:solidFill>
                  <a:schemeClr val="tx2">
                    <a:lumMod val="75000"/>
                  </a:schemeClr>
                </a:solidFill>
                <a:latin typeface="Times New Roman" pitchFamily="18" charset="0"/>
                <a:cs typeface="Times New Roman" pitchFamily="18" charset="0"/>
              </a:rPr>
              <a:t>1582 консультації.</a:t>
            </a:r>
            <a:endParaRPr lang="en-US" sz="1200" b="1" dirty="0" smtClean="0">
              <a:solidFill>
                <a:schemeClr val="tx2">
                  <a:lumMod val="75000"/>
                </a:schemeClr>
              </a:solidFill>
              <a:latin typeface="Times New Roman" pitchFamily="18" charset="0"/>
              <a:cs typeface="Times New Roman" pitchFamily="18" charset="0"/>
            </a:endParaRPr>
          </a:p>
          <a:p>
            <a:pPr marL="342900" lvl="0" indent="-342900" algn="just" fontAlgn="auto">
              <a:spcBef>
                <a:spcPct val="20000"/>
              </a:spcBef>
              <a:spcAft>
                <a:spcPts val="0"/>
              </a:spcAft>
              <a:buFont typeface="Wingdings" pitchFamily="2" charset="2"/>
              <a:buChar char="ü"/>
              <a:defRPr/>
            </a:pPr>
            <a:r>
              <a:rPr lang="uk-UA" sz="1200" dirty="0" smtClean="0">
                <a:solidFill>
                  <a:schemeClr val="tx2">
                    <a:lumMod val="75000"/>
                  </a:schemeClr>
                </a:solidFill>
                <a:latin typeface="Times New Roman" pitchFamily="18" charset="0"/>
                <a:cs typeface="Times New Roman" pitchFamily="18" charset="0"/>
              </a:rPr>
              <a:t>Проведено </a:t>
            </a:r>
            <a:r>
              <a:rPr lang="uk-UA" sz="1200" b="1" dirty="0" smtClean="0">
                <a:solidFill>
                  <a:schemeClr val="tx2">
                    <a:lumMod val="75000"/>
                  </a:schemeClr>
                </a:solidFill>
                <a:latin typeface="Times New Roman" pitchFamily="18" charset="0"/>
                <a:cs typeface="Times New Roman" pitchFamily="18" charset="0"/>
              </a:rPr>
              <a:t>52 </a:t>
            </a:r>
            <a:r>
              <a:rPr lang="uk-UA" sz="1200" b="1" dirty="0" smtClean="0">
                <a:solidFill>
                  <a:schemeClr val="tx2">
                    <a:lumMod val="75000"/>
                  </a:schemeClr>
                </a:solidFill>
                <a:latin typeface="Times New Roman" pitchFamily="18" charset="0"/>
                <a:cs typeface="Times New Roman" pitchFamily="18" charset="0"/>
              </a:rPr>
              <a:t>установчих, загальних  та інформаційних зборів </a:t>
            </a:r>
            <a:r>
              <a:rPr lang="uk-UA" sz="1200" dirty="0" smtClean="0">
                <a:solidFill>
                  <a:schemeClr val="tx2">
                    <a:lumMod val="75000"/>
                  </a:schemeClr>
                </a:solidFill>
                <a:latin typeface="Times New Roman" pitchFamily="18" charset="0"/>
                <a:cs typeface="Times New Roman" pitchFamily="18" charset="0"/>
              </a:rPr>
              <a:t>з співвласниками багатоквартирних будинків з питань створення та функціонування ОСББ.</a:t>
            </a:r>
          </a:p>
          <a:p>
            <a:pPr marL="342900" lvl="0" indent="-342900" algn="just" fontAlgn="auto">
              <a:spcBef>
                <a:spcPct val="20000"/>
              </a:spcBef>
              <a:spcAft>
                <a:spcPts val="0"/>
              </a:spcAft>
              <a:buFont typeface="Wingdings" pitchFamily="2" charset="2"/>
              <a:buChar char="ü"/>
              <a:defRPr/>
            </a:pPr>
            <a:r>
              <a:rPr lang="uk-UA" sz="1200" dirty="0" smtClean="0">
                <a:solidFill>
                  <a:schemeClr val="tx2">
                    <a:lumMod val="75000"/>
                  </a:schemeClr>
                </a:solidFill>
                <a:latin typeface="Times New Roman" pitchFamily="18" charset="0"/>
                <a:cs typeface="Times New Roman" pitchFamily="18" charset="0"/>
              </a:rPr>
              <a:t>Підготовлено </a:t>
            </a:r>
            <a:r>
              <a:rPr lang="uk-UA" sz="1200" b="1" dirty="0" smtClean="0">
                <a:solidFill>
                  <a:schemeClr val="tx2">
                    <a:lumMod val="75000"/>
                  </a:schemeClr>
                </a:solidFill>
                <a:latin typeface="Times New Roman" pitchFamily="18" charset="0"/>
                <a:cs typeface="Times New Roman" pitchFamily="18" charset="0"/>
              </a:rPr>
              <a:t>17 пакетів документів </a:t>
            </a:r>
            <a:r>
              <a:rPr lang="uk-UA" sz="1200" dirty="0" smtClean="0">
                <a:solidFill>
                  <a:schemeClr val="tx2">
                    <a:lumMod val="75000"/>
                  </a:schemeClr>
                </a:solidFill>
                <a:latin typeface="Times New Roman" pitchFamily="18" charset="0"/>
                <a:cs typeface="Times New Roman" pitchFamily="18" charset="0"/>
              </a:rPr>
              <a:t>до державної реєстрації ОСББ.</a:t>
            </a:r>
            <a:endParaRPr lang="en-US" sz="1200" kern="1200" dirty="0" smtClean="0">
              <a:solidFill>
                <a:schemeClr val="tx2">
                  <a:lumMod val="75000"/>
                </a:schemeClr>
              </a:solidFill>
              <a:latin typeface="Times New Roman" pitchFamily="18" charset="0"/>
              <a:cs typeface="Times New Roman"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b="1" kern="1200" dirty="0" smtClean="0">
                <a:solidFill>
                  <a:schemeClr val="tx2">
                    <a:lumMod val="75000"/>
                  </a:schemeClr>
                </a:solidFill>
                <a:latin typeface="Times New Roman" pitchFamily="18" charset="0"/>
                <a:cs typeface="Times New Roman" pitchFamily="18" charset="0"/>
              </a:rPr>
              <a:t>Взято участь у виїзних комісіях</a:t>
            </a:r>
            <a:r>
              <a:rPr lang="uk-UA" sz="1200" kern="1200" dirty="0" smtClean="0">
                <a:solidFill>
                  <a:schemeClr val="tx2">
                    <a:lumMod val="75000"/>
                  </a:schemeClr>
                </a:solidFill>
                <a:latin typeface="Times New Roman" pitchFamily="18" charset="0"/>
                <a:cs typeface="Times New Roman" pitchFamily="18" charset="0"/>
              </a:rPr>
              <a:t> та робочих групах з питань діяльності та функціонування ОСББ.</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kern="1200" dirty="0" smtClean="0">
                <a:solidFill>
                  <a:schemeClr val="tx2">
                    <a:lumMod val="75000"/>
                  </a:schemeClr>
                </a:solidFill>
                <a:latin typeface="Times New Roman" pitchFamily="18" charset="0"/>
                <a:cs typeface="Times New Roman" pitchFamily="18" charset="0"/>
              </a:rPr>
              <a:t>Здійснено супровід ОСББ - учасників програми «</a:t>
            </a:r>
            <a:r>
              <a:rPr lang="uk-UA" sz="1200" kern="1200" dirty="0" err="1" smtClean="0">
                <a:solidFill>
                  <a:schemeClr val="tx2">
                    <a:lumMod val="75000"/>
                  </a:schemeClr>
                </a:solidFill>
                <a:latin typeface="Times New Roman" pitchFamily="18" charset="0"/>
                <a:cs typeface="Times New Roman" pitchFamily="18" charset="0"/>
              </a:rPr>
              <a:t>Енергодім</a:t>
            </a:r>
            <a:r>
              <a:rPr lang="uk-UA" sz="1200" kern="1200" dirty="0" smtClean="0">
                <a:solidFill>
                  <a:schemeClr val="tx2">
                    <a:lumMod val="75000"/>
                  </a:schemeClr>
                </a:solidFill>
                <a:latin typeface="Times New Roman" pitchFamily="18" charset="0"/>
                <a:cs typeface="Times New Roman" pitchFamily="18" charset="0"/>
              </a:rPr>
              <a:t>» (відшкодування відсотків за кредитами ОСББ та надання фінансової допомоги з бюджету ЖМТГ (відшкодування частини від вартості виконаних робіт на заходи </a:t>
            </a:r>
            <a:r>
              <a:rPr lang="uk-UA" sz="1200" kern="1200" dirty="0" err="1" smtClean="0">
                <a:solidFill>
                  <a:schemeClr val="tx2">
                    <a:lumMod val="75000"/>
                  </a:schemeClr>
                </a:solidFill>
                <a:latin typeface="Times New Roman" pitchFamily="18" charset="0"/>
                <a:cs typeface="Times New Roman" pitchFamily="18" charset="0"/>
              </a:rPr>
              <a:t>енергоефективності</a:t>
            </a:r>
            <a:r>
              <a:rPr lang="uk-UA" sz="1200" kern="1200" dirty="0" smtClean="0">
                <a:solidFill>
                  <a:schemeClr val="tx2">
                    <a:lumMod val="75000"/>
                  </a:schemeClr>
                </a:solidFill>
                <a:latin typeface="Times New Roman" pitchFamily="18" charset="0"/>
                <a:cs typeface="Times New Roman" pitchFamily="18" charset="0"/>
              </a:rPr>
              <a:t>).</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kern="1200" dirty="0" smtClean="0">
                <a:solidFill>
                  <a:schemeClr val="tx2">
                    <a:lumMod val="75000"/>
                  </a:schemeClr>
                </a:solidFill>
                <a:latin typeface="Times New Roman" pitchFamily="18" charset="0"/>
                <a:cs typeface="Times New Roman" pitchFamily="18" charset="0"/>
              </a:rPr>
              <a:t>Здійснено прийняття пакетів документів від ОСББ на проведення поточного ремонту (заміни) віконних та дверних блоків житлових будинків у МЗК, що пошкоджені та зруйновані внаслідок збройної агресії російської федерації проти України в ЖМТГ, згідно рішення виконавчого комітету від 07.06.2023 №661.</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kern="1200" dirty="0" smtClean="0">
                <a:solidFill>
                  <a:schemeClr val="tx2">
                    <a:lumMod val="75000"/>
                  </a:schemeClr>
                </a:solidFill>
                <a:latin typeface="Times New Roman" pitchFamily="18" charset="0"/>
                <a:cs typeface="Times New Roman" pitchFamily="18" charset="0"/>
              </a:rPr>
              <a:t>Здійснено прийняття </a:t>
            </a:r>
            <a:r>
              <a:rPr lang="uk-UA" sz="1200" kern="1200" dirty="0" smtClean="0">
                <a:solidFill>
                  <a:schemeClr val="tx2">
                    <a:lumMod val="75000"/>
                  </a:schemeClr>
                </a:solidFill>
                <a:latin typeface="Times New Roman" pitchFamily="18" charset="0"/>
                <a:cs typeface="Times New Roman" pitchFamily="18" charset="0"/>
              </a:rPr>
              <a:t>пакетів </a:t>
            </a:r>
            <a:r>
              <a:rPr lang="uk-UA" sz="1200" kern="1200" dirty="0" smtClean="0">
                <a:solidFill>
                  <a:schemeClr val="tx2">
                    <a:lumMod val="75000"/>
                  </a:schemeClr>
                </a:solidFill>
                <a:latin typeface="Times New Roman" pitchFamily="18" charset="0"/>
                <a:cs typeface="Times New Roman" pitchFamily="18" charset="0"/>
              </a:rPr>
              <a:t>документів на отримання фінансування для проведення поточного ремонту найпростіших укриттів у багатоквартирних будинках ОСББ згідно рішення виконавчого комітету від 30.06.2023 № 811.</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kern="1200" dirty="0" smtClean="0">
                <a:solidFill>
                  <a:schemeClr val="tx2">
                    <a:lumMod val="75000"/>
                  </a:schemeClr>
                </a:solidFill>
                <a:latin typeface="Times New Roman" pitchFamily="18" charset="0"/>
                <a:cs typeface="Times New Roman" pitchFamily="18" charset="0"/>
              </a:rPr>
              <a:t>Координація діяльності ОСББ 24/7 під час повномасштабного вторгнення.</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kern="1200" dirty="0" smtClean="0">
                <a:solidFill>
                  <a:schemeClr val="tx2">
                    <a:lumMod val="75000"/>
                  </a:schemeClr>
                </a:solidFill>
                <a:latin typeface="Times New Roman" pitchFamily="18" charset="0"/>
                <a:cs typeface="Times New Roman" pitchFamily="18" charset="0"/>
              </a:rPr>
              <a:t>В рамках співпраці з Житомирським ОМТЦК та СП було проведено </a:t>
            </a:r>
            <a:r>
              <a:rPr lang="uk-UA" sz="1200" kern="1200" dirty="0" smtClean="0">
                <a:solidFill>
                  <a:schemeClr val="tx2">
                    <a:lumMod val="75000"/>
                  </a:schemeClr>
                </a:solidFill>
                <a:latin typeface="Times New Roman" pitchFamily="18" charset="0"/>
                <a:cs typeface="Times New Roman" pitchFamily="18" charset="0"/>
              </a:rPr>
              <a:t>роботу щодо </a:t>
            </a:r>
            <a:r>
              <a:rPr lang="uk-UA" sz="1200" kern="1200" dirty="0" smtClean="0">
                <a:solidFill>
                  <a:schemeClr val="tx2">
                    <a:lumMod val="75000"/>
                  </a:schemeClr>
                </a:solidFill>
                <a:latin typeface="Times New Roman" pitchFamily="18" charset="0"/>
                <a:cs typeface="Times New Roman" pitchFamily="18" charset="0"/>
              </a:rPr>
              <a:t>оповіщення військовозобов’язаних та резервістів головами правлінь ОСББ.</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sz="1200" dirty="0" smtClean="0">
                <a:solidFill>
                  <a:schemeClr val="tx2">
                    <a:lumMod val="75000"/>
                  </a:schemeClr>
                </a:solidFill>
                <a:latin typeface="Times New Roman" pitchFamily="18" charset="0"/>
                <a:cs typeface="Times New Roman" pitchFamily="18" charset="0"/>
              </a:rPr>
              <a:t>Для ОСББ було організовано та проведено семінари, </a:t>
            </a:r>
            <a:r>
              <a:rPr lang="uk-UA" sz="1200" dirty="0" err="1" smtClean="0">
                <a:solidFill>
                  <a:schemeClr val="tx2">
                    <a:lumMod val="75000"/>
                  </a:schemeClr>
                </a:solidFill>
                <a:latin typeface="Times New Roman" pitchFamily="18" charset="0"/>
                <a:cs typeface="Times New Roman" pitchFamily="18" charset="0"/>
              </a:rPr>
              <a:t>вебінари</a:t>
            </a:r>
            <a:r>
              <a:rPr lang="uk-UA" sz="1200" b="1" dirty="0" smtClean="0">
                <a:solidFill>
                  <a:schemeClr val="tx2">
                    <a:lumMod val="75000"/>
                  </a:schemeClr>
                </a:solidFill>
                <a:latin typeface="Times New Roman" pitchFamily="18" charset="0"/>
                <a:cs typeface="Times New Roman" pitchFamily="18" charset="0"/>
              </a:rPr>
              <a:t> </a:t>
            </a:r>
            <a:r>
              <a:rPr lang="uk-UA" sz="1200" dirty="0" smtClean="0">
                <a:solidFill>
                  <a:schemeClr val="tx2">
                    <a:lumMod val="75000"/>
                  </a:schemeClr>
                </a:solidFill>
                <a:latin typeface="Times New Roman" pitchFamily="18" charset="0"/>
                <a:cs typeface="Times New Roman" pitchFamily="18" charset="0"/>
              </a:rPr>
              <a:t>та тренінги з питань управління багатоквартирними будинками в умовах воєнного стану: практичні поради та юридичні роз’яснення; поточної діяльності ОСББ; впровадження </a:t>
            </a:r>
            <a:r>
              <a:rPr lang="uk-UA" sz="1200" dirty="0" err="1" smtClean="0">
                <a:solidFill>
                  <a:schemeClr val="tx2">
                    <a:lumMod val="75000"/>
                  </a:schemeClr>
                </a:solidFill>
                <a:latin typeface="Times New Roman" pitchFamily="18" charset="0"/>
                <a:cs typeface="Times New Roman" pitchFamily="18" charset="0"/>
              </a:rPr>
              <a:t>енергоефективних</a:t>
            </a:r>
            <a:r>
              <a:rPr lang="uk-UA" sz="1200" dirty="0" smtClean="0">
                <a:solidFill>
                  <a:schemeClr val="tx2">
                    <a:lumMod val="75000"/>
                  </a:schemeClr>
                </a:solidFill>
                <a:latin typeface="Times New Roman" pitchFamily="18" charset="0"/>
                <a:cs typeface="Times New Roman" pitchFamily="18" charset="0"/>
              </a:rPr>
              <a:t> заходів в житловому секторі; ефективної діяльності ОСББ в умовах сучасних законодавчих змін тощо.</a:t>
            </a:r>
            <a:endParaRPr lang="uk-UA" sz="1200" b="1" kern="1200" dirty="0" smtClean="0">
              <a:solidFill>
                <a:schemeClr val="tx2">
                  <a:lumMod val="75000"/>
                </a:schemeClr>
              </a:solidFill>
              <a:latin typeface="Times New Roman" pitchFamily="18" charset="0"/>
              <a:cs typeface="Times New Roman" pitchFamily="18" charset="0"/>
            </a:endParaRPr>
          </a:p>
          <a:p>
            <a:pPr marL="12700">
              <a:lnSpc>
                <a:spcPct val="100000"/>
              </a:lnSpc>
              <a:spcBef>
                <a:spcPts val="220"/>
              </a:spcBef>
              <a:tabLst>
                <a:tab pos="351790" algn="l"/>
              </a:tabLst>
            </a:pPr>
            <a:r>
              <a:rPr b="1" baseline="-5208" dirty="0">
                <a:solidFill>
                  <a:schemeClr val="tx2">
                    <a:lumMod val="75000"/>
                  </a:schemeClr>
                </a:solidFill>
                <a:latin typeface="Times New Roman" pitchFamily="18" charset="0"/>
                <a:cs typeface="Times New Roman" pitchFamily="18" charset="0"/>
              </a:rPr>
              <a:t>	</a:t>
            </a:r>
            <a:endParaRPr dirty="0">
              <a:solidFill>
                <a:schemeClr val="tx2">
                  <a:lumMod val="75000"/>
                </a:schemeClr>
              </a:solidFill>
              <a:latin typeface="Times New Roman" pitchFamily="18" charset="0"/>
              <a:cs typeface="Times New Roman" pitchFamily="18" charset="0"/>
            </a:endParaRPr>
          </a:p>
        </p:txBody>
      </p:sp>
      <p:sp>
        <p:nvSpPr>
          <p:cNvPr id="179" name="object 179"/>
          <p:cNvSpPr txBox="1">
            <a:spLocks noGrp="1"/>
          </p:cNvSpPr>
          <p:nvPr>
            <p:ph type="title"/>
          </p:nvPr>
        </p:nvSpPr>
        <p:spPr>
          <a:xfrm>
            <a:off x="514350" y="101600"/>
            <a:ext cx="6553200" cy="330200"/>
          </a:xfrm>
          <a:prstGeom prst="rect">
            <a:avLst/>
          </a:prstGeom>
        </p:spPr>
        <p:txBody>
          <a:bodyPr vert="horz" wrap="square" lIns="0" tIns="12700" rIns="0" bIns="0" rtlCol="0">
            <a:spAutoFit/>
          </a:bodyPr>
          <a:lstStyle/>
          <a:p>
            <a:pPr marL="12700" algn="ctr">
              <a:lnSpc>
                <a:spcPct val="100000"/>
              </a:lnSpc>
              <a:spcBef>
                <a:spcPts val="100"/>
              </a:spcBef>
            </a:pPr>
            <a:r>
              <a:rPr lang="uk-UA" dirty="0" smtClean="0">
                <a:solidFill>
                  <a:schemeClr val="tx1"/>
                </a:solidFill>
                <a:latin typeface="Times New Roman" pitchFamily="18" charset="0"/>
                <a:cs typeface="Times New Roman" pitchFamily="18" charset="0"/>
              </a:rPr>
              <a:t>Діяльність управління муніципального розвитку</a:t>
            </a:r>
            <a:endParaRPr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Прямоугольник 47"/>
          <p:cNvSpPr/>
          <p:nvPr/>
        </p:nvSpPr>
        <p:spPr>
          <a:xfrm>
            <a:off x="133350" y="2387600"/>
            <a:ext cx="3429000" cy="936154"/>
          </a:xfrm>
          <a:prstGeom prst="rect">
            <a:avLst/>
          </a:prstGeom>
          <a:solidFill>
            <a:schemeClr val="tx2">
              <a:lumMod val="60000"/>
              <a:lumOff val="40000"/>
            </a:schemeClr>
          </a:solidFill>
        </p:spPr>
        <p:txBody>
          <a:bodyPr wrap="square">
            <a:spAutoFit/>
          </a:bodyPr>
          <a:lstStyle/>
          <a:p>
            <a:pPr marL="12700">
              <a:lnSpc>
                <a:spcPct val="100000"/>
              </a:lnSpc>
              <a:spcBef>
                <a:spcPts val="100"/>
              </a:spcBef>
            </a:pPr>
            <a:r>
              <a:rPr lang="uk-UA" b="1" spc="-15" dirty="0" smtClean="0">
                <a:cs typeface="Calibri"/>
              </a:rPr>
              <a:t>Управління муніципального розвитку Житомирської міської ради</a:t>
            </a:r>
          </a:p>
        </p:txBody>
      </p:sp>
      <p:sp>
        <p:nvSpPr>
          <p:cNvPr id="3" name="Title 1">
            <a:extLst>
              <a:ext uri="{FF2B5EF4-FFF2-40B4-BE49-F238E27FC236}">
                <a16:creationId xmlns:a16="http://schemas.microsoft.com/office/drawing/2014/main" xmlns="" id="{D40494A6-7C28-4B2B-BD56-DE009A31FD7A}"/>
              </a:ext>
            </a:extLst>
          </p:cNvPr>
          <p:cNvSpPr txBox="1">
            <a:spLocks/>
          </p:cNvSpPr>
          <p:nvPr/>
        </p:nvSpPr>
        <p:spPr>
          <a:xfrm>
            <a:off x="438150" y="330200"/>
            <a:ext cx="5734050" cy="1502755"/>
          </a:xfrm>
          <a:prstGeom prst="rect">
            <a:avLst/>
          </a:prstGeo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uk-UA" sz="4400" i="0" u="none" strike="noStrike" kern="0" cap="none" spc="0" normalizeH="0" baseline="0" noProof="0" dirty="0" smtClean="0">
                <a:ln>
                  <a:noFill/>
                </a:ln>
                <a:solidFill>
                  <a:sysClr val="windowText" lastClr="000000"/>
                </a:solidFill>
                <a:effectLst/>
                <a:uLnTx/>
                <a:uFillTx/>
                <a:latin typeface="+mj-lt"/>
                <a:ea typeface="+mj-ea"/>
                <a:cs typeface="+mj-cs"/>
              </a:rPr>
              <a:t>Дякую за увагу!</a:t>
            </a:r>
            <a:endParaRPr kumimoji="0" lang="en-US" sz="4400" i="0" u="none" strike="noStrike" kern="0" cap="none" spc="0" normalizeH="0" baseline="0" noProof="0" dirty="0">
              <a:ln>
                <a:noFill/>
              </a:ln>
              <a:solidFill>
                <a:sysClr val="windowText" lastClr="000000"/>
              </a:solidFill>
              <a:effectLst/>
              <a:uLnTx/>
              <a:uFillTx/>
              <a:latin typeface="+mj-lt"/>
              <a:ea typeface="+mj-ea"/>
              <a:cs typeface="+mj-cs"/>
            </a:endParaRPr>
          </a:p>
        </p:txBody>
      </p:sp>
      <p:sp>
        <p:nvSpPr>
          <p:cNvPr id="4" name="Прямоугольник 3"/>
          <p:cNvSpPr/>
          <p:nvPr/>
        </p:nvSpPr>
        <p:spPr>
          <a:xfrm>
            <a:off x="3867150" y="2387600"/>
            <a:ext cx="3657600" cy="1225977"/>
          </a:xfrm>
          <a:prstGeom prst="rect">
            <a:avLst/>
          </a:prstGeom>
          <a:solidFill>
            <a:schemeClr val="tx2">
              <a:lumMod val="60000"/>
              <a:lumOff val="40000"/>
            </a:schemeClr>
          </a:solidFill>
        </p:spPr>
        <p:txBody>
          <a:bodyPr wrap="square">
            <a:spAutoFit/>
          </a:bodyPr>
          <a:lstStyle/>
          <a:p>
            <a:pPr marL="12700" algn="ctr">
              <a:lnSpc>
                <a:spcPct val="100000"/>
              </a:lnSpc>
              <a:spcBef>
                <a:spcPts val="100"/>
              </a:spcBef>
            </a:pPr>
            <a:r>
              <a:rPr lang="ru-RU" b="1" spc="-15" dirty="0" smtClean="0">
                <a:solidFill>
                  <a:schemeClr val="tx1">
                    <a:lumMod val="95000"/>
                    <a:lumOff val="5000"/>
                  </a:schemeClr>
                </a:solidFill>
                <a:cs typeface="Calibri"/>
              </a:rPr>
              <a:t>10014, м. Житомир, майдан </a:t>
            </a:r>
            <a:r>
              <a:rPr lang="ru-RU" b="1" spc="-15" dirty="0" err="1" smtClean="0">
                <a:solidFill>
                  <a:schemeClr val="tx1">
                    <a:lumMod val="95000"/>
                    <a:lumOff val="5000"/>
                  </a:schemeClr>
                </a:solidFill>
                <a:cs typeface="Calibri"/>
              </a:rPr>
              <a:t>імені</a:t>
            </a:r>
            <a:r>
              <a:rPr lang="ru-RU" b="1" spc="-15" dirty="0" smtClean="0">
                <a:solidFill>
                  <a:schemeClr val="tx1">
                    <a:lumMod val="95000"/>
                    <a:lumOff val="5000"/>
                  </a:schemeClr>
                </a:solidFill>
                <a:cs typeface="Calibri"/>
              </a:rPr>
              <a:t> С.П. </a:t>
            </a:r>
            <a:r>
              <a:rPr lang="ru-RU" b="1" spc="-15" dirty="0" err="1" smtClean="0">
                <a:solidFill>
                  <a:schemeClr val="tx1">
                    <a:lumMod val="95000"/>
                    <a:lumOff val="5000"/>
                  </a:schemeClr>
                </a:solidFill>
                <a:cs typeface="Calibri"/>
              </a:rPr>
              <a:t>Корольова</a:t>
            </a:r>
            <a:r>
              <a:rPr lang="ru-RU" b="1" spc="-15" dirty="0" smtClean="0">
                <a:solidFill>
                  <a:schemeClr val="tx1">
                    <a:lumMod val="95000"/>
                    <a:lumOff val="5000"/>
                  </a:schemeClr>
                </a:solidFill>
                <a:cs typeface="Calibri"/>
              </a:rPr>
              <a:t>, 4/2</a:t>
            </a:r>
          </a:p>
          <a:p>
            <a:pPr marL="12700" algn="ctr">
              <a:lnSpc>
                <a:spcPct val="100000"/>
              </a:lnSpc>
              <a:spcBef>
                <a:spcPts val="100"/>
              </a:spcBef>
            </a:pPr>
            <a:r>
              <a:rPr lang="en-US" b="1" spc="-15" dirty="0" smtClean="0">
                <a:cs typeface="Calibri"/>
                <a:hlinkClick r:id="rId2"/>
              </a:rPr>
              <a:t>municipal.zt@gmail.com</a:t>
            </a:r>
            <a:endParaRPr lang="uk-UA" b="1" spc="-15" dirty="0" smtClean="0">
              <a:cs typeface="Calibri"/>
            </a:endParaRPr>
          </a:p>
          <a:p>
            <a:pPr marL="12700" algn="ctr">
              <a:lnSpc>
                <a:spcPct val="100000"/>
              </a:lnSpc>
              <a:spcBef>
                <a:spcPts val="100"/>
              </a:spcBef>
            </a:pPr>
            <a:r>
              <a:rPr lang="en-US" b="1" spc="-15" dirty="0" smtClean="0">
                <a:solidFill>
                  <a:srgbClr val="0070C0"/>
                </a:solidFill>
                <a:cs typeface="Calibri"/>
              </a:rPr>
              <a:t> </a:t>
            </a:r>
            <a:r>
              <a:rPr lang="ru-RU" b="1" spc="-15" dirty="0" smtClean="0">
                <a:solidFill>
                  <a:schemeClr val="tx1">
                    <a:lumMod val="95000"/>
                    <a:lumOff val="5000"/>
                  </a:schemeClr>
                </a:solidFill>
                <a:cs typeface="Calibri"/>
              </a:rPr>
              <a:t>(0412) 48-12-00</a:t>
            </a:r>
            <a:endParaRPr lang="ru-RU" dirty="0">
              <a:solidFill>
                <a:schemeClr val="tx1">
                  <a:lumMod val="95000"/>
                  <a:lumOff val="5000"/>
                </a:schemeClr>
              </a:solidFill>
              <a:cs typeface="Calibri"/>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177800"/>
            <a:ext cx="7129780" cy="1754326"/>
          </a:xfrm>
        </p:spPr>
        <p:txBody>
          <a:bodyPr/>
          <a:lstStyle/>
          <a:p>
            <a:pPr algn="ctr"/>
            <a:r>
              <a:rPr lang="uk-UA" sz="1900" dirty="0" smtClean="0">
                <a:solidFill>
                  <a:schemeClr val="tx1"/>
                </a:solidFill>
                <a:latin typeface="Times New Roman" pitchFamily="18" charset="0"/>
                <a:cs typeface="Times New Roman" pitchFamily="18" charset="0"/>
              </a:rPr>
              <a:t>Координація діяльності ОСББ м. Житомира під час повномасштабного вторгнення</a:t>
            </a:r>
            <a:r>
              <a:rPr lang="uk-UA" sz="1900" b="0" dirty="0" smtClean="0">
                <a:solidFill>
                  <a:schemeClr val="tx1"/>
                </a:solidFill>
                <a:latin typeface="Times New Roman" pitchFamily="18" charset="0"/>
                <a:cs typeface="Times New Roman" pitchFamily="18" charset="0"/>
              </a:rPr>
              <a:t/>
            </a:r>
            <a:br>
              <a:rPr lang="uk-UA" sz="1900" b="0" dirty="0" smtClean="0">
                <a:solidFill>
                  <a:schemeClr val="tx1"/>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r>
            <a:br>
              <a:rPr lang="uk-UA" sz="1900" b="0" dirty="0" smtClean="0">
                <a:solidFill>
                  <a:schemeClr val="tx1"/>
                </a:solidFill>
                <a:latin typeface="Times New Roman" pitchFamily="18" charset="0"/>
                <a:cs typeface="Times New Roman" pitchFamily="18" charset="0"/>
              </a:rPr>
            </a:br>
            <a:r>
              <a:rPr lang="uk-UA" sz="1900" b="0" dirty="0" smtClean="0">
                <a:solidFill>
                  <a:schemeClr val="tx1"/>
                </a:solidFill>
                <a:latin typeface="Times New Roman" pitchFamily="18" charset="0"/>
                <a:cs typeface="Times New Roman" pitchFamily="18" charset="0"/>
              </a:rPr>
              <a:t> </a:t>
            </a:r>
            <a:br>
              <a:rPr lang="uk-UA" sz="1900" b="0" dirty="0" smtClean="0">
                <a:solidFill>
                  <a:schemeClr val="tx1"/>
                </a:solidFill>
                <a:latin typeface="Times New Roman" pitchFamily="18" charset="0"/>
                <a:cs typeface="Times New Roman" pitchFamily="18" charset="0"/>
              </a:rPr>
            </a:b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 </a:t>
            </a:r>
            <a:endParaRPr lang="ru-RU" sz="1700" dirty="0">
              <a:solidFill>
                <a:schemeClr val="tx1"/>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6" name="Прямоугольник 5"/>
          <p:cNvSpPr/>
          <p:nvPr/>
        </p:nvSpPr>
        <p:spPr>
          <a:xfrm>
            <a:off x="209550" y="711200"/>
            <a:ext cx="7315200" cy="2246769"/>
          </a:xfrm>
          <a:prstGeom prst="rect">
            <a:avLst/>
          </a:prstGeom>
        </p:spPr>
        <p:txBody>
          <a:bodyPr wrap="square">
            <a:spAutoFit/>
          </a:bodyPr>
          <a:lstStyle/>
          <a:p>
            <a:pPr>
              <a:buFont typeface="Wingdings" pitchFamily="2" charset="2"/>
              <a:buChar char="ü"/>
            </a:pPr>
            <a:r>
              <a:rPr lang="uk-UA" sz="1400" dirty="0" smtClean="0">
                <a:latin typeface="Times New Roman" pitchFamily="18" charset="0"/>
                <a:cs typeface="Times New Roman" pitchFamily="18" charset="0"/>
              </a:rPr>
              <a:t>забезпечення найпростіших укриттів ОСББ лавками, </a:t>
            </a:r>
            <a:r>
              <a:rPr lang="uk-UA" sz="1400" dirty="0" err="1" smtClean="0">
                <a:latin typeface="Times New Roman" pitchFamily="18" charset="0"/>
                <a:cs typeface="Times New Roman" pitchFamily="18" charset="0"/>
              </a:rPr>
              <a:t>роутерами</a:t>
            </a:r>
            <a:r>
              <a:rPr lang="uk-UA" sz="1400" dirty="0" smtClean="0">
                <a:latin typeface="Times New Roman" pitchFamily="18" charset="0"/>
                <a:cs typeface="Times New Roman" pitchFamily="18" charset="0"/>
              </a:rPr>
              <a:t> , питною водою, засобами обігріву для комфортного перебування співвласниками в укритті;</a:t>
            </a:r>
          </a:p>
          <a:p>
            <a:pPr>
              <a:buFont typeface="Wingdings" pitchFamily="2" charset="2"/>
              <a:buChar char="ü"/>
            </a:pPr>
            <a:r>
              <a:rPr lang="uk-UA" sz="1400" dirty="0" smtClean="0">
                <a:latin typeface="Times New Roman" pitchFamily="18" charset="0"/>
                <a:cs typeface="Times New Roman" pitchFamily="18" charset="0"/>
              </a:rPr>
              <a:t>співпраця з спецслужбами щодо виявлення міток, ДРГ, автомобілів, </a:t>
            </a:r>
            <a:r>
              <a:rPr lang="uk-UA" sz="1400" dirty="0" err="1" smtClean="0">
                <a:latin typeface="Times New Roman" pitchFamily="18" charset="0"/>
                <a:cs typeface="Times New Roman" pitchFamily="18" charset="0"/>
              </a:rPr>
              <a:t>колаборантів</a:t>
            </a:r>
            <a:r>
              <a:rPr lang="uk-UA" sz="1400" dirty="0" smtClean="0">
                <a:latin typeface="Times New Roman" pitchFamily="18" charset="0"/>
                <a:cs typeface="Times New Roman" pitchFamily="18" charset="0"/>
              </a:rPr>
              <a:t>;</a:t>
            </a:r>
          </a:p>
          <a:p>
            <a:pPr>
              <a:buFont typeface="Wingdings" pitchFamily="2" charset="2"/>
              <a:buChar char="ü"/>
            </a:pPr>
            <a:r>
              <a:rPr lang="uk-UA" sz="1400" dirty="0" smtClean="0">
                <a:latin typeface="Times New Roman" pitchFamily="18" charset="0"/>
                <a:cs typeface="Times New Roman" pitchFamily="18" charset="0"/>
              </a:rPr>
              <a:t>сприяння ОСББ по встановленню спецзв’язку;</a:t>
            </a:r>
          </a:p>
          <a:p>
            <a:pPr>
              <a:buFont typeface="Wingdings" pitchFamily="2" charset="2"/>
              <a:buChar char="ü"/>
            </a:pPr>
            <a:r>
              <a:rPr lang="uk-UA" sz="1400" dirty="0" smtClean="0">
                <a:latin typeface="Times New Roman" pitchFamily="18" charset="0"/>
                <a:cs typeface="Times New Roman" pitchFamily="18" charset="0"/>
              </a:rPr>
              <a:t>цілодобове інформування ОСББ щодо сирен «повітряна тривога» та «відбій»;</a:t>
            </a:r>
          </a:p>
          <a:p>
            <a:pPr>
              <a:buFont typeface="Wingdings" pitchFamily="2" charset="2"/>
              <a:buChar char="ü"/>
            </a:pPr>
            <a:r>
              <a:rPr lang="uk-UA" sz="1400" dirty="0" smtClean="0">
                <a:latin typeface="Times New Roman" pitchFamily="18" charset="0"/>
                <a:cs typeface="Times New Roman" pitchFamily="18" charset="0"/>
              </a:rPr>
              <a:t>координація діяльності ОСББ 24/7 в умовах відключень </a:t>
            </a:r>
            <a:r>
              <a:rPr lang="uk-UA" sz="1400" dirty="0" err="1" smtClean="0">
                <a:latin typeface="Times New Roman" pitchFamily="18" charset="0"/>
                <a:cs typeface="Times New Roman" pitchFamily="18" charset="0"/>
              </a:rPr>
              <a:t>електро-</a:t>
            </a:r>
            <a:r>
              <a:rPr lang="uk-UA" sz="1400" dirty="0" smtClean="0">
                <a:latin typeface="Times New Roman" pitchFamily="18" charset="0"/>
                <a:cs typeface="Times New Roman" pitchFamily="18" charset="0"/>
              </a:rPr>
              <a:t>, </a:t>
            </a:r>
            <a:r>
              <a:rPr lang="uk-UA" sz="1400" dirty="0" err="1" smtClean="0">
                <a:latin typeface="Times New Roman" pitchFamily="18" charset="0"/>
                <a:cs typeface="Times New Roman" pitchFamily="18" charset="0"/>
              </a:rPr>
              <a:t>водо-</a:t>
            </a:r>
            <a:r>
              <a:rPr lang="uk-UA" sz="1400" dirty="0" smtClean="0">
                <a:latin typeface="Times New Roman" pitchFamily="18" charset="0"/>
                <a:cs typeface="Times New Roman" pitchFamily="18" charset="0"/>
              </a:rPr>
              <a:t> та теплопостачання, що дало змогу сталому проходженню опалювального сезону;</a:t>
            </a:r>
          </a:p>
          <a:p>
            <a:pPr>
              <a:buFont typeface="Wingdings" pitchFamily="2" charset="2"/>
              <a:buChar char="ü"/>
            </a:pPr>
            <a:r>
              <a:rPr lang="uk-UA" sz="1400" dirty="0" smtClean="0">
                <a:latin typeface="Times New Roman" pitchFamily="18" charset="0"/>
                <a:cs typeface="Times New Roman" pitchFamily="18" charset="0"/>
              </a:rPr>
              <a:t>залучення ОСББ м. Житомира до загальноміських заходів щодо подолання військової агресії</a:t>
            </a:r>
            <a:endParaRPr lang="ru-RU" sz="1400" dirty="0" smtClean="0">
              <a:latin typeface="Times New Roman" pitchFamily="18" charset="0"/>
              <a:cs typeface="Times New Roman" pitchFamily="18" charset="0"/>
            </a:endParaRPr>
          </a:p>
          <a:p>
            <a:pPr>
              <a:buFont typeface="Wingdings" pitchFamily="2" charset="2"/>
              <a:buChar char="ü"/>
            </a:pPr>
            <a:endParaRPr lang="ru-RU" sz="1400" dirty="0">
              <a:latin typeface="Times New Roman" pitchFamily="18" charset="0"/>
              <a:cs typeface="Times New Roman" pitchFamily="18" charset="0"/>
            </a:endParaRPr>
          </a:p>
        </p:txBody>
      </p:sp>
      <p:pic>
        <p:nvPicPr>
          <p:cNvPr id="7" name="Рисунок 6" descr="D:\Оля\Депутат\img1646567176.jpg"/>
          <p:cNvPicPr/>
          <p:nvPr/>
        </p:nvPicPr>
        <p:blipFill>
          <a:blip r:embed="rId3" cstate="print"/>
          <a:srcRect/>
          <a:stretch>
            <a:fillRect/>
          </a:stretch>
        </p:blipFill>
        <p:spPr bwMode="auto">
          <a:xfrm>
            <a:off x="4019550" y="2921000"/>
            <a:ext cx="3557587" cy="1905000"/>
          </a:xfrm>
          <a:prstGeom prst="rect">
            <a:avLst/>
          </a:prstGeom>
          <a:noFill/>
          <a:ln w="9525">
            <a:noFill/>
            <a:miter lim="800000"/>
            <a:headEnd/>
            <a:tailEnd/>
          </a:ln>
        </p:spPr>
      </p:pic>
      <p:pic>
        <p:nvPicPr>
          <p:cNvPr id="8" name="Рисунок 7"/>
          <p:cNvPicPr/>
          <p:nvPr/>
        </p:nvPicPr>
        <p:blipFill>
          <a:blip r:embed="rId4" cstate="print"/>
          <a:srcRect/>
          <a:stretch>
            <a:fillRect/>
          </a:stretch>
        </p:blipFill>
        <p:spPr bwMode="auto">
          <a:xfrm>
            <a:off x="0" y="2717800"/>
            <a:ext cx="1845469" cy="2971800"/>
          </a:xfrm>
          <a:prstGeom prst="rect">
            <a:avLst/>
          </a:prstGeom>
          <a:noFill/>
          <a:ln w="9525">
            <a:noFill/>
            <a:miter lim="800000"/>
            <a:headEnd/>
            <a:tailEnd/>
          </a:ln>
        </p:spPr>
      </p:pic>
      <p:pic>
        <p:nvPicPr>
          <p:cNvPr id="9" name="Рисунок 8" descr="C:\Users\User\Desktop\ОСББ\ФОТО УКРИТТЯ\Преміум парк.jpg"/>
          <p:cNvPicPr/>
          <p:nvPr/>
        </p:nvPicPr>
        <p:blipFill>
          <a:blip r:embed="rId5" cstate="print"/>
          <a:srcRect/>
          <a:stretch>
            <a:fillRect/>
          </a:stretch>
        </p:blipFill>
        <p:spPr bwMode="auto">
          <a:xfrm>
            <a:off x="1962150" y="2692400"/>
            <a:ext cx="1981200" cy="28194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350" y="254000"/>
            <a:ext cx="7347585" cy="4724400"/>
          </a:xfrm>
          <a:solidFill>
            <a:schemeClr val="accent1">
              <a:lumMod val="20000"/>
              <a:lumOff val="80000"/>
            </a:schemeClr>
          </a:solidFill>
        </p:spPr>
        <p:txBody>
          <a:bodyPr rtlCol="0">
            <a:normAutofit/>
          </a:bodyPr>
          <a:lstStyle/>
          <a:p>
            <a:pPr algn="ctr">
              <a:defRPr/>
            </a:pPr>
            <a:r>
              <a:rPr lang="uk-UA" sz="1400" b="1" dirty="0" smtClean="0">
                <a:ln w="17780" cmpd="sng">
                  <a:solidFill>
                    <a:srgbClr val="FFFFFF"/>
                  </a:solidFill>
                  <a:prstDash val="solid"/>
                  <a:miter lim="800000"/>
                </a:ln>
                <a:solidFill>
                  <a:srgbClr val="008A3E"/>
                </a:solidFill>
                <a:effectLst>
                  <a:outerShdw blurRad="50800" algn="tl" rotWithShape="0">
                    <a:srgbClr val="000000"/>
                  </a:outerShdw>
                </a:effectLst>
                <a:latin typeface="Times New Roman" pitchFamily="18" charset="0"/>
                <a:cs typeface="Times New Roman" pitchFamily="18" charset="0"/>
              </a:rPr>
              <a:t>                </a:t>
            </a:r>
            <a:br>
              <a:rPr lang="uk-UA" sz="1400" b="1" dirty="0" smtClean="0">
                <a:ln w="17780" cmpd="sng">
                  <a:solidFill>
                    <a:srgbClr val="FFFFFF"/>
                  </a:solidFill>
                  <a:prstDash val="solid"/>
                  <a:miter lim="800000"/>
                </a:ln>
                <a:solidFill>
                  <a:srgbClr val="008A3E"/>
                </a:solidFill>
                <a:effectLst>
                  <a:outerShdw blurRad="50800" algn="tl" rotWithShape="0">
                    <a:srgbClr val="000000"/>
                  </a:outerShdw>
                </a:effectLst>
                <a:latin typeface="Times New Roman" pitchFamily="18" charset="0"/>
                <a:cs typeface="Times New Roman" pitchFamily="18" charset="0"/>
              </a:rPr>
            </a:br>
            <a:endParaRPr lang="ru-RU" sz="1400" b="1" dirty="0">
              <a:ln w="17780" cmpd="sng">
                <a:solidFill>
                  <a:srgbClr val="FFFFFF"/>
                </a:solidFill>
                <a:prstDash val="solid"/>
                <a:miter lim="800000"/>
              </a:ln>
              <a:solidFill>
                <a:srgbClr val="008A3E"/>
              </a:solidFill>
              <a:effectLst>
                <a:outerShdw blurRad="50800" algn="tl" rotWithShape="0">
                  <a:srgbClr val="000000"/>
                </a:outerShdw>
              </a:effectLst>
              <a:latin typeface="Times New Roman" pitchFamily="18" charset="0"/>
              <a:cs typeface="Times New Roman" pitchFamily="18" charset="0"/>
            </a:endParaRPr>
          </a:p>
        </p:txBody>
      </p:sp>
      <p:pic>
        <p:nvPicPr>
          <p:cNvPr id="5" name="Рисунок 4"/>
          <p:cNvPicPr/>
          <p:nvPr/>
        </p:nvPicPr>
        <p:blipFill>
          <a:blip r:embed="rId3" cstate="print"/>
          <a:srcRect l="28220" t="76710" r="15660" b="14744"/>
          <a:stretch>
            <a:fillRect/>
          </a:stretch>
        </p:blipFill>
        <p:spPr bwMode="auto">
          <a:xfrm>
            <a:off x="0" y="4902200"/>
            <a:ext cx="7734300" cy="635000"/>
          </a:xfrm>
          <a:prstGeom prst="rect">
            <a:avLst/>
          </a:prstGeom>
          <a:noFill/>
          <a:ln w="9525">
            <a:noFill/>
            <a:miter lim="800000"/>
            <a:headEnd/>
            <a:tailEnd/>
          </a:ln>
        </p:spPr>
      </p:pic>
      <p:sp>
        <p:nvSpPr>
          <p:cNvPr id="6" name="Заголовок 1"/>
          <p:cNvSpPr txBox="1">
            <a:spLocks/>
          </p:cNvSpPr>
          <p:nvPr/>
        </p:nvSpPr>
        <p:spPr>
          <a:xfrm>
            <a:off x="742950" y="406400"/>
            <a:ext cx="6381116" cy="369332"/>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2400" b="1" i="0" u="none" strike="noStrike" kern="0" cap="none" spc="0" normalizeH="0" baseline="0" noProof="0" dirty="0" smtClean="0">
                <a:ln>
                  <a:noFill/>
                </a:ln>
                <a:solidFill>
                  <a:schemeClr val="accent3">
                    <a:lumMod val="50000"/>
                  </a:schemeClr>
                </a:solidFill>
                <a:effectLst/>
                <a:uLnTx/>
                <a:uFillTx/>
                <a:latin typeface="Times New Roman" pitchFamily="18" charset="0"/>
                <a:ea typeface="+mj-ea"/>
                <a:cs typeface="Times New Roman" pitchFamily="18" charset="0"/>
              </a:rPr>
              <a:t>Динаміка створення ОСББ в Житомирі</a:t>
            </a:r>
            <a:endParaRPr kumimoji="0" lang="ru-RU" sz="2400" b="1" i="0" u="none" strike="noStrike" kern="0" cap="none" spc="0" normalizeH="0" baseline="0" noProof="0" dirty="0">
              <a:ln>
                <a:noFill/>
              </a:ln>
              <a:solidFill>
                <a:schemeClr val="accent3">
                  <a:lumMod val="50000"/>
                </a:schemeClr>
              </a:solidFill>
              <a:effectLst/>
              <a:uLnTx/>
              <a:uFillTx/>
              <a:latin typeface="Times New Roman" pitchFamily="18" charset="0"/>
              <a:ea typeface="+mj-ea"/>
              <a:cs typeface="Times New Roman" pitchFamily="18" charset="0"/>
            </a:endParaRPr>
          </a:p>
        </p:txBody>
      </p:sp>
      <p:graphicFrame>
        <p:nvGraphicFramePr>
          <p:cNvPr id="21507" name="Содержимое 4"/>
          <p:cNvGraphicFramePr>
            <a:graphicFrameLocks noGrp="1"/>
          </p:cNvGraphicFramePr>
          <p:nvPr/>
        </p:nvGraphicFramePr>
        <p:xfrm>
          <a:off x="666750" y="939800"/>
          <a:ext cx="6621462" cy="4214813"/>
        </p:xfrm>
        <a:graphic>
          <a:graphicData uri="http://schemas.openxmlformats.org/presentationml/2006/ole">
            <p:oleObj spid="_x0000_s21507" name="Worksheet" r:id="rId4" imgW="8086725" imgH="5534025" progId="Excel.Sheet.8">
              <p:embed/>
            </p:oleObj>
          </a:graphicData>
        </a:graphic>
      </p:graphicFrame>
      <p:sp>
        <p:nvSpPr>
          <p:cNvPr id="8" name="Rectangle 8"/>
          <p:cNvSpPr>
            <a:spLocks noChangeArrowheads="1"/>
          </p:cNvSpPr>
          <p:nvPr/>
        </p:nvSpPr>
        <p:spPr bwMode="auto">
          <a:xfrm flipH="1">
            <a:off x="361950" y="939800"/>
            <a:ext cx="3200400" cy="2590800"/>
          </a:xfrm>
          <a:prstGeom prst="rect">
            <a:avLst/>
          </a:prstGeom>
          <a:noFill/>
          <a:ln w="76320">
            <a:solidFill>
              <a:srgbClr val="0000FF"/>
            </a:solidFill>
            <a:miter lim="800000"/>
            <a:headEnd/>
            <a:tailEnd/>
          </a:ln>
        </p:spPr>
        <p:txBody>
          <a:bodyPr lIns="36000" tIns="72000" rIns="36000" bIns="0"/>
          <a:lstStyle/>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200" b="1" i="1" dirty="0" smtClean="0">
                <a:solidFill>
                  <a:srgbClr val="000066"/>
                </a:solidFill>
                <a:latin typeface="Times New Roman" pitchFamily="18" charset="0"/>
                <a:cs typeface="Times New Roman" pitchFamily="18" charset="0"/>
              </a:rPr>
              <a:t>- 1998-2015 роки – 70 ОСББ(72 буд.);</a:t>
            </a:r>
            <a:endParaRPr lang="uk-UA" sz="1200" b="1" i="1" dirty="0">
              <a:solidFill>
                <a:srgbClr val="000066"/>
              </a:solidFill>
              <a:latin typeface="Times New Roman" pitchFamily="18" charset="0"/>
              <a:cs typeface="Times New Roman" pitchFamily="18" charset="0"/>
            </a:endParaRP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200" b="1" i="1" dirty="0" smtClean="0">
                <a:solidFill>
                  <a:srgbClr val="000066"/>
                </a:solidFill>
                <a:latin typeface="Times New Roman" pitchFamily="18" charset="0"/>
                <a:cs typeface="Lucida Sans Unicode" pitchFamily="34" charset="0"/>
              </a:rPr>
              <a:t>- 2016 рік  - 147 ОСББ(174 буд.);</a:t>
            </a: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200" b="1" i="1" dirty="0" smtClean="0">
                <a:solidFill>
                  <a:srgbClr val="000066"/>
                </a:solidFill>
                <a:latin typeface="Times New Roman" pitchFamily="18" charset="0"/>
                <a:cs typeface="Lucida Sans Unicode" pitchFamily="34" charset="0"/>
              </a:rPr>
              <a:t>- 2017 рік – 34 ОСББ (45 буд.) </a:t>
            </a: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200" b="1" i="1" dirty="0" smtClean="0">
                <a:solidFill>
                  <a:srgbClr val="000066"/>
                </a:solidFill>
                <a:latin typeface="Times New Roman" pitchFamily="18" charset="0"/>
                <a:cs typeface="Lucida Sans Unicode" pitchFamily="34" charset="0"/>
              </a:rPr>
              <a:t>-2018 рік – </a:t>
            </a:r>
            <a:r>
              <a:rPr lang="en-US" sz="1200" b="1" i="1" dirty="0" smtClean="0">
                <a:solidFill>
                  <a:srgbClr val="000066"/>
                </a:solidFill>
                <a:latin typeface="Times New Roman" pitchFamily="18" charset="0"/>
                <a:cs typeface="Lucida Sans Unicode" pitchFamily="34" charset="0"/>
              </a:rPr>
              <a:t>2</a:t>
            </a:r>
            <a:r>
              <a:rPr lang="uk-UA" sz="1200" b="1" i="1" dirty="0" smtClean="0">
                <a:solidFill>
                  <a:srgbClr val="000066"/>
                </a:solidFill>
                <a:latin typeface="Times New Roman" pitchFamily="18" charset="0"/>
                <a:cs typeface="Lucida Sans Unicode" pitchFamily="34" charset="0"/>
              </a:rPr>
              <a:t>3 ОСББ (28 буд.)</a:t>
            </a:r>
            <a:endParaRPr lang="en-US" sz="1200" b="1" i="1" dirty="0" smtClean="0">
              <a:solidFill>
                <a:srgbClr val="000066"/>
              </a:solidFill>
              <a:latin typeface="Times New Roman" pitchFamily="18" charset="0"/>
              <a:cs typeface="Lucida Sans Unicode" pitchFamily="34" charset="0"/>
            </a:endParaRP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en-US" sz="1200" b="1" i="1" dirty="0" smtClean="0">
                <a:solidFill>
                  <a:srgbClr val="000066"/>
                </a:solidFill>
                <a:latin typeface="Times New Roman" pitchFamily="18" charset="0"/>
                <a:cs typeface="Lucida Sans Unicode" pitchFamily="34" charset="0"/>
              </a:rPr>
              <a:t>-2019 </a:t>
            </a:r>
            <a:r>
              <a:rPr lang="uk-UA" sz="1200" b="1" i="1" dirty="0" smtClean="0">
                <a:solidFill>
                  <a:srgbClr val="000066"/>
                </a:solidFill>
                <a:latin typeface="Times New Roman" pitchFamily="18" charset="0"/>
                <a:cs typeface="Lucida Sans Unicode" pitchFamily="34" charset="0"/>
              </a:rPr>
              <a:t>рік – 49 ОСББ (49 буд.)</a:t>
            </a: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200" b="1" i="1" dirty="0" smtClean="0">
                <a:solidFill>
                  <a:srgbClr val="000066"/>
                </a:solidFill>
                <a:latin typeface="Times New Roman" pitchFamily="18" charset="0"/>
                <a:cs typeface="Lucida Sans Unicode" pitchFamily="34" charset="0"/>
              </a:rPr>
              <a:t>-2020 рік – 50 ОСББ (56 буд.)                       </a:t>
            </a: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200" b="1" i="1" dirty="0" smtClean="0">
                <a:solidFill>
                  <a:srgbClr val="000066"/>
                </a:solidFill>
                <a:latin typeface="Times New Roman" pitchFamily="18" charset="0"/>
                <a:cs typeface="Lucida Sans Unicode" pitchFamily="34" charset="0"/>
              </a:rPr>
              <a:t>-2021 рік – 48 ОСББ ( 48 буд.)</a:t>
            </a: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200" b="1" i="1" dirty="0" smtClean="0">
                <a:solidFill>
                  <a:srgbClr val="000066"/>
                </a:solidFill>
                <a:latin typeface="Times New Roman" pitchFamily="18" charset="0"/>
                <a:cs typeface="Lucida Sans Unicode" pitchFamily="34" charset="0"/>
              </a:rPr>
              <a:t>-2022 рік – 19 ОСББ( 20 буд. )                                        </a:t>
            </a: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200" b="1" i="1" dirty="0" smtClean="0">
                <a:solidFill>
                  <a:srgbClr val="000066"/>
                </a:solidFill>
                <a:latin typeface="Times New Roman" pitchFamily="18" charset="0"/>
                <a:cs typeface="Lucida Sans Unicode" pitchFamily="34" charset="0"/>
              </a:rPr>
              <a:t>-2023 рік –  17 ОСББ (19 буд.)</a:t>
            </a: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endParaRPr lang="uk-UA" sz="1200" b="1" i="1" dirty="0" smtClean="0">
              <a:solidFill>
                <a:srgbClr val="000066"/>
              </a:solidFill>
              <a:latin typeface="Times New Roman" pitchFamily="18" charset="0"/>
              <a:cs typeface="Lucida Sans Unicode" pitchFamily="34" charset="0"/>
            </a:endParaRPr>
          </a:p>
          <a:p>
            <a:pPr marL="342900" indent="-341313" algn="ctr"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200" b="1" i="1" dirty="0" smtClean="0">
                <a:solidFill>
                  <a:srgbClr val="000066"/>
                </a:solidFill>
                <a:latin typeface="Times New Roman" pitchFamily="18" charset="0"/>
                <a:cs typeface="Lucida Sans Unicode" pitchFamily="34" charset="0"/>
              </a:rPr>
              <a:t>В </a:t>
            </a:r>
            <a:r>
              <a:rPr lang="uk-UA" sz="1200" b="1" i="1" dirty="0">
                <a:solidFill>
                  <a:srgbClr val="000066"/>
                </a:solidFill>
                <a:latin typeface="Times New Roman" pitchFamily="18" charset="0"/>
                <a:cs typeface="Lucida Sans Unicode" pitchFamily="34" charset="0"/>
              </a:rPr>
              <a:t>місті </a:t>
            </a:r>
            <a:r>
              <a:rPr lang="uk-UA" sz="1200" b="1" i="1" dirty="0" smtClean="0">
                <a:solidFill>
                  <a:srgbClr val="000066"/>
                </a:solidFill>
                <a:latin typeface="Times New Roman" pitchFamily="18" charset="0"/>
                <a:cs typeface="Lucida Sans Unicode" pitchFamily="34" charset="0"/>
              </a:rPr>
              <a:t>Житомирі </a:t>
            </a:r>
            <a:r>
              <a:rPr lang="uk-UA" sz="1200" b="1" i="1" dirty="0" smtClean="0">
                <a:solidFill>
                  <a:srgbClr val="000066"/>
                </a:solidFill>
                <a:cs typeface="Lucida Sans Unicode" pitchFamily="34" charset="0"/>
              </a:rPr>
              <a:t>457</a:t>
            </a:r>
            <a:r>
              <a:rPr lang="uk-UA" sz="1200" b="1" i="1" dirty="0" smtClean="0">
                <a:solidFill>
                  <a:srgbClr val="000066"/>
                </a:solidFill>
                <a:latin typeface="Times New Roman" pitchFamily="18" charset="0"/>
                <a:cs typeface="Lucida Sans Unicode" pitchFamily="34" charset="0"/>
              </a:rPr>
              <a:t> ОСББ – </a:t>
            </a:r>
          </a:p>
          <a:p>
            <a:pPr marL="342900" indent="-341313" algn="ctr"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200" b="1" i="1" dirty="0" smtClean="0">
                <a:solidFill>
                  <a:srgbClr val="000066"/>
                </a:solidFill>
                <a:latin typeface="Times New Roman" pitchFamily="18" charset="0"/>
                <a:cs typeface="Lucida Sans Unicode" pitchFamily="34" charset="0"/>
              </a:rPr>
              <a:t>(511 житлових будинків)</a:t>
            </a:r>
          </a:p>
          <a:p>
            <a:pPr marL="342900" indent="-341313" algn="ctr"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200" b="1" i="1" dirty="0" smtClean="0">
                <a:solidFill>
                  <a:srgbClr val="000066"/>
                </a:solidFill>
                <a:latin typeface="Times New Roman" pitchFamily="18" charset="0"/>
                <a:cs typeface="Lucida Sans Unicode" pitchFamily="34" charset="0"/>
              </a:rPr>
              <a:t>830 </a:t>
            </a:r>
            <a:r>
              <a:rPr lang="uk-UA" sz="1200" b="1" i="1" dirty="0" err="1" smtClean="0">
                <a:solidFill>
                  <a:srgbClr val="000066"/>
                </a:solidFill>
                <a:latin typeface="Times New Roman" pitchFamily="18" charset="0"/>
                <a:cs typeface="Lucida Sans Unicode" pitchFamily="34" charset="0"/>
              </a:rPr>
              <a:t>житл</a:t>
            </a:r>
            <a:r>
              <a:rPr lang="uk-UA" sz="1200" b="1" i="1" dirty="0" smtClean="0">
                <a:solidFill>
                  <a:srgbClr val="000066"/>
                </a:solidFill>
                <a:latin typeface="Times New Roman" pitchFamily="18" charset="0"/>
                <a:cs typeface="Lucida Sans Unicode" pitchFamily="34" charset="0"/>
              </a:rPr>
              <a:t>. буд. – управляючі компанії </a:t>
            </a: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endParaRPr lang="uk-UA" sz="800" b="1" i="1" dirty="0" smtClean="0">
              <a:latin typeface="Times New Roman" pitchFamily="18" charset="0"/>
              <a:cs typeface="Lucida Sans Unicode" pitchFamily="34" charset="0"/>
            </a:endParaRP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endParaRPr lang="uk-UA" sz="1200" b="1" i="1" dirty="0" smtClean="0">
              <a:latin typeface="Times New Roman" pitchFamily="18" charset="0"/>
              <a:cs typeface="Lucida Sans Unicode" pitchFamily="34" charset="0"/>
            </a:endParaRP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endParaRPr lang="uk-UA" sz="1200" b="1" i="1" dirty="0" smtClean="0">
              <a:latin typeface="Times New Roman" pitchFamily="18" charset="0"/>
              <a:cs typeface="Lucida Sans Unicode" pitchFamily="34" charset="0"/>
            </a:endParaRP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endParaRPr lang="uk-UA" sz="1400" b="1" i="1" dirty="0" smtClean="0">
              <a:latin typeface="Times New Roman" pitchFamily="18" charset="0"/>
              <a:cs typeface="Lucida Sans Unicode" pitchFamily="34" charset="0"/>
            </a:endParaRP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uk-UA" sz="1400" b="1" i="1" dirty="0" smtClean="0">
                <a:latin typeface="Times New Roman" pitchFamily="18" charset="0"/>
                <a:cs typeface="Lucida Sans Unicode" pitchFamily="34" charset="0"/>
              </a:rPr>
              <a:t> </a:t>
            </a:r>
          </a:p>
          <a:p>
            <a:pPr marL="342900" indent="-341313" algn="ctr"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endParaRPr lang="uk-UA" b="1" i="1" dirty="0" smtClean="0">
              <a:solidFill>
                <a:srgbClr val="000066"/>
              </a:solidFill>
              <a:latin typeface="Times New Roman" pitchFamily="18" charset="0"/>
              <a:cs typeface="Lucida Sans Unicode" pitchFamily="34" charset="0"/>
            </a:endParaRPr>
          </a:p>
          <a:p>
            <a:pPr marL="342900" indent="-341313" algn="ctr"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endParaRPr lang="uk-UA" sz="1000" b="1" i="1" dirty="0" smtClean="0">
              <a:solidFill>
                <a:srgbClr val="000066"/>
              </a:solidFill>
              <a:latin typeface="Times New Roman" pitchFamily="18" charset="0"/>
              <a:cs typeface="Lucida Sans Unicode" pitchFamily="34" charset="0"/>
            </a:endParaRPr>
          </a:p>
          <a:p>
            <a:pPr marL="342900" indent="-341313" algn="ctr"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endParaRPr lang="uk-UA" b="1" i="1" dirty="0">
              <a:solidFill>
                <a:srgbClr val="000066"/>
              </a:solidFill>
              <a:latin typeface="Times New Roman" pitchFamily="18" charset="0"/>
              <a:cs typeface="Lucida Sans Unicode" pitchFamily="34" charset="0"/>
            </a:endParaRPr>
          </a:p>
          <a:p>
            <a:pPr marL="342900" indent="-341313" defTabSz="449263">
              <a:lnSpc>
                <a:spcPct val="90000"/>
              </a:lnSpc>
              <a:spcBef>
                <a:spcPts val="175"/>
              </a:spcBef>
              <a:buSzPct val="75000"/>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endParaRPr lang="uk-UA" b="1" i="1" dirty="0">
              <a:solidFill>
                <a:srgbClr val="000066"/>
              </a:solidFill>
              <a:latin typeface="Times New Roman" pitchFamily="18" charset="0"/>
              <a:cs typeface="Lucida Sans Unicode"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28673" name="Rectangle 1"/>
          <p:cNvSpPr>
            <a:spLocks noChangeArrowheads="1"/>
          </p:cNvSpPr>
          <p:nvPr/>
        </p:nvSpPr>
        <p:spPr bwMode="auto">
          <a:xfrm>
            <a:off x="0" y="5214779"/>
            <a:ext cx="7734300" cy="4924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sz="1200" b="1" i="1"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Загальна площа житлового фонду ОСББ  - 2 370412,5м</a:t>
            </a:r>
            <a:r>
              <a:rPr kumimoji="0" lang="ru-RU" sz="1400" b="1"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²</a:t>
            </a:r>
            <a:r>
              <a:rPr kumimoji="0" lang="ru-RU" sz="1400" b="1" i="0" u="none" strike="noStrike" cap="none" normalizeH="0" baseline="0" dirty="0" smtClean="0">
                <a:ln>
                  <a:noFill/>
                </a:ln>
                <a:solidFill>
                  <a:schemeClr val="bg1"/>
                </a:solidFill>
                <a:effectLst/>
                <a:latin typeface="Times New Roman" pitchFamily="18" charset="0"/>
                <a:cs typeface="Times New Roman" pitchFamily="18" charset="0"/>
              </a:rPr>
              <a:t> </a:t>
            </a:r>
          </a:p>
        </p:txBody>
      </p:sp>
      <p:graphicFrame>
        <p:nvGraphicFramePr>
          <p:cNvPr id="6" name="Диаграмма 5"/>
          <p:cNvGraphicFramePr/>
          <p:nvPr/>
        </p:nvGraphicFramePr>
        <p:xfrm>
          <a:off x="209550" y="177801"/>
          <a:ext cx="7086600" cy="48006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133350" y="177800"/>
          <a:ext cx="7600950" cy="5410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438150" y="711200"/>
          <a:ext cx="7010400" cy="4876800"/>
        </p:xfrm>
        <a:graphic>
          <a:graphicData uri="http://schemas.openxmlformats.org/drawingml/2006/chart">
            <c:chart xmlns:c="http://schemas.openxmlformats.org/drawingml/2006/chart" xmlns:r="http://schemas.openxmlformats.org/officeDocument/2006/relationships" r:id="rId2"/>
          </a:graphicData>
        </a:graphic>
      </p:graphicFrame>
      <p:sp>
        <p:nvSpPr>
          <p:cNvPr id="5" name="object 187"/>
          <p:cNvSpPr txBox="1"/>
          <p:nvPr/>
        </p:nvSpPr>
        <p:spPr>
          <a:xfrm>
            <a:off x="209550" y="177800"/>
            <a:ext cx="7391399" cy="443711"/>
          </a:xfrm>
          <a:prstGeom prst="rect">
            <a:avLst/>
          </a:prstGeom>
        </p:spPr>
        <p:txBody>
          <a:bodyPr vert="horz" wrap="square" lIns="0" tIns="12700" rIns="0" bIns="0" rtlCol="0">
            <a:spAutoFit/>
          </a:bodyPr>
          <a:lstStyle/>
          <a:p>
            <a:pPr marL="12700" algn="ctr">
              <a:lnSpc>
                <a:spcPct val="100000"/>
              </a:lnSpc>
              <a:spcBef>
                <a:spcPts val="100"/>
              </a:spcBef>
            </a:pPr>
            <a:r>
              <a:rPr lang="uk-UA" sz="1400" b="1" dirty="0" smtClean="0">
                <a:latin typeface="Times New Roman" pitchFamily="18" charset="0"/>
                <a:cs typeface="Times New Roman" pitchFamily="18" charset="0"/>
              </a:rPr>
              <a:t>Фінансова підтримка ОСББ  (відшкодування частини від вартості виконаних робіт на заходи з </a:t>
            </a:r>
            <a:r>
              <a:rPr lang="uk-UA" sz="1400" b="1" dirty="0" err="1" smtClean="0">
                <a:latin typeface="Times New Roman" pitchFamily="18" charset="0"/>
                <a:cs typeface="Times New Roman" pitchFamily="18" charset="0"/>
              </a:rPr>
              <a:t>енергоефективності</a:t>
            </a:r>
            <a:r>
              <a:rPr lang="uk-UA" sz="1400" b="1" dirty="0" smtClean="0">
                <a:latin typeface="Times New Roman" pitchFamily="18" charset="0"/>
                <a:cs typeface="Times New Roman" pitchFamily="18" charset="0"/>
              </a:rPr>
              <a:t>) з бюджету ЖМТГ</a:t>
            </a:r>
            <a:endParaRPr sz="1300" b="1" dirty="0">
              <a:latin typeface="Calibri"/>
              <a:cs typeface="Calibri"/>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133350" y="0"/>
          <a:ext cx="7600950" cy="5283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5789</TotalTime>
  <Words>2082</Words>
  <Application>Microsoft Office PowerPoint</Application>
  <PresentationFormat>Произвольный</PresentationFormat>
  <Paragraphs>300</Paragraphs>
  <Slides>30</Slides>
  <Notes>3</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30</vt:i4>
      </vt:variant>
    </vt:vector>
  </HeadingPairs>
  <TitlesOfParts>
    <vt:vector size="32" baseType="lpstr">
      <vt:lpstr>Office Theme</vt:lpstr>
      <vt:lpstr>Worksheet</vt:lpstr>
      <vt:lpstr>Звіт управління муніципального розвитку за 2023 рік</vt:lpstr>
      <vt:lpstr>Слайд 2</vt:lpstr>
      <vt:lpstr>Діяльність управління муніципального розвитку</vt:lpstr>
      <vt:lpstr>Координація діяльності ОСББ м. Житомира під час повномасштабного вторгнення       </vt:lpstr>
      <vt:lpstr>                 </vt:lpstr>
      <vt:lpstr>Слайд 6</vt:lpstr>
      <vt:lpstr>Слайд 7</vt:lpstr>
      <vt:lpstr>Слайд 8</vt:lpstr>
      <vt:lpstr>Слайд 9</vt:lpstr>
      <vt:lpstr>Слайд 10</vt:lpstr>
      <vt:lpstr>ОСББ м. Житомира впроваджують енергоефективні заходи шляхом участі в програмі Фонду енергоефективності “Енергодім” </vt:lpstr>
      <vt:lpstr>Слайд 12</vt:lpstr>
      <vt:lpstr>Участь в програмі “Енергодім”: ОСББ “Шевченка  43”</vt:lpstr>
      <vt:lpstr>Участь в програмі “Енергодім”: ОСББ “Трикотажник”</vt:lpstr>
      <vt:lpstr>Участь в програмі “Енергодім”: ОСББ “Трикотажник”</vt:lpstr>
      <vt:lpstr>Слайд 16</vt:lpstr>
      <vt:lpstr>ОСББ “Вулик 21”- ще один приклад  реалізації енергоефективних заходів шляхом участі в програмі “Енергодім”  </vt:lpstr>
      <vt:lpstr>ОСББ “Вулик 21”- успішний приклад  реалізації енергоефективних заходів шляхом участі в програмі “Енергодім”  </vt:lpstr>
      <vt:lpstr>ОСББ “Вулик 21”- успішний приклад  реалізації енергоефективних заходів шляхом участі в програмі “Енергодім”  </vt:lpstr>
      <vt:lpstr>Слайд 20</vt:lpstr>
      <vt:lpstr>Проведення семінарів та навчань для ОСББ</vt:lpstr>
      <vt:lpstr>Тренінг на тему  “Енергоефективне управління будинком”</vt:lpstr>
      <vt:lpstr> Навчальний семінар для ОСББ “ Управління багатоквартирними будинками в умовах воєнного стану ”</vt:lpstr>
      <vt:lpstr> Нарада з ОСББ щодо облаштування автоматизованою системою  для оперативного та безперешкодного доступу до укриттів</vt:lpstr>
      <vt:lpstr>Участь в державній програмі “ВідновиДім”постраждалих ОСББ внаслідок ракетних ударів         </vt:lpstr>
      <vt:lpstr>Участь в державній програмі “ВідновиДім”постраждалих ОСББ внаслідок ракетних ударів         </vt:lpstr>
      <vt:lpstr>Заміна вікон та дверей ОСББ, пошкоджених внаслідок вибухової хвилі         </vt:lpstr>
      <vt:lpstr>Заміна вікон та дверей ОСББ, пошкоджених внаслідок вибухової хвилі         </vt:lpstr>
      <vt:lpstr>Заміна вікон та дверей ОСББ, пошкоджених внаслідок вибухової хвилі         </vt:lpstr>
      <vt:lpstr>Слайд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Звіт управління муніципального розвитку за 2018 рік</dc:title>
  <dc:creator>User</dc:creator>
  <cp:lastModifiedBy>User</cp:lastModifiedBy>
  <cp:revision>512</cp:revision>
  <dcterms:created xsi:type="dcterms:W3CDTF">2019-01-11T09:29:46Z</dcterms:created>
  <dcterms:modified xsi:type="dcterms:W3CDTF">2024-06-03T07:18:44Z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2016-12-07T00:00:00Z</vt:filetime>
  </property>
  <property fmtid="{D5CDD505-2E9C-101B-9397-08002B2CF9AE}" pid="3" name="Creator">
    <vt:lpwstr>Adobe InDesign CS5 (7.0)</vt:lpwstr>
  </property>
  <property fmtid="{D5CDD505-2E9C-101B-9397-08002B2CF9AE}" pid="4" name="LastSaved">
    <vt:filetime>2019-01-11T00:00:00Z</vt:filetime>
  </property>
</Properties>
</file>