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4040" r:id="rId1"/>
  </p:sldMasterIdLst>
  <p:notesMasterIdLst>
    <p:notesMasterId r:id="rId14"/>
  </p:notesMasterIdLst>
  <p:sldIdLst>
    <p:sldId id="608" r:id="rId2"/>
    <p:sldId id="612" r:id="rId3"/>
    <p:sldId id="630" r:id="rId4"/>
    <p:sldId id="633" r:id="rId5"/>
    <p:sldId id="635" r:id="rId6"/>
    <p:sldId id="637" r:id="rId7"/>
    <p:sldId id="616" r:id="rId8"/>
    <p:sldId id="617" r:id="rId9"/>
    <p:sldId id="618" r:id="rId10"/>
    <p:sldId id="632" r:id="rId11"/>
    <p:sldId id="621" r:id="rId12"/>
    <p:sldId id="623" r:id="rId13"/>
  </p:sldIdLst>
  <p:sldSz cx="9144000" cy="6858000" type="screen4x3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ександр" initials="А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FF"/>
    <a:srgbClr val="FF0101"/>
    <a:srgbClr val="66FF33"/>
    <a:srgbClr val="60E43C"/>
    <a:srgbClr val="FFD757"/>
    <a:srgbClr val="FFFF66"/>
    <a:srgbClr val="FF9966"/>
    <a:srgbClr val="CC0000"/>
    <a:srgbClr val="1610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18" autoAdjust="0"/>
    <p:restoredTop sz="95084" autoAdjust="0"/>
  </p:normalViewPr>
  <p:slideViewPr>
    <p:cSldViewPr>
      <p:cViewPr varScale="1">
        <p:scale>
          <a:sx n="79" d="100"/>
          <a:sy n="79" d="100"/>
        </p:scale>
        <p:origin x="160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84501" cy="500063"/>
          </a:xfrm>
          <a:prstGeom prst="rect">
            <a:avLst/>
          </a:prstGeom>
        </p:spPr>
        <p:txBody>
          <a:bodyPr vert="horz" lIns="93207" tIns="46604" rIns="93207" bIns="46604" rtlCol="0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6" y="2"/>
            <a:ext cx="2984501" cy="500063"/>
          </a:xfrm>
          <a:prstGeom prst="rect">
            <a:avLst/>
          </a:prstGeom>
        </p:spPr>
        <p:txBody>
          <a:bodyPr vert="horz" lIns="93207" tIns="46604" rIns="93207" bIns="46604" rtlCol="0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D1AAB54-DC35-495F-AA42-E25AE540E7D0}" type="datetimeFigureOut">
              <a:rPr lang="ru-RU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07" tIns="46604" rIns="93207" bIns="46604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7" y="4759325"/>
            <a:ext cx="5510213" cy="4510088"/>
          </a:xfrm>
          <a:prstGeom prst="rect">
            <a:avLst/>
          </a:prstGeom>
        </p:spPr>
        <p:txBody>
          <a:bodyPr vert="horz" lIns="93207" tIns="46604" rIns="93207" bIns="46604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8652"/>
            <a:ext cx="2984501" cy="500063"/>
          </a:xfrm>
          <a:prstGeom prst="rect">
            <a:avLst/>
          </a:prstGeom>
        </p:spPr>
        <p:txBody>
          <a:bodyPr vert="horz" lIns="93207" tIns="46604" rIns="93207" bIns="46604" rtlCol="0" anchor="b"/>
          <a:lstStyle>
            <a:lvl1pPr algn="l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6" y="9518652"/>
            <a:ext cx="2984501" cy="500063"/>
          </a:xfrm>
          <a:prstGeom prst="rect">
            <a:avLst/>
          </a:prstGeom>
        </p:spPr>
        <p:txBody>
          <a:bodyPr vert="horz" lIns="93207" tIns="46604" rIns="93207" bIns="46604" rtlCol="0" anchor="b"/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5C839EE0-0263-4F3F-9C35-96DC97068B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750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E163C-D5BD-45CE-A086-E8297849AA1F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10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EC79B2-1652-49BE-8CE3-F34680FC836C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46A3D-BB3E-4A21-B02B-29F7E59678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0797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6E6D6F-1F16-4CA9-9495-A6C0242B4968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F1F963-F5AF-4183-A11B-CB03D7FD96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43735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6E6D6F-1F16-4CA9-9495-A6C0242B4968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F1F963-F5AF-4183-A11B-CB03D7FD96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806629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6E6D6F-1F16-4CA9-9495-A6C0242B4968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F1F963-F5AF-4183-A11B-CB03D7FD96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31874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6E6D6F-1F16-4CA9-9495-A6C0242B4968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F1F963-F5AF-4183-A11B-CB03D7FD96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2999811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6E6D6F-1F16-4CA9-9495-A6C0242B4968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F1F963-F5AF-4183-A11B-CB03D7FD96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6231050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770F32-A41C-4F14-9BFB-073BE7C0A81F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50719-5860-42CA-B086-E138D7B6452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425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4796AD-9604-4D62-95EA-4FC1917212D4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1AF55-F7C8-4B7A-A587-34146A8D683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390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BB55CA-323D-41C2-A0BD-C93915FDEA8A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2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49D3D5-8F2B-4C35-B54D-99B61F1CFB38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C0B7B-089E-4D5D-B3AC-1F26B134D88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97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0AC4CB-9C50-4336-BFAC-67ECA5291218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E2872-05E1-4D25-B27E-FCA0CA49A5A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729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CFFCB2-8D9E-40B6-8B45-ECF2A7E3CB39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B39493-63E6-4F80-BB3E-053AF56C490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2411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374894-4AF2-47A8-8700-0CD05B8A4921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F8DA40-05F0-404B-A60D-159640A346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106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9ABCC1-4315-4A7F-9211-0AE4596351B1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916B8-0352-4549-9D59-D3E1DAC4FCA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56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E18FDE-8548-48CC-82DB-8877D561451F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A3AA00-2512-47E4-970A-6F54C2D1F3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7059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945F81-33E9-4138-95AA-5EC63B969F2B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00C643-F951-4BFB-AA28-483B4BD2A7C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16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6E6D6F-1F16-4CA9-9495-A6C0242B4968}" type="datetime1">
              <a:rPr lang="ru-RU" smtClean="0"/>
              <a:pPr>
                <a:defRPr/>
              </a:pPr>
              <a:t>30.07.2024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84F1F963-F5AF-4183-A11B-CB03D7FD96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5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  <p:sldLayoutId id="2147484052" r:id="rId12"/>
    <p:sldLayoutId id="2147484053" r:id="rId13"/>
    <p:sldLayoutId id="2147484054" r:id="rId14"/>
    <p:sldLayoutId id="2147484055" r:id="rId15"/>
    <p:sldLayoutId id="214748405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2061" y="2636912"/>
            <a:ext cx="6332240" cy="3384376"/>
          </a:xfrm>
        </p:spPr>
        <p:txBody>
          <a:bodyPr anchor="ctr">
            <a:normAutofit/>
          </a:bodyPr>
          <a:lstStyle/>
          <a:p>
            <a:pPr marL="182880" indent="0" algn="ctr">
              <a:buNone/>
            </a:pPr>
            <a:r>
              <a:rPr lang="uk-UA" sz="3400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Звіт про роботу</a:t>
            </a:r>
            <a:br>
              <a:rPr lang="uk-UA" sz="3400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</a:br>
            <a:r>
              <a:rPr lang="uk-UA" sz="3400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відділу організаційного забезпечення депутатської діяльності Житомирської міської ради  </a:t>
            </a:r>
            <a:br>
              <a:rPr lang="uk-UA" sz="3400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</a:br>
            <a:r>
              <a:rPr lang="uk-UA" sz="3400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за 2023 рік</a:t>
            </a:r>
            <a:endParaRPr lang="ru-RU" sz="3400" dirty="0">
              <a:solidFill>
                <a:schemeClr val="accent1">
                  <a:lumMod val="75000"/>
                </a:schemeClr>
              </a:solidFill>
              <a:effectLst>
                <a:reflection blurRad="6350" endPos="0" dir="5400000" sy="-100000" algn="bl" rotWithShape="0"/>
              </a:effectLst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AutoShape 6" descr="Presentation free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" name="AutoShape 8" descr="Presentation free 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7410" name="Picture 2" descr="C:\Users\user\Desktop\downloa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7941" y="336172"/>
            <a:ext cx="4320480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0851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916B8-0352-4549-9D59-D3E1DAC4FCAA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6821" y="542663"/>
            <a:ext cx="79928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0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із ПТК «Віче»</a:t>
            </a:r>
            <a:endParaRPr lang="ru-RU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564905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6821" y="1340768"/>
            <a:ext cx="687545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indent="-407988" algn="just">
              <a:buFont typeface="Wingdings" pitchFamily="2" charset="2"/>
              <a:buChar char="Ø"/>
            </a:pP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Відділом разом з управлінням  розвитку інформаційних технологій здійснюється супровід роботи ПТК «Віче» під час проведення пленарних засідань.</a:t>
            </a:r>
          </a:p>
          <a:p>
            <a:pPr marL="452438" indent="-407988" algn="just">
              <a:buFont typeface="Wingdings" pitchFamily="2" charset="2"/>
              <a:buChar char="Ø"/>
            </a:pP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Разом з тим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працівниками відділу здійснюється виготовлення та друк протоколів та стенограм пленарних засідань сесій міської ради за допомогою ПТК «Віче».</a:t>
            </a:r>
          </a:p>
          <a:p>
            <a:pPr marL="452438" indent="-407988" algn="just">
              <a:buFont typeface="Wingdings" pitchFamily="2" charset="2"/>
              <a:buChar char="Ø"/>
            </a:pP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Протягом 2023 року працівниками Відділу було відтворено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240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сторінок друкованого тексту стенограм пленарних засідань.</a:t>
            </a:r>
          </a:p>
          <a:p>
            <a:pPr marL="452438" indent="-407988" algn="just">
              <a:buFont typeface="Wingdings" pitchFamily="2" charset="2"/>
              <a:buChar char="Ø"/>
            </a:pP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Протокол одного пленарного засідання складається в середньому із 250 аркушів. Протягом звітного року  підготовлено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1173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сторінок друкованого тексту протоколів пленарних засідань сесій міської ради.</a:t>
            </a:r>
          </a:p>
          <a:p>
            <a:pPr marL="452438" indent="-407988" algn="just">
              <a:buFont typeface="Wingdings" pitchFamily="2" charset="2"/>
              <a:buChar char="Ø"/>
            </a:pPr>
            <a:endParaRPr lang="uk-UA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2815" y="706388"/>
            <a:ext cx="7848872" cy="692696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Міська цільова програма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052736"/>
            <a:ext cx="8496944" cy="2376264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endParaRPr lang="uk-UA" sz="1700" i="1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sz="1700" dirty="0">
              <a:solidFill>
                <a:srgbClr val="00206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85" y="1761720"/>
            <a:ext cx="7045503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Відділом ведеться робота по виконанню міської цільової програми «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Ефективна влада. Конкурентне місто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на 2021-2025 роки». </a:t>
            </a:r>
          </a:p>
          <a:p>
            <a:pPr marL="361950" indent="-361950" algn="just"/>
            <a:endParaRPr lang="uk-UA" sz="2400" dirty="0">
              <a:solidFill>
                <a:schemeClr val="accent2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marL="361950" indent="-361950" algn="just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Метою Програми є забезпечення необхідних умов ефективного здійснення депутатами Житомирської міської ради покладених на них повноважень в інтересах виборців та територіальної громади в цілому, створення належних умов для роботи депутатів міської ради під час проведення засідань сесії та постійних комісій міської ради.</a:t>
            </a:r>
          </a:p>
          <a:p>
            <a:pPr marL="361950" indent="-361950" algn="just"/>
            <a:endParaRPr lang="uk-UA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187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07144" y="659434"/>
            <a:ext cx="8640960" cy="522312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із кореспонденцією</a:t>
            </a:r>
            <a:endParaRPr lang="ru-RU" dirty="0">
              <a:solidFill>
                <a:srgbClr val="002060"/>
              </a:solidFill>
              <a:effectLst>
                <a:reflection blurRad="6350" endPos="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1196752"/>
            <a:ext cx="7632848" cy="453650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1044" y="1378279"/>
            <a:ext cx="6735212" cy="4598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663" indent="-49213" algn="just">
              <a:lnSpc>
                <a:spcPct val="115000"/>
              </a:lnSpc>
              <a:spcAft>
                <a:spcPts val="0"/>
              </a:spcAft>
            </a:pPr>
            <a:r>
              <a:rPr lang="uk-UA" sz="2400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За 2023 рік до відділу організаційного забезпечення надійшло </a:t>
            </a:r>
            <a:r>
              <a:rPr lang="uk-UA" sz="2400" b="1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3740 </a:t>
            </a:r>
            <a:r>
              <a:rPr lang="uk-UA" sz="2400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листів, звернень та запитів.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libri"/>
                <a:ea typeface="SimSun"/>
                <a:cs typeface="Times New Roman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Із</a:t>
            </a:r>
            <a:r>
              <a:rPr lang="uk-UA" sz="2400" kern="1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r>
              <a:rPr lang="uk-UA" sz="2400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них: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1289 – звернення громадян;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b="1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 </a:t>
            </a:r>
            <a:r>
              <a:rPr lang="uk-UA" sz="2400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233</a:t>
            </a:r>
            <a:r>
              <a:rPr lang="uk-UA" sz="2400" b="1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 </a:t>
            </a:r>
            <a:r>
              <a:rPr lang="uk-UA" sz="2400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– листи юридичних осіб;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b="1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 </a:t>
            </a:r>
            <a:r>
              <a:rPr lang="uk-UA" sz="2400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428 – листи виконавчих органів ради;</a:t>
            </a:r>
          </a:p>
          <a:p>
            <a:pPr marL="361950" lvl="0" indent="-3175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kern="100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SimSun"/>
                <a:cs typeface="Times New Roman"/>
              </a:rPr>
              <a:t>51 –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листи та звернення, що надійшли на адреси постійних комісій</a:t>
            </a:r>
          </a:p>
          <a:p>
            <a:pPr marL="361950" indent="-3175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1739 – пропозиції депутатів щодо спрямування коштів, передбачених для забезпечення потреб виборчого округу міста Житомира. </a:t>
            </a:r>
          </a:p>
        </p:txBody>
      </p:sp>
    </p:spTree>
    <p:extLst>
      <p:ext uri="{BB962C8B-B14F-4D97-AF65-F5344CB8AC3E}">
        <p14:creationId xmlns:p14="http://schemas.microsoft.com/office/powerpoint/2010/main" val="4210420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/>
          </p:cNvSpPr>
          <p:nvPr>
            <p:ph idx="1"/>
          </p:nvPr>
        </p:nvSpPr>
        <p:spPr>
          <a:xfrm>
            <a:off x="179512" y="1268760"/>
            <a:ext cx="6840760" cy="5256584"/>
          </a:xfrm>
        </p:spPr>
        <p:txBody>
          <a:bodyPr>
            <a:normAutofit/>
          </a:bodyPr>
          <a:lstStyle/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забезпечення організаційної, документальної, інформаційної, експертно-аналітичної, матеріально-технічної, правової та фінансової діяльності міської ради, депутатів міської ради, постійних та інших комісій міської ради;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надання методичної допомоги виконавчим органам міської ради в підготовці 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проєктів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рішень міської ради;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сприяння депутатам міської ради у здійсненні ними депутатських повноважень, надання їм необхідної методичної допомоги;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сприяння міському голові і секретарю міської ради в організації підготовки сесій міської ради, питань, що вносяться на розгляд ради та організації роботи засідань постійних та інших комісій міської ради тощо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0" indent="0" algn="just" eaLnBrk="1" hangingPunct="1">
              <a:buNone/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8100392" y="5805264"/>
            <a:ext cx="762000" cy="365125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fld id="{BBC31F7E-6C73-4EEF-B84A-9E85EC0D132F}" type="slidenum">
              <a:rPr lang="ru-RU" sz="1400" b="1" i="0" smtClean="0">
                <a:solidFill>
                  <a:schemeClr val="bg1"/>
                </a:solidFill>
                <a:latin typeface="Arial" pitchFamily="34" charset="0"/>
                <a:cs typeface="+mn-cs"/>
              </a:rPr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t>2</a:t>
            </a:fld>
            <a:endParaRPr lang="ru-RU" sz="1400" b="1" i="0" dirty="0">
              <a:solidFill>
                <a:schemeClr val="bg1"/>
              </a:solidFill>
              <a:latin typeface="Arial" pitchFamily="34" charset="0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6632"/>
            <a:ext cx="6624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uk-UA" sz="3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Основні завдання відділу</a:t>
            </a:r>
            <a:r>
              <a:rPr lang="uk-UA" sz="3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:</a:t>
            </a:r>
            <a:r>
              <a:rPr lang="uk-UA" sz="3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821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521296"/>
            <a:ext cx="8208912" cy="63367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Робота щодо підготовки </a:t>
            </a:r>
            <a:r>
              <a:rPr lang="uk-UA" sz="30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проєктів</a:t>
            </a:r>
            <a:r>
              <a:rPr lang="uk-UA" sz="3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рішень для розгляду на пленарних засіданнях </a:t>
            </a:r>
          </a:p>
          <a:p>
            <a:pPr marL="0" indent="0" algn="ctr">
              <a:buNone/>
            </a:pPr>
            <a:r>
              <a:rPr lang="uk-UA" sz="3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міської ради</a:t>
            </a:r>
          </a:p>
          <a:p>
            <a:pPr marL="0" indent="442913" algn="just">
              <a:buNone/>
            </a:pP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Відділом проводиться робота з виготовлення цифрових копій документів, шляхом сканування та своєчасного доведення сесійних матеріалів до депутатів міської ради в електронному вигляді.</a:t>
            </a:r>
            <a:endParaRPr lang="uk-UA" dirty="0"/>
          </a:p>
          <a:p>
            <a:pPr marL="0" indent="442913" algn="just">
              <a:buNone/>
            </a:pP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2023 році опрацьовано </a:t>
            </a:r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328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проєктів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рішень з метою винесення їх на розгляд постійних комісій та сесій міської ради. </a:t>
            </a:r>
          </a:p>
          <a:p>
            <a:pPr marL="0" indent="442913" algn="just">
              <a:buNone/>
            </a:pP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Окрім наявних у Відділі 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проєктів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рішень на розгляд сесій міської ради виносяться додаткові питання. Протягом року опрацьовано </a:t>
            </a:r>
            <a:r>
              <a:rPr lang="uk-UA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додаткових </a:t>
            </a:r>
            <a:r>
              <a:rPr lang="uk-UA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проєктів</a:t>
            </a: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рішень. </a:t>
            </a:r>
          </a:p>
          <a:p>
            <a:pPr marL="0" indent="442913" algn="just">
              <a:buNone/>
            </a:pPr>
            <a:endParaRPr lang="uk-UA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6700" lvl="0" indent="-266700" algn="just">
              <a:buFont typeface="Wingdings" pitchFamily="2" charset="2"/>
              <a:buChar char="Ø"/>
            </a:pPr>
            <a:endParaRPr lang="uk-UA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pPr>
              <a:defRPr/>
            </a:pPr>
            <a:endParaRPr lang="ru-RU" dirty="0">
              <a:solidFill>
                <a:schemeClr val="bg1"/>
              </a:solidFill>
            </a:endParaRPr>
          </a:p>
          <a:p>
            <a:pPr>
              <a:defRPr/>
            </a:pPr>
            <a:fld id="{C3878961-AE7F-4636-9E81-0BEA13C33C59}" type="slidenum">
              <a:rPr lang="ru-RU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ru-RU" dirty="0">
              <a:solidFill>
                <a:schemeClr val="bg1"/>
              </a:solidFill>
            </a:endParaRPr>
          </a:p>
          <a:p>
            <a:pPr>
              <a:defRPr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5802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Організація підготовки сесій міської ради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626" y="1268760"/>
            <a:ext cx="6718670" cy="5040560"/>
          </a:xfrm>
        </p:spPr>
        <p:txBody>
          <a:bodyPr>
            <a:normAutofit fontScale="70000" lnSpcReduction="20000"/>
          </a:bodyPr>
          <a:lstStyle/>
          <a:p>
            <a:pPr marL="0" lvl="0" indent="354013" algn="just">
              <a:lnSpc>
                <a:spcPct val="120000"/>
              </a:lnSpc>
              <a:buNone/>
            </a:pP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2023 рік міським головою скликано </a:t>
            </a:r>
            <a:r>
              <a:rPr lang="uk-UA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сесій Житомирської міської ради, із них:</a:t>
            </a:r>
          </a:p>
          <a:p>
            <a:pPr marL="85725" lvl="0" indent="457200"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2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позачергових</a:t>
            </a:r>
            <a:endParaRPr lang="ru-RU" sz="2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457200">
              <a:lnSpc>
                <a:spcPct val="120000"/>
              </a:lnSpc>
              <a:buFont typeface="Wingdings" pitchFamily="2" charset="2"/>
              <a:buChar char="Ø"/>
            </a:pPr>
            <a:r>
              <a:rPr lang="uk-UA" sz="2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чергові </a:t>
            </a:r>
          </a:p>
          <a:p>
            <a:pPr marL="0" lvl="1" indent="354013" algn="just">
              <a:lnSpc>
                <a:spcPct val="120000"/>
              </a:lnSpc>
              <a:buNone/>
            </a:pPr>
            <a:r>
              <a:rPr lang="uk-UA" sz="26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Відділом організовуються засідання Погоджувальної ради, до складу якої входять міський голова, секретар міської ради, голови депутатських фракцій та постійних комісій.</a:t>
            </a:r>
          </a:p>
          <a:p>
            <a:pPr marL="0" lvl="1" indent="354013" algn="just">
              <a:lnSpc>
                <a:spcPct val="120000"/>
              </a:lnSpc>
              <a:buNone/>
            </a:pPr>
            <a:r>
              <a:rPr lang="uk-UA" sz="26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звітний період підготовлено та проведено </a:t>
            </a:r>
            <a:r>
              <a:rPr lang="uk-UA" sz="2600" b="1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засідання Погоджувальної ради.</a:t>
            </a:r>
          </a:p>
          <a:p>
            <a:pPr marL="0" lvl="1" indent="354013" algn="just">
              <a:lnSpc>
                <a:spcPct val="120000"/>
              </a:lnSpc>
              <a:buNone/>
            </a:pP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результатами розгляду питань на пленарних засіданнях сесій міської ради було прийнято </a:t>
            </a:r>
            <a:r>
              <a:rPr lang="uk-UA" sz="2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349 рішень</a:t>
            </a: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lvl="1" indent="442913" algn="just">
              <a:lnSpc>
                <a:spcPct val="120000"/>
              </a:lnSpc>
              <a:spcBef>
                <a:spcPts val="600"/>
              </a:spcBef>
              <a:buSzPct val="70000"/>
              <a:buNone/>
            </a:pPr>
            <a:r>
              <a:rPr lang="uk-UA" sz="2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Відділом забезпечено ефективне доопрацювання прийнятих рішень міської ради, їх реєстрацію, облік та зберігання.</a:t>
            </a:r>
          </a:p>
          <a:p>
            <a:pPr marL="0" lvl="1" indent="447675" algn="just">
              <a:spcBef>
                <a:spcPts val="600"/>
              </a:spcBef>
              <a:buSzPct val="70000"/>
              <a:buNone/>
            </a:pPr>
            <a:endParaRPr lang="uk-UA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0403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778098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Організація підготовки сесій міської ради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79" y="1212168"/>
            <a:ext cx="3836606" cy="2469175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868738" y="3071854"/>
            <a:ext cx="3089275" cy="205890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E2872-05E1-4D25-B27E-FCA0CA49A5A3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79" y="3840775"/>
            <a:ext cx="3858857" cy="266221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3420" y="1212168"/>
            <a:ext cx="3815003" cy="247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9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128792" cy="490066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роботи постійних комісій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6696744" cy="4248472"/>
          </a:xfrm>
        </p:spPr>
        <p:txBody>
          <a:bodyPr>
            <a:normAutofit/>
          </a:bodyPr>
          <a:lstStyle/>
          <a:p>
            <a:pPr marL="447675" indent="-354013" algn="just">
              <a:buFont typeface="Wingdings" pitchFamily="2" charset="2"/>
              <a:buChar char="Ø"/>
            </a:pP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Щотижня працівниками Відділу формується графік засідань постійних комісій, який розміщується та періодично оновлюється на офіційному сайті Житомирської міської ради, а також розсилається на електронні адреси депутатам та виконавчим органам ради.</a:t>
            </a:r>
          </a:p>
          <a:p>
            <a:pPr marL="447675" indent="-354013" algn="just">
              <a:buFont typeface="Wingdings" pitchFamily="2" charset="2"/>
              <a:buChar char="Ø"/>
            </a:pPr>
            <a:r>
              <a:rPr lang="uk-UA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Відділом ефективно налаштовано роботу щодо передачі депутатам в електронному вигляді порядків денних та матеріалів для розгляду на засіданнях постійних комісій.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7201"/>
            <a:ext cx="7200800" cy="646331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3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роботи постійних комісій</a:t>
            </a:r>
            <a:r>
              <a:rPr lang="uk-UA" sz="31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100" b="1" dirty="0">
              <a:solidFill>
                <a:schemeClr val="accent1">
                  <a:lumMod val="75000"/>
                </a:schemeClr>
              </a:solidFill>
              <a:effectLst>
                <a:reflection blurRad="6350" endPos="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3878961-AE7F-4636-9E81-0BEA13C33C59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 useBgFill="1">
        <p:nvSpPr>
          <p:cNvPr id="6" name="Прямоугольник 5"/>
          <p:cNvSpPr/>
          <p:nvPr/>
        </p:nvSpPr>
        <p:spPr>
          <a:xfrm>
            <a:off x="467544" y="1916832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/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11560" y="1053533"/>
            <a:ext cx="6408712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54013" algn="just"/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Житомирська міська рада складається із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депутатів, які працюють у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постійних комісіях.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Основною формою роботи постійних комісій є засідання.</a:t>
            </a:r>
          </a:p>
          <a:p>
            <a:pPr indent="354013" algn="just"/>
            <a:r>
              <a:rPr lang="uk-UA" sz="20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Протягом року було організовано та проведено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95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засідань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постійних комісій, із них:</a:t>
            </a:r>
            <a:endParaRPr lang="uk-UA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60363" marR="0" lvl="0" indent="-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депутатської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діяльності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регламенту,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дотримання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законодавства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бюджету,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економічного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розвитку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комунальної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власності,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підприємництва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торгівлі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залучення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інвестицій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27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питань </a:t>
            </a:r>
            <a:r>
              <a:rPr kumimoji="0" lang="uk-UA" sz="200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містобудування,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архітектури та землекористування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із </a:t>
            </a:r>
            <a:r>
              <a:rPr kumimoji="0" lang="uk-UA" sz="200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соціально-гуманітарних питань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питань </a:t>
            </a:r>
            <a:r>
              <a:rPr kumimoji="0" lang="uk-UA" sz="200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житлово-комунального господарства 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 інфраструктури міста </a:t>
            </a: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–</a:t>
            </a:r>
            <a:r>
              <a:rPr kumimoji="0" lang="uk-UA" sz="2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</a:t>
            </a:r>
          </a:p>
          <a:p>
            <a:pPr marL="360363" marR="0" lvl="0" indent="-3603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8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633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0F8DA40-05F0-404B-A60D-159640A34624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484784"/>
            <a:ext cx="72008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0" indent="-360363" algn="just" eaLnBrk="0" hangingPunct="0">
              <a:buFont typeface="Wingdings" pitchFamily="2" charset="2"/>
              <a:buChar char="Ø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депутатської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діяльності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регламенту,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дотримання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законодавства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65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0" indent="-360363" algn="just" eaLnBrk="0" hangingPunct="0">
              <a:buFont typeface="Wingdings" pitchFamily="2" charset="2"/>
              <a:buChar char="Ø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бюджету,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економічного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розвитку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комунальної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власності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підприємництва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торгівлі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залучення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інвестицій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115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0" indent="-360363" algn="just" eaLnBrk="0" hangingPunct="0">
              <a:buFont typeface="Wingdings" pitchFamily="2" charset="2"/>
              <a:buChar char="Ø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містобудування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архітектури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землекористування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132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hangingPunct="0">
              <a:buFont typeface="Wingdings" pitchFamily="2" charset="2"/>
              <a:buChar char="Ø"/>
            </a:pP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із соціально-гуманітарних питань –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47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lvl="0" indent="-360363" algn="just" eaLnBrk="0" hangingPunct="0">
              <a:buFont typeface="Wingdings" pitchFamily="2" charset="2"/>
              <a:buChar char="Ø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питань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житлово-комунального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господарства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інфраструктури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міста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122</a:t>
            </a:r>
          </a:p>
          <a:p>
            <a:pPr lvl="0" algn="just" eaLnBrk="0" hangingPunct="0"/>
            <a:endParaRPr lang="uk-UA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84682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 algn="just"/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результатами розгляду питань на засіданнях постійних комісій Відділом було підготовлено </a:t>
            </a:r>
            <a:r>
              <a:rPr lang="uk-UA" sz="2400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проєкти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рекомендацій: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309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284984"/>
            <a:ext cx="7776864" cy="1935088"/>
          </a:xfrm>
        </p:spPr>
        <p:txBody>
          <a:bodyPr>
            <a:normAutofit fontScale="90000"/>
          </a:bodyPr>
          <a:lstStyle/>
          <a:p>
            <a:pPr algn="ctr"/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2060"/>
              </a:solidFill>
              <a:effectLst>
                <a:outerShdw dist="50800" sx="1000" sy="1000" algn="ctr" rotWithShape="0">
                  <a:srgbClr val="000000"/>
                </a:outerShdw>
                <a:reflection blurRad="6350" endPos="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23528" y="188640"/>
            <a:ext cx="6912768" cy="1440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Відділом було забезпечено необхідні умови ефективного  здійснення депутатами покладених на них повноважень: </a:t>
            </a:r>
            <a:endParaRPr lang="ru-RU" sz="3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0F8DA40-05F0-404B-A60D-159640A3462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988840"/>
            <a:ext cx="7920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4898" y="2099719"/>
            <a:ext cx="633670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just">
              <a:buFont typeface="Wingdings" pitchFamily="2" charset="2"/>
              <a:buChar char="Ø"/>
            </a:pP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організація участі депутатів у засіданнях постійних комісій та пленарних засіданнях;</a:t>
            </a:r>
          </a:p>
          <a:p>
            <a:pPr marL="266700" indent="-266700" algn="just">
              <a:buFont typeface="Wingdings" pitchFamily="2" charset="2"/>
              <a:buChar char="Ø"/>
            </a:pP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участь депутатів у загальноміських урочистих заходах;</a:t>
            </a:r>
          </a:p>
          <a:p>
            <a:pPr marL="266700" indent="-266700" algn="just">
              <a:buFont typeface="Wingdings" pitchFamily="2" charset="2"/>
              <a:buChar char="Ø"/>
            </a:pP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консультативна допомога депутатам у підготовці звернень, запитів та решти поточних документів;</a:t>
            </a:r>
          </a:p>
          <a:p>
            <a:pPr marL="266700" indent="-266700" algn="just">
              <a:buFont typeface="Wingdings" pitchFamily="2" charset="2"/>
              <a:buChar char="Ø"/>
            </a:pP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оформлення протоколів та рекомендацій постійних комісій, контроль за їх виконанням;</a:t>
            </a:r>
          </a:p>
          <a:p>
            <a:pPr marL="266700" indent="-266700" algn="just">
              <a:buFont typeface="Wingdings" pitchFamily="2" charset="2"/>
              <a:buChar char="Ø"/>
            </a:pPr>
            <a:r>
              <a:rPr lang="uk-UA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сприяння депутатам у їх депутатській діяльності та вирішенні поточних питань, пов’язаних з такою діяльністю тощо.</a:t>
            </a:r>
          </a:p>
          <a:p>
            <a:pPr marL="266700" indent="-266700" algn="just"/>
            <a:endParaRPr lang="uk-UA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67183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26634</TotalTime>
  <Words>834</Words>
  <Application>Microsoft Office PowerPoint</Application>
  <PresentationFormat>Экран (4:3)</PresentationFormat>
  <Paragraphs>91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Verdana</vt:lpstr>
      <vt:lpstr>Wingdings</vt:lpstr>
      <vt:lpstr>Wingdings 3</vt:lpstr>
      <vt:lpstr>Аспект</vt:lpstr>
      <vt:lpstr>Звіт про роботу відділу організаційного забезпечення депутатської діяльності Житомирської міської ради   за 2023 рік</vt:lpstr>
      <vt:lpstr>Презентация PowerPoint</vt:lpstr>
      <vt:lpstr>Презентация PowerPoint</vt:lpstr>
      <vt:lpstr>Організація підготовки сесій міської ради</vt:lpstr>
      <vt:lpstr>Організація підготовки сесій міської ради</vt:lpstr>
      <vt:lpstr>Організація роботи постійних комісій</vt:lpstr>
      <vt:lpstr>Організація роботи постійних комісій:</vt:lpstr>
      <vt:lpstr>Презентация PowerPoint</vt:lpstr>
      <vt:lpstr>              </vt:lpstr>
      <vt:lpstr>Презентация PowerPoint</vt:lpstr>
      <vt:lpstr>Міська цільова програма</vt:lpstr>
      <vt:lpstr>Робота із кореспонденцією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Коммунальное специализированное предприятие «Лисичанскводоканал»</dc:title>
  <dc:creator>Admin</dc:creator>
  <cp:lastModifiedBy>DELL</cp:lastModifiedBy>
  <cp:revision>1200</cp:revision>
  <cp:lastPrinted>2018-02-15T11:01:46Z</cp:lastPrinted>
  <dcterms:created xsi:type="dcterms:W3CDTF">2009-03-03T09:38:58Z</dcterms:created>
  <dcterms:modified xsi:type="dcterms:W3CDTF">2024-07-30T09:08:22Z</dcterms:modified>
</cp:coreProperties>
</file>